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6" r:id="rId1"/>
  </p:sldMasterIdLst>
  <p:notesMasterIdLst>
    <p:notesMasterId r:id="rId96"/>
  </p:notesMasterIdLst>
  <p:handoutMasterIdLst>
    <p:handoutMasterId r:id="rId97"/>
  </p:handoutMasterIdLst>
  <p:sldIdLst>
    <p:sldId id="1155" r:id="rId2"/>
    <p:sldId id="913" r:id="rId3"/>
    <p:sldId id="258" r:id="rId4"/>
    <p:sldId id="1009" r:id="rId5"/>
    <p:sldId id="262" r:id="rId6"/>
    <p:sldId id="879" r:id="rId7"/>
    <p:sldId id="261" r:id="rId8"/>
    <p:sldId id="264" r:id="rId9"/>
    <p:sldId id="265" r:id="rId10"/>
    <p:sldId id="266" r:id="rId11"/>
    <p:sldId id="267" r:id="rId12"/>
    <p:sldId id="268" r:id="rId13"/>
    <p:sldId id="269" r:id="rId14"/>
    <p:sldId id="270" r:id="rId15"/>
    <p:sldId id="271" r:id="rId16"/>
    <p:sldId id="1013" r:id="rId17"/>
    <p:sldId id="1014" r:id="rId18"/>
    <p:sldId id="963" r:id="rId19"/>
    <p:sldId id="399" r:id="rId20"/>
    <p:sldId id="403" r:id="rId21"/>
    <p:sldId id="402" r:id="rId22"/>
    <p:sldId id="1143" r:id="rId23"/>
    <p:sldId id="1144" r:id="rId24"/>
    <p:sldId id="1145" r:id="rId25"/>
    <p:sldId id="1134" r:id="rId26"/>
    <p:sldId id="1135" r:id="rId27"/>
    <p:sldId id="1136" r:id="rId28"/>
    <p:sldId id="1137" r:id="rId29"/>
    <p:sldId id="1138" r:id="rId30"/>
    <p:sldId id="1139" r:id="rId31"/>
    <p:sldId id="1140" r:id="rId32"/>
    <p:sldId id="1141" r:id="rId33"/>
    <p:sldId id="1142" r:id="rId34"/>
    <p:sldId id="916" r:id="rId35"/>
    <p:sldId id="283" r:id="rId36"/>
    <p:sldId id="290" r:id="rId37"/>
    <p:sldId id="284" r:id="rId38"/>
    <p:sldId id="945" r:id="rId39"/>
    <p:sldId id="341" r:id="rId40"/>
    <p:sldId id="375" r:id="rId41"/>
    <p:sldId id="285" r:id="rId42"/>
    <p:sldId id="937" r:id="rId43"/>
    <p:sldId id="376" r:id="rId44"/>
    <p:sldId id="938" r:id="rId45"/>
    <p:sldId id="939" r:id="rId46"/>
    <p:sldId id="962" r:id="rId47"/>
    <p:sldId id="1008" r:id="rId48"/>
    <p:sldId id="994" r:id="rId49"/>
    <p:sldId id="933" r:id="rId50"/>
    <p:sldId id="934" r:id="rId51"/>
    <p:sldId id="935" r:id="rId52"/>
    <p:sldId id="379" r:id="rId53"/>
    <p:sldId id="380" r:id="rId54"/>
    <p:sldId id="288" r:id="rId55"/>
    <p:sldId id="289" r:id="rId56"/>
    <p:sldId id="291" r:id="rId57"/>
    <p:sldId id="391" r:id="rId58"/>
    <p:sldId id="1037" r:id="rId59"/>
    <p:sldId id="1038" r:id="rId60"/>
    <p:sldId id="392" r:id="rId61"/>
    <p:sldId id="292" r:id="rId62"/>
    <p:sldId id="957" r:id="rId63"/>
    <p:sldId id="956" r:id="rId64"/>
    <p:sldId id="405" r:id="rId65"/>
    <p:sldId id="978" r:id="rId66"/>
    <p:sldId id="293" r:id="rId67"/>
    <p:sldId id="947" r:id="rId68"/>
    <p:sldId id="980" r:id="rId69"/>
    <p:sldId id="1031" r:id="rId70"/>
    <p:sldId id="1032" r:id="rId71"/>
    <p:sldId id="1036" r:id="rId72"/>
    <p:sldId id="1035" r:id="rId73"/>
    <p:sldId id="1034" r:id="rId74"/>
    <p:sldId id="1146" r:id="rId75"/>
    <p:sldId id="972" r:id="rId76"/>
    <p:sldId id="936" r:id="rId77"/>
    <p:sldId id="398" r:id="rId78"/>
    <p:sldId id="294" r:id="rId79"/>
    <p:sldId id="750" r:id="rId80"/>
    <p:sldId id="749" r:id="rId81"/>
    <p:sldId id="752" r:id="rId82"/>
    <p:sldId id="327" r:id="rId83"/>
    <p:sldId id="954" r:id="rId84"/>
    <p:sldId id="779" r:id="rId85"/>
    <p:sldId id="854" r:id="rId86"/>
    <p:sldId id="855" r:id="rId87"/>
    <p:sldId id="1154" r:id="rId88"/>
    <p:sldId id="1147" r:id="rId89"/>
    <p:sldId id="1148" r:id="rId90"/>
    <p:sldId id="1149" r:id="rId91"/>
    <p:sldId id="1150" r:id="rId92"/>
    <p:sldId id="1151" r:id="rId93"/>
    <p:sldId id="1152" r:id="rId94"/>
    <p:sldId id="1153" r:id="rId95"/>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p:cViewPr varScale="1">
        <p:scale>
          <a:sx n="65" d="100"/>
          <a:sy n="65" d="100"/>
        </p:scale>
        <p:origin x="83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2">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1">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024542F-3F20-BB46-9240-90814313D654}" type="doc">
      <dgm:prSet loTypeId="urn:microsoft.com/office/officeart/2005/8/layout/matrix2" loCatId="" qsTypeId="urn:microsoft.com/office/officeart/2005/8/quickstyle/simple4#2" qsCatId="simple" csTypeId="urn:microsoft.com/office/officeart/2005/8/colors/colorful3#2" csCatId="colorful" phldr="1"/>
      <dgm:spPr/>
      <dgm:t>
        <a:bodyPr/>
        <a:lstStyle/>
        <a:p>
          <a:endParaRPr lang="en-US"/>
        </a:p>
      </dgm:t>
    </dgm:pt>
    <dgm:pt modelId="{8CB3A6EB-663E-AC43-8D6B-D3919A583DED}">
      <dgm:prSet phldrT="[Text]" custT="1"/>
      <dgm:spPr>
        <a:noFill/>
        <a:ln>
          <a:solidFill>
            <a:srgbClr val="FFC000"/>
          </a:solidFill>
        </a:ln>
      </dgm:spPr>
      <dgm:t>
        <a:bodyPr/>
        <a:lstStyle/>
        <a:p>
          <a:r>
            <a:rPr lang="en-US" sz="2000" b="1" dirty="0">
              <a:solidFill>
                <a:schemeClr val="tx1"/>
              </a:solidFill>
            </a:rPr>
            <a:t>FS- to attend to all complaints related to MCC</a:t>
          </a:r>
        </a:p>
      </dgm:t>
    </dgm:pt>
    <dgm:pt modelId="{B91CC2CF-2D68-5943-ABCE-CDE30925763D}" type="parTrans" cxnId="{FA62C2DB-2D02-C143-9274-39ACD0BC42E3}">
      <dgm:prSet/>
      <dgm:spPr/>
      <dgm:t>
        <a:bodyPr/>
        <a:lstStyle/>
        <a:p>
          <a:endParaRPr lang="en-US" sz="2000" b="1">
            <a:solidFill>
              <a:srgbClr val="000000"/>
            </a:solidFill>
          </a:endParaRPr>
        </a:p>
      </dgm:t>
    </dgm:pt>
    <dgm:pt modelId="{936DF4C1-17DD-6C46-917F-6EAA6B361535}" type="sibTrans" cxnId="{FA62C2DB-2D02-C143-9274-39ACD0BC42E3}">
      <dgm:prSet/>
      <dgm:spPr/>
      <dgm:t>
        <a:bodyPr/>
        <a:lstStyle/>
        <a:p>
          <a:endParaRPr lang="en-US" sz="2000" b="1">
            <a:solidFill>
              <a:srgbClr val="000000"/>
            </a:solidFill>
          </a:endParaRPr>
        </a:p>
      </dgm:t>
    </dgm:pt>
    <dgm:pt modelId="{C44A9F26-0DA4-6247-89AB-086B9DC93713}">
      <dgm:prSet phldrT="[Text]" custT="1"/>
      <dgm:spPr>
        <a:noFill/>
        <a:ln>
          <a:solidFill>
            <a:srgbClr val="FFC000"/>
          </a:solidFill>
        </a:ln>
      </dgm:spPr>
      <dgm:t>
        <a:bodyPr/>
        <a:lstStyle/>
        <a:p>
          <a:r>
            <a:rPr lang="en-US" sz="1600" b="1" dirty="0">
              <a:solidFill>
                <a:schemeClr val="tx1"/>
              </a:solidFill>
            </a:rPr>
            <a:t>Attend all complaints of threat, movement of liquor, arms and ammunition and large sum of cash for the purpose of bribing of elections </a:t>
          </a:r>
          <a:r>
            <a:rPr lang="en-US" sz="1400" b="1" dirty="0">
              <a:solidFill>
                <a:schemeClr val="tx1"/>
              </a:solidFill>
            </a:rPr>
            <a:t>etc</a:t>
          </a:r>
        </a:p>
      </dgm:t>
    </dgm:pt>
    <dgm:pt modelId="{2A01CEFA-5F33-2743-B860-5BECC4A96110}" type="sibTrans" cxnId="{C3099B85-52FF-6546-B238-F11D99D87179}">
      <dgm:prSet/>
      <dgm:spPr/>
      <dgm:t>
        <a:bodyPr/>
        <a:lstStyle/>
        <a:p>
          <a:endParaRPr lang="en-US" sz="2000" b="1">
            <a:solidFill>
              <a:srgbClr val="000000"/>
            </a:solidFill>
          </a:endParaRPr>
        </a:p>
      </dgm:t>
    </dgm:pt>
    <dgm:pt modelId="{9EFB6C8B-2087-F84D-B7B5-6ADB26A5F42C}" type="parTrans" cxnId="{C3099B85-52FF-6546-B238-F11D99D87179}">
      <dgm:prSet/>
      <dgm:spPr/>
      <dgm:t>
        <a:bodyPr/>
        <a:lstStyle/>
        <a:p>
          <a:endParaRPr lang="en-US" sz="2000" b="1">
            <a:solidFill>
              <a:srgbClr val="000000"/>
            </a:solidFill>
          </a:endParaRPr>
        </a:p>
      </dgm:t>
    </dgm:pt>
    <dgm:pt modelId="{893B2671-59B2-414A-948F-F4D8A260A7B8}">
      <dgm:prSet custT="1"/>
      <dgm:spPr>
        <a:noFill/>
        <a:ln>
          <a:solidFill>
            <a:srgbClr val="FFC000"/>
          </a:solidFill>
        </a:ln>
      </dgm:spPr>
      <dgm:t>
        <a:bodyPr/>
        <a:lstStyle/>
        <a:p>
          <a:r>
            <a:rPr lang="en-US" sz="2000" b="1">
              <a:solidFill>
                <a:schemeClr val="tx1"/>
              </a:solidFill>
              <a:latin typeface="Century Schoolbook" panose="02040604050505020304" pitchFamily="18" charset="0"/>
              <a:cs typeface="Calibri" panose="020F0502020204030204"/>
            </a:rPr>
            <a:t>Attend to all complaints regarding election expenditure by the candidates / political party</a:t>
          </a:r>
        </a:p>
      </dgm:t>
    </dgm:pt>
    <dgm:pt modelId="{B22ED177-7508-4649-AF50-D4F3ACB84B3E}" type="parTrans" cxnId="{38FF134D-6F6F-AE46-B3EA-EC4F1AFEC0B7}">
      <dgm:prSet/>
      <dgm:spPr/>
      <dgm:t>
        <a:bodyPr/>
        <a:lstStyle/>
        <a:p>
          <a:endParaRPr lang="en-US" sz="2000" b="1">
            <a:solidFill>
              <a:srgbClr val="000000"/>
            </a:solidFill>
          </a:endParaRPr>
        </a:p>
      </dgm:t>
    </dgm:pt>
    <dgm:pt modelId="{FCE2DEBA-B4DC-2D4F-922E-18756E4ABABC}" type="sibTrans" cxnId="{38FF134D-6F6F-AE46-B3EA-EC4F1AFEC0B7}">
      <dgm:prSet/>
      <dgm:spPr/>
      <dgm:t>
        <a:bodyPr/>
        <a:lstStyle/>
        <a:p>
          <a:endParaRPr lang="en-US" sz="2000" b="1">
            <a:solidFill>
              <a:srgbClr val="000000"/>
            </a:solidFill>
          </a:endParaRPr>
        </a:p>
      </dgm:t>
    </dgm:pt>
    <dgm:pt modelId="{E63DD554-E1E2-4EC4-942A-7CAFA70B4753}">
      <dgm:prSet custT="1"/>
      <dgm:spPr>
        <a:noFill/>
        <a:ln>
          <a:solidFill>
            <a:srgbClr val="FFC000"/>
          </a:solidFill>
        </a:ln>
      </dgm:spPr>
      <dgm:t>
        <a:bodyPr/>
        <a:lstStyle/>
        <a:p>
          <a:r>
            <a:rPr lang="en-US" sz="2000" b="1" err="1">
              <a:solidFill>
                <a:schemeClr val="tx1"/>
              </a:solidFill>
            </a:rPr>
            <a:t>Videograph</a:t>
          </a:r>
          <a:r>
            <a:rPr lang="en-US" sz="2000" b="1">
              <a:solidFill>
                <a:schemeClr val="tx1"/>
              </a:solidFill>
            </a:rPr>
            <a:t> with the help of VST, all major expenses made by political parties after the announcement of election .</a:t>
          </a:r>
        </a:p>
      </dgm:t>
    </dgm:pt>
    <dgm:pt modelId="{8CF8F27E-DEA9-4DB1-B731-65D2E8CFC2E7}" type="parTrans" cxnId="{29AFDAA9-4F33-449F-845D-0B8D73A550B9}">
      <dgm:prSet/>
      <dgm:spPr/>
      <dgm:t>
        <a:bodyPr/>
        <a:lstStyle/>
        <a:p>
          <a:endParaRPr lang="en-US"/>
        </a:p>
      </dgm:t>
    </dgm:pt>
    <dgm:pt modelId="{C1FE008C-2B6F-4D40-80CA-E7C2D1DB6DA9}" type="sibTrans" cxnId="{29AFDAA9-4F33-449F-845D-0B8D73A550B9}">
      <dgm:prSet/>
      <dgm:spPr/>
      <dgm:t>
        <a:bodyPr/>
        <a:lstStyle/>
        <a:p>
          <a:endParaRPr lang="en-US"/>
        </a:p>
      </dgm:t>
    </dgm:pt>
    <dgm:pt modelId="{BDFEC496-E5AB-C14C-88A7-5E0E77B3FB35}" type="pres">
      <dgm:prSet presAssocID="{C024542F-3F20-BB46-9240-90814313D654}" presName="matrix" presStyleCnt="0">
        <dgm:presLayoutVars>
          <dgm:chMax val="1"/>
          <dgm:dir/>
          <dgm:resizeHandles val="exact"/>
        </dgm:presLayoutVars>
      </dgm:prSet>
      <dgm:spPr/>
      <dgm:t>
        <a:bodyPr/>
        <a:lstStyle/>
        <a:p>
          <a:endParaRPr lang="en-US"/>
        </a:p>
      </dgm:t>
    </dgm:pt>
    <dgm:pt modelId="{6C1EA408-9E3D-664A-8C92-3FE40BDFEE8A}" type="pres">
      <dgm:prSet presAssocID="{C024542F-3F20-BB46-9240-90814313D654}" presName="axisShape" presStyleLbl="bgShp" presStyleIdx="0" presStyleCnt="1" custScaleX="107396"/>
      <dgm:spPr/>
    </dgm:pt>
    <dgm:pt modelId="{00E837A3-B063-5244-88AB-FE2B5997AB8A}" type="pres">
      <dgm:prSet presAssocID="{C024542F-3F20-BB46-9240-90814313D654}" presName="rect1" presStyleLbl="node1" presStyleIdx="0" presStyleCnt="4" custScaleX="106440" custScaleY="106570">
        <dgm:presLayoutVars>
          <dgm:chMax val="0"/>
          <dgm:chPref val="0"/>
          <dgm:bulletEnabled val="1"/>
        </dgm:presLayoutVars>
      </dgm:prSet>
      <dgm:spPr/>
      <dgm:t>
        <a:bodyPr/>
        <a:lstStyle/>
        <a:p>
          <a:endParaRPr lang="en-US"/>
        </a:p>
      </dgm:t>
    </dgm:pt>
    <dgm:pt modelId="{4EB91443-86F9-F341-AFDF-559DCE04A5EB}" type="pres">
      <dgm:prSet presAssocID="{C024542F-3F20-BB46-9240-90814313D654}" presName="rect2" presStyleLbl="node1" presStyleIdx="1" presStyleCnt="4" custScaleY="115736" custLinFactNeighborX="85">
        <dgm:presLayoutVars>
          <dgm:chMax val="0"/>
          <dgm:chPref val="0"/>
          <dgm:bulletEnabled val="1"/>
        </dgm:presLayoutVars>
      </dgm:prSet>
      <dgm:spPr/>
      <dgm:t>
        <a:bodyPr/>
        <a:lstStyle/>
        <a:p>
          <a:endParaRPr lang="en-US"/>
        </a:p>
      </dgm:t>
    </dgm:pt>
    <dgm:pt modelId="{0D977C50-B7CF-1F45-95F0-1071FF88158A}" type="pres">
      <dgm:prSet presAssocID="{C024542F-3F20-BB46-9240-90814313D654}" presName="rect3" presStyleLbl="node1" presStyleIdx="2" presStyleCnt="4" custAng="0" custScaleX="112804" custScaleY="126312">
        <dgm:presLayoutVars>
          <dgm:chMax val="0"/>
          <dgm:chPref val="0"/>
          <dgm:bulletEnabled val="1"/>
        </dgm:presLayoutVars>
      </dgm:prSet>
      <dgm:spPr>
        <a:noFill/>
        <a:ln>
          <a:solidFill>
            <a:srgbClr val="FFC000"/>
          </a:solidFill>
        </a:ln>
      </dgm:spPr>
      <dgm:t>
        <a:bodyPr/>
        <a:lstStyle/>
        <a:p>
          <a:endParaRPr lang="en-US"/>
        </a:p>
      </dgm:t>
    </dgm:pt>
    <dgm:pt modelId="{AEFAD2F0-9C17-0B4A-8AE3-281831A967F0}" type="pres">
      <dgm:prSet presAssocID="{C024542F-3F20-BB46-9240-90814313D654}" presName="rect4" presStyleLbl="node1" presStyleIdx="3" presStyleCnt="4" custAng="0" custScaleX="112804" custScaleY="126312">
        <dgm:presLayoutVars>
          <dgm:chMax val="0"/>
          <dgm:chPref val="0"/>
          <dgm:bulletEnabled val="1"/>
        </dgm:presLayoutVars>
      </dgm:prSet>
      <dgm:spPr/>
      <dgm:t>
        <a:bodyPr/>
        <a:lstStyle/>
        <a:p>
          <a:endParaRPr lang="en-US"/>
        </a:p>
      </dgm:t>
    </dgm:pt>
  </dgm:ptLst>
  <dgm:cxnLst>
    <dgm:cxn modelId="{01456232-5EFC-4515-8034-E3618523F03B}" type="presOf" srcId="{E63DD554-E1E2-4EC4-942A-7CAFA70B4753}" destId="{AEFAD2F0-9C17-0B4A-8AE3-281831A967F0}" srcOrd="0" destOrd="0" presId="urn:microsoft.com/office/officeart/2005/8/layout/matrix2"/>
    <dgm:cxn modelId="{FA62C2DB-2D02-C143-9274-39ACD0BC42E3}" srcId="{C024542F-3F20-BB46-9240-90814313D654}" destId="{8CB3A6EB-663E-AC43-8D6B-D3919A583DED}" srcOrd="0" destOrd="0" parTransId="{B91CC2CF-2D68-5943-ABCE-CDE30925763D}" sibTransId="{936DF4C1-17DD-6C46-917F-6EAA6B361535}"/>
    <dgm:cxn modelId="{F0193BCF-24B3-4934-A77E-B72FA71B3696}" type="presOf" srcId="{C44A9F26-0DA4-6247-89AB-086B9DC93713}" destId="{4EB91443-86F9-F341-AFDF-559DCE04A5EB}" srcOrd="0" destOrd="0" presId="urn:microsoft.com/office/officeart/2005/8/layout/matrix2"/>
    <dgm:cxn modelId="{C3099B85-52FF-6546-B238-F11D99D87179}" srcId="{C024542F-3F20-BB46-9240-90814313D654}" destId="{C44A9F26-0DA4-6247-89AB-086B9DC93713}" srcOrd="1" destOrd="0" parTransId="{9EFB6C8B-2087-F84D-B7B5-6ADB26A5F42C}" sibTransId="{2A01CEFA-5F33-2743-B860-5BECC4A96110}"/>
    <dgm:cxn modelId="{29AFDAA9-4F33-449F-845D-0B8D73A550B9}" srcId="{C024542F-3F20-BB46-9240-90814313D654}" destId="{E63DD554-E1E2-4EC4-942A-7CAFA70B4753}" srcOrd="3" destOrd="0" parTransId="{8CF8F27E-DEA9-4DB1-B731-65D2E8CFC2E7}" sibTransId="{C1FE008C-2B6F-4D40-80CA-E7C2D1DB6DA9}"/>
    <dgm:cxn modelId="{44753C00-9997-48A6-B904-F19EC4CFFD6F}" type="presOf" srcId="{893B2671-59B2-414A-948F-F4D8A260A7B8}" destId="{0D977C50-B7CF-1F45-95F0-1071FF88158A}" srcOrd="0" destOrd="0" presId="urn:microsoft.com/office/officeart/2005/8/layout/matrix2"/>
    <dgm:cxn modelId="{936C9138-0E0F-494D-8DBB-B5ADF334EB74}" type="presOf" srcId="{C024542F-3F20-BB46-9240-90814313D654}" destId="{BDFEC496-E5AB-C14C-88A7-5E0E77B3FB35}" srcOrd="0" destOrd="0" presId="urn:microsoft.com/office/officeart/2005/8/layout/matrix2"/>
    <dgm:cxn modelId="{38FF134D-6F6F-AE46-B3EA-EC4F1AFEC0B7}" srcId="{C024542F-3F20-BB46-9240-90814313D654}" destId="{893B2671-59B2-414A-948F-F4D8A260A7B8}" srcOrd="2" destOrd="0" parTransId="{B22ED177-7508-4649-AF50-D4F3ACB84B3E}" sibTransId="{FCE2DEBA-B4DC-2D4F-922E-18756E4ABABC}"/>
    <dgm:cxn modelId="{D4C78E2D-C456-4F92-B2A8-4E385AD52F08}" type="presOf" srcId="{8CB3A6EB-663E-AC43-8D6B-D3919A583DED}" destId="{00E837A3-B063-5244-88AB-FE2B5997AB8A}" srcOrd="0" destOrd="0" presId="urn:microsoft.com/office/officeart/2005/8/layout/matrix2"/>
    <dgm:cxn modelId="{D7C63BE4-11A6-4C16-B74A-7BED6B0082AC}" type="presParOf" srcId="{BDFEC496-E5AB-C14C-88A7-5E0E77B3FB35}" destId="{6C1EA408-9E3D-664A-8C92-3FE40BDFEE8A}" srcOrd="0" destOrd="0" presId="urn:microsoft.com/office/officeart/2005/8/layout/matrix2"/>
    <dgm:cxn modelId="{34B8B0C9-E020-4113-95B7-813D2904B2D5}" type="presParOf" srcId="{BDFEC496-E5AB-C14C-88A7-5E0E77B3FB35}" destId="{00E837A3-B063-5244-88AB-FE2B5997AB8A}" srcOrd="1" destOrd="0" presId="urn:microsoft.com/office/officeart/2005/8/layout/matrix2"/>
    <dgm:cxn modelId="{2C83EB44-5880-46D7-88D0-C9138437B0A3}" type="presParOf" srcId="{BDFEC496-E5AB-C14C-88A7-5E0E77B3FB35}" destId="{4EB91443-86F9-F341-AFDF-559DCE04A5EB}" srcOrd="2" destOrd="0" presId="urn:microsoft.com/office/officeart/2005/8/layout/matrix2"/>
    <dgm:cxn modelId="{DCF71FF9-7171-41D7-B9D8-C1017AED64F2}" type="presParOf" srcId="{BDFEC496-E5AB-C14C-88A7-5E0E77B3FB35}" destId="{0D977C50-B7CF-1F45-95F0-1071FF88158A}" srcOrd="3" destOrd="0" presId="urn:microsoft.com/office/officeart/2005/8/layout/matrix2"/>
    <dgm:cxn modelId="{A065B1F0-78E4-4261-9217-DEBB245E90A4}" type="presParOf" srcId="{BDFEC496-E5AB-C14C-88A7-5E0E77B3FB35}" destId="{AEFAD2F0-9C17-0B4A-8AE3-281831A967F0}"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8397A1-88C5-EC47-9E29-47DD4BBCB853}" type="doc">
      <dgm:prSet loTypeId="urn:microsoft.com/office/officeart/2005/8/layout/vList5" loCatId="" qsTypeId="urn:microsoft.com/office/officeart/2005/8/quickstyle/simple1#1" qsCatId="simple" csTypeId="urn:microsoft.com/office/officeart/2005/8/colors/colorful2#1" csCatId="colorful" phldr="1"/>
      <dgm:spPr/>
      <dgm:t>
        <a:bodyPr/>
        <a:lstStyle/>
        <a:p>
          <a:endParaRPr lang="en-US"/>
        </a:p>
      </dgm:t>
    </dgm:pt>
    <dgm:pt modelId="{8BBC6F83-149E-EB4A-A038-4E5B09D3D5FE}">
      <dgm:prSet custT="1"/>
      <dgm:spPr>
        <a:noFill/>
        <a:ln>
          <a:solidFill>
            <a:schemeClr val="tx1"/>
          </a:solidFill>
        </a:ln>
      </dgm:spPr>
      <dgm:t>
        <a:bodyPr/>
        <a:lstStyle/>
        <a:p>
          <a:pPr rtl="0"/>
          <a:endParaRPr lang="fi-FI" sz="2000" b="1">
            <a:solidFill>
              <a:schemeClr val="tx1"/>
            </a:solidFill>
          </a:endParaRPr>
        </a:p>
        <a:p>
          <a:pPr rtl="0"/>
          <a:endParaRPr lang="fi-FI" sz="2000" b="1">
            <a:solidFill>
              <a:schemeClr val="tx1"/>
            </a:solidFill>
          </a:endParaRPr>
        </a:p>
        <a:p>
          <a:pPr rtl="0"/>
          <a:endParaRPr lang="fi-FI" sz="2000" b="1">
            <a:solidFill>
              <a:schemeClr val="tx1"/>
            </a:solidFill>
          </a:endParaRPr>
        </a:p>
        <a:p>
          <a:pPr rtl="0"/>
          <a:endParaRPr lang="fi-FI" sz="2000" b="1">
            <a:solidFill>
              <a:schemeClr val="tx1"/>
            </a:solidFill>
          </a:endParaRPr>
        </a:p>
        <a:p>
          <a:pPr rtl="0"/>
          <a:endParaRPr lang="fi-FI" sz="2000" b="1">
            <a:solidFill>
              <a:schemeClr val="tx1"/>
            </a:solidFill>
          </a:endParaRPr>
        </a:p>
        <a:p>
          <a:pPr rtl="0"/>
          <a:endParaRPr lang="fi-FI" sz="2000" b="1">
            <a:solidFill>
              <a:schemeClr val="tx1"/>
            </a:solidFill>
          </a:endParaRPr>
        </a:p>
        <a:p>
          <a:pPr rtl="0"/>
          <a:r>
            <a:rPr lang="fi-FI" sz="2000" b="1">
              <a:solidFill>
                <a:schemeClr val="tx1"/>
              </a:solidFill>
            </a:rPr>
            <a:t>Video Surveillance Team (VST)</a:t>
          </a:r>
        </a:p>
      </dgm:t>
    </dgm:pt>
    <dgm:pt modelId="{FD219739-E14A-094E-9DAF-4CDE08A3DC34}" type="parTrans" cxnId="{B2D38618-21A8-184B-A097-6C3C49169111}">
      <dgm:prSet/>
      <dgm:spPr/>
      <dgm:t>
        <a:bodyPr/>
        <a:lstStyle/>
        <a:p>
          <a:endParaRPr lang="en-US" sz="2000">
            <a:solidFill>
              <a:schemeClr val="tx1"/>
            </a:solidFill>
          </a:endParaRPr>
        </a:p>
      </dgm:t>
    </dgm:pt>
    <dgm:pt modelId="{7F09807A-B7FC-3848-8435-0556B009E0DF}" type="sibTrans" cxnId="{B2D38618-21A8-184B-A097-6C3C49169111}">
      <dgm:prSet/>
      <dgm:spPr/>
      <dgm:t>
        <a:bodyPr/>
        <a:lstStyle/>
        <a:p>
          <a:endParaRPr lang="en-US" sz="2000">
            <a:solidFill>
              <a:schemeClr val="tx1"/>
            </a:solidFill>
          </a:endParaRPr>
        </a:p>
      </dgm:t>
    </dgm:pt>
    <dgm:pt modelId="{843D5302-D72F-6F45-AAEC-005CA18C1A0E}">
      <dgm:prSet custT="1"/>
      <dgm:spPr>
        <a:noFill/>
      </dgm:spPr>
      <dgm:t>
        <a:bodyPr/>
        <a:lstStyle/>
        <a:p>
          <a:pPr algn="just" rtl="0">
            <a:lnSpc>
              <a:spcPct val="80000"/>
            </a:lnSpc>
          </a:pPr>
          <a:r>
            <a:rPr lang="fi-FI" sz="2400" dirty="0">
              <a:solidFill>
                <a:schemeClr val="tx1"/>
              </a:solidFill>
              <a:latin typeface="+mn-lt"/>
            </a:rPr>
            <a:t>Minimum One official, one videographer and one vehicle</a:t>
          </a:r>
        </a:p>
      </dgm:t>
    </dgm:pt>
    <dgm:pt modelId="{28710BE1-5E61-8C4A-914A-E3F4E8073CA8}" type="parTrans" cxnId="{8B36E082-8393-1940-9561-207451E8C495}">
      <dgm:prSet/>
      <dgm:spPr/>
      <dgm:t>
        <a:bodyPr/>
        <a:lstStyle/>
        <a:p>
          <a:endParaRPr lang="en-US" sz="2000">
            <a:solidFill>
              <a:schemeClr val="tx1"/>
            </a:solidFill>
          </a:endParaRPr>
        </a:p>
      </dgm:t>
    </dgm:pt>
    <dgm:pt modelId="{4BA15C86-78CB-B04B-8414-AE4C8CC0A64B}" type="sibTrans" cxnId="{8B36E082-8393-1940-9561-207451E8C495}">
      <dgm:prSet/>
      <dgm:spPr/>
      <dgm:t>
        <a:bodyPr/>
        <a:lstStyle/>
        <a:p>
          <a:endParaRPr lang="en-US" sz="2000">
            <a:solidFill>
              <a:schemeClr val="tx1"/>
            </a:solidFill>
          </a:endParaRPr>
        </a:p>
      </dgm:t>
    </dgm:pt>
    <dgm:pt modelId="{0DBC6B53-EADF-5345-9348-FD583CB6341F}">
      <dgm:prSet custT="1"/>
      <dgm:spPr>
        <a:noFill/>
      </dgm:spPr>
      <dgm:t>
        <a:bodyPr/>
        <a:lstStyle/>
        <a:p>
          <a:pPr algn="just" rtl="0">
            <a:lnSpc>
              <a:spcPct val="80000"/>
            </a:lnSpc>
          </a:pPr>
          <a:r>
            <a:rPr lang="fi-FI" sz="2400" dirty="0">
              <a:solidFill>
                <a:schemeClr val="tx1"/>
              </a:solidFill>
              <a:latin typeface="+mn-lt"/>
            </a:rPr>
            <a:t> Properly trained to identify and capture MCC  and expenditure related events in adequate minute details as required</a:t>
          </a:r>
        </a:p>
      </dgm:t>
    </dgm:pt>
    <dgm:pt modelId="{51A5289E-0A80-BC41-94DD-C2A89F1D18C5}" type="parTrans" cxnId="{583BBEB7-D3F4-2543-B6EE-4B942EC2843F}">
      <dgm:prSet/>
      <dgm:spPr/>
      <dgm:t>
        <a:bodyPr/>
        <a:lstStyle/>
        <a:p>
          <a:endParaRPr lang="en-US">
            <a:solidFill>
              <a:schemeClr val="tx1"/>
            </a:solidFill>
          </a:endParaRPr>
        </a:p>
      </dgm:t>
    </dgm:pt>
    <dgm:pt modelId="{759C8E44-D22C-494F-A372-07B57431E64F}" type="sibTrans" cxnId="{583BBEB7-D3F4-2543-B6EE-4B942EC2843F}">
      <dgm:prSet/>
      <dgm:spPr/>
      <dgm:t>
        <a:bodyPr/>
        <a:lstStyle/>
        <a:p>
          <a:endParaRPr lang="en-US">
            <a:solidFill>
              <a:schemeClr val="tx1"/>
            </a:solidFill>
          </a:endParaRPr>
        </a:p>
      </dgm:t>
    </dgm:pt>
    <dgm:pt modelId="{9D5269A8-9454-944C-B855-9292AA68636B}">
      <dgm:prSet custT="1"/>
      <dgm:spPr>
        <a:noFill/>
      </dgm:spPr>
      <dgm:t>
        <a:bodyPr/>
        <a:lstStyle/>
        <a:p>
          <a:pPr algn="just" rtl="0">
            <a:lnSpc>
              <a:spcPct val="80000"/>
            </a:lnSpc>
          </a:pPr>
          <a:r>
            <a:rPr lang="en-US" sz="2400" dirty="0">
              <a:latin typeface="+mn-lt"/>
            </a:rPr>
            <a:t>This team will prepare a </a:t>
          </a:r>
          <a:r>
            <a:rPr lang="en-US" sz="2400" b="1" dirty="0">
              <a:latin typeface="+mn-lt"/>
            </a:rPr>
            <a:t>video cue-sheet</a:t>
          </a:r>
          <a:r>
            <a:rPr lang="en-US" sz="2400" dirty="0">
              <a:latin typeface="+mn-lt"/>
            </a:rPr>
            <a:t> in the format given at </a:t>
          </a:r>
          <a:r>
            <a:rPr lang="en-US" sz="2400" b="1" dirty="0">
              <a:solidFill>
                <a:srgbClr val="00B0F0"/>
              </a:solidFill>
              <a:latin typeface="+mn-lt"/>
            </a:rPr>
            <a:t>Annexure-B15</a:t>
          </a:r>
          <a:r>
            <a:rPr lang="en-US" sz="2400" dirty="0">
              <a:latin typeface="+mn-lt"/>
            </a:rPr>
            <a:t> of the instructions. </a:t>
          </a:r>
          <a:endParaRPr lang="fi-FI" sz="2400" dirty="0">
            <a:solidFill>
              <a:schemeClr val="tx1"/>
            </a:solidFill>
            <a:latin typeface="+mn-lt"/>
          </a:endParaRPr>
        </a:p>
      </dgm:t>
    </dgm:pt>
    <dgm:pt modelId="{52B591D8-2A20-0244-83B4-CF7C92B13D93}" type="parTrans" cxnId="{75C513BD-0C02-2140-99FC-BD371CA8E971}">
      <dgm:prSet/>
      <dgm:spPr/>
      <dgm:t>
        <a:bodyPr/>
        <a:lstStyle/>
        <a:p>
          <a:endParaRPr lang="en-US">
            <a:solidFill>
              <a:schemeClr val="tx1"/>
            </a:solidFill>
          </a:endParaRPr>
        </a:p>
      </dgm:t>
    </dgm:pt>
    <dgm:pt modelId="{EF64D766-BC1C-2044-8623-BEBB9FF546FF}" type="sibTrans" cxnId="{75C513BD-0C02-2140-99FC-BD371CA8E971}">
      <dgm:prSet/>
      <dgm:spPr/>
      <dgm:t>
        <a:bodyPr/>
        <a:lstStyle/>
        <a:p>
          <a:endParaRPr lang="en-US">
            <a:solidFill>
              <a:schemeClr val="tx1"/>
            </a:solidFill>
          </a:endParaRPr>
        </a:p>
      </dgm:t>
    </dgm:pt>
    <dgm:pt modelId="{11D1FCE0-3BED-4888-BFE6-035E861B7715}">
      <dgm:prSet custT="1"/>
      <dgm:spPr/>
      <dgm:t>
        <a:bodyPr/>
        <a:lstStyle/>
        <a:p>
          <a:pPr algn="just"/>
          <a:r>
            <a:rPr lang="en-US" sz="2400" dirty="0">
              <a:latin typeface="+mn-lt"/>
            </a:rPr>
            <a:t>At the end of shooting, the team may also </a:t>
          </a:r>
          <a:r>
            <a:rPr lang="en-US" sz="2400" b="1" dirty="0">
              <a:latin typeface="+mn-lt"/>
            </a:rPr>
            <a:t>record in voice mode the estimated number and type of vehicles, Chairs, furniture</a:t>
          </a:r>
          <a:r>
            <a:rPr lang="en-US" sz="2400" dirty="0">
              <a:latin typeface="+mn-lt"/>
            </a:rPr>
            <a:t>, approx size of rostrum/banner/poster/cutout etc. used in the event.</a:t>
          </a:r>
        </a:p>
      </dgm:t>
    </dgm:pt>
    <dgm:pt modelId="{890DD199-2923-4BB9-B0AE-A722AFAD672D}" type="parTrans" cxnId="{CDB5A554-9685-4FC3-BC7E-BEA3A46B89DA}">
      <dgm:prSet/>
      <dgm:spPr/>
      <dgm:t>
        <a:bodyPr/>
        <a:lstStyle/>
        <a:p>
          <a:endParaRPr lang="en-US"/>
        </a:p>
      </dgm:t>
    </dgm:pt>
    <dgm:pt modelId="{01601BDA-30E3-4BD0-BE8A-139A1D37B32E}" type="sibTrans" cxnId="{CDB5A554-9685-4FC3-BC7E-BEA3A46B89DA}">
      <dgm:prSet/>
      <dgm:spPr/>
      <dgm:t>
        <a:bodyPr/>
        <a:lstStyle/>
        <a:p>
          <a:endParaRPr lang="en-US"/>
        </a:p>
      </dgm:t>
    </dgm:pt>
    <dgm:pt modelId="{A757B391-4746-4F12-BC9E-41EA8D60BBF4}">
      <dgm:prSet custT="1"/>
      <dgm:spPr>
        <a:noFill/>
      </dgm:spPr>
      <dgm:t>
        <a:bodyPr/>
        <a:lstStyle/>
        <a:p>
          <a:pPr algn="just" rtl="0">
            <a:lnSpc>
              <a:spcPct val="80000"/>
            </a:lnSpc>
          </a:pPr>
          <a:r>
            <a:rPr lang="en-US" sz="2400" dirty="0">
              <a:latin typeface="+mn-lt"/>
            </a:rPr>
            <a:t>At the </a:t>
          </a:r>
          <a:r>
            <a:rPr lang="en-US" sz="2400" b="1" dirty="0">
              <a:latin typeface="+mn-lt"/>
            </a:rPr>
            <a:t>beginning of shooting, the team will record in voice mode the title and type of event , date, place and the name of the party or the candidate</a:t>
          </a:r>
          <a:r>
            <a:rPr lang="en-US" sz="2400" dirty="0">
              <a:latin typeface="+mn-lt"/>
            </a:rPr>
            <a:t> organizing the same.</a:t>
          </a:r>
          <a:endParaRPr lang="fi-FI" sz="2400" dirty="0">
            <a:solidFill>
              <a:schemeClr val="tx1"/>
            </a:solidFill>
            <a:latin typeface="+mn-lt"/>
          </a:endParaRPr>
        </a:p>
      </dgm:t>
    </dgm:pt>
    <dgm:pt modelId="{A1692350-5E8A-4A59-ABEE-F51C134E38F4}" type="parTrans" cxnId="{4B51C383-21E7-441F-BA74-3CF67D84FEB2}">
      <dgm:prSet/>
      <dgm:spPr/>
      <dgm:t>
        <a:bodyPr/>
        <a:lstStyle/>
        <a:p>
          <a:endParaRPr lang="en-IN"/>
        </a:p>
      </dgm:t>
    </dgm:pt>
    <dgm:pt modelId="{EC2B95EC-01B7-4329-AFC6-B275DDC7E60E}" type="sibTrans" cxnId="{4B51C383-21E7-441F-BA74-3CF67D84FEB2}">
      <dgm:prSet/>
      <dgm:spPr/>
      <dgm:t>
        <a:bodyPr/>
        <a:lstStyle/>
        <a:p>
          <a:endParaRPr lang="en-IN"/>
        </a:p>
      </dgm:t>
    </dgm:pt>
    <dgm:pt modelId="{D3D8ABCC-5FAD-48E0-ACDC-65F25EBA6623}">
      <dgm:prSet custT="1"/>
      <dgm:spPr>
        <a:noFill/>
      </dgm:spPr>
      <dgm:t>
        <a:bodyPr/>
        <a:lstStyle/>
        <a:p>
          <a:pPr algn="just" rtl="0">
            <a:lnSpc>
              <a:spcPct val="80000"/>
            </a:lnSpc>
          </a:pPr>
          <a:r>
            <a:rPr lang="en-US" sz="2400" dirty="0">
              <a:latin typeface="+mn-lt"/>
            </a:rPr>
            <a:t> It will capture the photo in such a way that the </a:t>
          </a:r>
          <a:r>
            <a:rPr lang="en-US" sz="2400" b="1" dirty="0">
              <a:latin typeface="+mn-lt"/>
            </a:rPr>
            <a:t>evidence of each vehicle, furniture, rostrum, banner, cutout etc</a:t>
          </a:r>
          <a:r>
            <a:rPr lang="en-US" sz="2400" dirty="0">
              <a:latin typeface="+mn-lt"/>
            </a:rPr>
            <a:t>. can be seen clearly and the expense thereon can be estimated</a:t>
          </a:r>
          <a:endParaRPr lang="fi-FI" sz="2400" dirty="0">
            <a:solidFill>
              <a:schemeClr val="tx1"/>
            </a:solidFill>
            <a:latin typeface="+mn-lt"/>
          </a:endParaRPr>
        </a:p>
      </dgm:t>
    </dgm:pt>
    <dgm:pt modelId="{C3328BAE-C41B-4603-8A66-49AAB050CBAE}" type="parTrans" cxnId="{BC6119C2-4FEE-4794-9309-91B390202B56}">
      <dgm:prSet/>
      <dgm:spPr/>
      <dgm:t>
        <a:bodyPr/>
        <a:lstStyle/>
        <a:p>
          <a:endParaRPr lang="en-IN"/>
        </a:p>
      </dgm:t>
    </dgm:pt>
    <dgm:pt modelId="{E83A306F-2AC0-4719-9826-629BD6A90E97}" type="sibTrans" cxnId="{BC6119C2-4FEE-4794-9309-91B390202B56}">
      <dgm:prSet/>
      <dgm:spPr/>
      <dgm:t>
        <a:bodyPr/>
        <a:lstStyle/>
        <a:p>
          <a:endParaRPr lang="en-IN"/>
        </a:p>
      </dgm:t>
    </dgm:pt>
    <dgm:pt modelId="{F6B6BC10-BBE5-1249-9AD7-67859C03E547}">
      <dgm:prSet custT="1"/>
      <dgm:spPr>
        <a:noFill/>
      </dgm:spPr>
      <dgm:t>
        <a:bodyPr/>
        <a:lstStyle/>
        <a:p>
          <a:pPr algn="just" rtl="0">
            <a:lnSpc>
              <a:spcPct val="80000"/>
            </a:lnSpc>
          </a:pPr>
          <a:r>
            <a:rPr lang="fi-FI" sz="2400" dirty="0">
              <a:solidFill>
                <a:schemeClr val="tx1"/>
              </a:solidFill>
              <a:latin typeface="+mn-lt"/>
            </a:rPr>
            <a:t>Can be more than 1 team at a public meeting</a:t>
          </a:r>
        </a:p>
      </dgm:t>
    </dgm:pt>
    <dgm:pt modelId="{DBBBE904-2F99-DE47-AEFD-87862421E743}" type="sibTrans" cxnId="{5DC67A5C-1F7D-F947-A569-954E0EFA7CBF}">
      <dgm:prSet/>
      <dgm:spPr/>
      <dgm:t>
        <a:bodyPr/>
        <a:lstStyle/>
        <a:p>
          <a:endParaRPr lang="en-US">
            <a:solidFill>
              <a:schemeClr val="tx1"/>
            </a:solidFill>
          </a:endParaRPr>
        </a:p>
      </dgm:t>
    </dgm:pt>
    <dgm:pt modelId="{420A7F34-2B5C-D74C-948A-8FFE8281EE51}" type="parTrans" cxnId="{5DC67A5C-1F7D-F947-A569-954E0EFA7CBF}">
      <dgm:prSet/>
      <dgm:spPr/>
      <dgm:t>
        <a:bodyPr/>
        <a:lstStyle/>
        <a:p>
          <a:endParaRPr lang="en-US">
            <a:solidFill>
              <a:schemeClr val="tx1"/>
            </a:solidFill>
          </a:endParaRPr>
        </a:p>
      </dgm:t>
    </dgm:pt>
    <dgm:pt modelId="{1862061F-0D1C-BA43-950C-408BBBC028D8}" type="pres">
      <dgm:prSet presAssocID="{DB8397A1-88C5-EC47-9E29-47DD4BBCB853}" presName="Name0" presStyleCnt="0">
        <dgm:presLayoutVars>
          <dgm:dir/>
          <dgm:animLvl val="lvl"/>
          <dgm:resizeHandles val="exact"/>
        </dgm:presLayoutVars>
      </dgm:prSet>
      <dgm:spPr/>
      <dgm:t>
        <a:bodyPr/>
        <a:lstStyle/>
        <a:p>
          <a:endParaRPr lang="en-US"/>
        </a:p>
      </dgm:t>
    </dgm:pt>
    <dgm:pt modelId="{8CECAA3B-34AF-DD46-AB17-F2BC07303360}" type="pres">
      <dgm:prSet presAssocID="{8BBC6F83-149E-EB4A-A038-4E5B09D3D5FE}" presName="linNode" presStyleCnt="0"/>
      <dgm:spPr/>
    </dgm:pt>
    <dgm:pt modelId="{DBDBF8A9-691A-9D49-8CA2-1D3B69B049AE}" type="pres">
      <dgm:prSet presAssocID="{8BBC6F83-149E-EB4A-A038-4E5B09D3D5FE}" presName="parentText" presStyleLbl="node1" presStyleIdx="0" presStyleCnt="1" custScaleX="45683" custLinFactNeighborX="-3716" custLinFactNeighborY="-5015">
        <dgm:presLayoutVars>
          <dgm:chMax val="1"/>
          <dgm:bulletEnabled val="1"/>
        </dgm:presLayoutVars>
      </dgm:prSet>
      <dgm:spPr/>
      <dgm:t>
        <a:bodyPr/>
        <a:lstStyle/>
        <a:p>
          <a:endParaRPr lang="en-US"/>
        </a:p>
      </dgm:t>
    </dgm:pt>
    <dgm:pt modelId="{02A309C3-FE26-5843-A2F6-DC5D12026F1B}" type="pres">
      <dgm:prSet presAssocID="{8BBC6F83-149E-EB4A-A038-4E5B09D3D5FE}" presName="descendantText" presStyleLbl="alignAccFollowNode1" presStyleIdx="0" presStyleCnt="1" custScaleX="124040" custScaleY="134204">
        <dgm:presLayoutVars>
          <dgm:bulletEnabled val="1"/>
        </dgm:presLayoutVars>
      </dgm:prSet>
      <dgm:spPr/>
      <dgm:t>
        <a:bodyPr/>
        <a:lstStyle/>
        <a:p>
          <a:endParaRPr lang="en-US"/>
        </a:p>
      </dgm:t>
    </dgm:pt>
  </dgm:ptLst>
  <dgm:cxnLst>
    <dgm:cxn modelId="{32B72D69-A37A-40A5-B821-E39DDFF07F87}" type="presOf" srcId="{DB8397A1-88C5-EC47-9E29-47DD4BBCB853}" destId="{1862061F-0D1C-BA43-950C-408BBBC028D8}" srcOrd="0" destOrd="0" presId="urn:microsoft.com/office/officeart/2005/8/layout/vList5"/>
    <dgm:cxn modelId="{75C513BD-0C02-2140-99FC-BD371CA8E971}" srcId="{8BBC6F83-149E-EB4A-A038-4E5B09D3D5FE}" destId="{9D5269A8-9454-944C-B855-9292AA68636B}" srcOrd="6" destOrd="0" parTransId="{52B591D8-2A20-0244-83B4-CF7C92B13D93}" sibTransId="{EF64D766-BC1C-2044-8623-BEBB9FF546FF}"/>
    <dgm:cxn modelId="{F5256051-AF1F-4917-BB3B-4B364A76ED7C}" type="presOf" srcId="{8BBC6F83-149E-EB4A-A038-4E5B09D3D5FE}" destId="{DBDBF8A9-691A-9D49-8CA2-1D3B69B049AE}" srcOrd="0" destOrd="0" presId="urn:microsoft.com/office/officeart/2005/8/layout/vList5"/>
    <dgm:cxn modelId="{BC6119C2-4FEE-4794-9309-91B390202B56}" srcId="{8BBC6F83-149E-EB4A-A038-4E5B09D3D5FE}" destId="{D3D8ABCC-5FAD-48E0-ACDC-65F25EBA6623}" srcOrd="4" destOrd="0" parTransId="{C3328BAE-C41B-4603-8A66-49AAB050CBAE}" sibTransId="{E83A306F-2AC0-4719-9826-629BD6A90E97}"/>
    <dgm:cxn modelId="{583BBEB7-D3F4-2543-B6EE-4B942EC2843F}" srcId="{8BBC6F83-149E-EB4A-A038-4E5B09D3D5FE}" destId="{0DBC6B53-EADF-5345-9348-FD583CB6341F}" srcOrd="2" destOrd="0" parTransId="{51A5289E-0A80-BC41-94DD-C2A89F1D18C5}" sibTransId="{759C8E44-D22C-494F-A372-07B57431E64F}"/>
    <dgm:cxn modelId="{4B51C383-21E7-441F-BA74-3CF67D84FEB2}" srcId="{8BBC6F83-149E-EB4A-A038-4E5B09D3D5FE}" destId="{A757B391-4746-4F12-BC9E-41EA8D60BBF4}" srcOrd="3" destOrd="0" parTransId="{A1692350-5E8A-4A59-ABEE-F51C134E38F4}" sibTransId="{EC2B95EC-01B7-4329-AFC6-B275DDC7E60E}"/>
    <dgm:cxn modelId="{A211C231-B187-477C-B813-E1093E8B8DEA}" type="presOf" srcId="{D3D8ABCC-5FAD-48E0-ACDC-65F25EBA6623}" destId="{02A309C3-FE26-5843-A2F6-DC5D12026F1B}" srcOrd="0" destOrd="4" presId="urn:microsoft.com/office/officeart/2005/8/layout/vList5"/>
    <dgm:cxn modelId="{5DC67A5C-1F7D-F947-A569-954E0EFA7CBF}" srcId="{8BBC6F83-149E-EB4A-A038-4E5B09D3D5FE}" destId="{F6B6BC10-BBE5-1249-9AD7-67859C03E547}" srcOrd="1" destOrd="0" parTransId="{420A7F34-2B5C-D74C-948A-8FFE8281EE51}" sibTransId="{DBBBE904-2F99-DE47-AEFD-87862421E743}"/>
    <dgm:cxn modelId="{5E7EB0C8-AC4D-4FF2-9AEF-A5D2CF44F674}" type="presOf" srcId="{11D1FCE0-3BED-4888-BFE6-035E861B7715}" destId="{02A309C3-FE26-5843-A2F6-DC5D12026F1B}" srcOrd="0" destOrd="5" presId="urn:microsoft.com/office/officeart/2005/8/layout/vList5"/>
    <dgm:cxn modelId="{B8C41DDB-DF62-4490-B535-E46F6B85F834}" type="presOf" srcId="{F6B6BC10-BBE5-1249-9AD7-67859C03E547}" destId="{02A309C3-FE26-5843-A2F6-DC5D12026F1B}" srcOrd="0" destOrd="1" presId="urn:microsoft.com/office/officeart/2005/8/layout/vList5"/>
    <dgm:cxn modelId="{8B36E082-8393-1940-9561-207451E8C495}" srcId="{8BBC6F83-149E-EB4A-A038-4E5B09D3D5FE}" destId="{843D5302-D72F-6F45-AAEC-005CA18C1A0E}" srcOrd="0" destOrd="0" parTransId="{28710BE1-5E61-8C4A-914A-E3F4E8073CA8}" sibTransId="{4BA15C86-78CB-B04B-8414-AE4C8CC0A64B}"/>
    <dgm:cxn modelId="{B2D38618-21A8-184B-A097-6C3C49169111}" srcId="{DB8397A1-88C5-EC47-9E29-47DD4BBCB853}" destId="{8BBC6F83-149E-EB4A-A038-4E5B09D3D5FE}" srcOrd="0" destOrd="0" parTransId="{FD219739-E14A-094E-9DAF-4CDE08A3DC34}" sibTransId="{7F09807A-B7FC-3848-8435-0556B009E0DF}"/>
    <dgm:cxn modelId="{4E86407D-8006-4149-B04C-DC74F90ED465}" type="presOf" srcId="{A757B391-4746-4F12-BC9E-41EA8D60BBF4}" destId="{02A309C3-FE26-5843-A2F6-DC5D12026F1B}" srcOrd="0" destOrd="3" presId="urn:microsoft.com/office/officeart/2005/8/layout/vList5"/>
    <dgm:cxn modelId="{59323308-5D65-47A5-8A1B-CCD8D3BB2090}" type="presOf" srcId="{843D5302-D72F-6F45-AAEC-005CA18C1A0E}" destId="{02A309C3-FE26-5843-A2F6-DC5D12026F1B}" srcOrd="0" destOrd="0" presId="urn:microsoft.com/office/officeart/2005/8/layout/vList5"/>
    <dgm:cxn modelId="{2EF92E6A-246F-4C4A-A2C6-28C2387B76E9}" type="presOf" srcId="{9D5269A8-9454-944C-B855-9292AA68636B}" destId="{02A309C3-FE26-5843-A2F6-DC5D12026F1B}" srcOrd="0" destOrd="6" presId="urn:microsoft.com/office/officeart/2005/8/layout/vList5"/>
    <dgm:cxn modelId="{76DD548C-DDED-42F2-9B3D-64568B37F42E}" type="presOf" srcId="{0DBC6B53-EADF-5345-9348-FD583CB6341F}" destId="{02A309C3-FE26-5843-A2F6-DC5D12026F1B}" srcOrd="0" destOrd="2" presId="urn:microsoft.com/office/officeart/2005/8/layout/vList5"/>
    <dgm:cxn modelId="{CDB5A554-9685-4FC3-BC7E-BEA3A46B89DA}" srcId="{8BBC6F83-149E-EB4A-A038-4E5B09D3D5FE}" destId="{11D1FCE0-3BED-4888-BFE6-035E861B7715}" srcOrd="5" destOrd="0" parTransId="{890DD199-2923-4BB9-B0AE-A722AFAD672D}" sibTransId="{01601BDA-30E3-4BD0-BE8A-139A1D37B32E}"/>
    <dgm:cxn modelId="{CF26D1FD-F589-470D-97E6-0E0D8172D6F9}" type="presParOf" srcId="{1862061F-0D1C-BA43-950C-408BBBC028D8}" destId="{8CECAA3B-34AF-DD46-AB17-F2BC07303360}" srcOrd="0" destOrd="0" presId="urn:microsoft.com/office/officeart/2005/8/layout/vList5"/>
    <dgm:cxn modelId="{D78B06E8-5B31-4AC5-8292-C9106BFD0095}" type="presParOf" srcId="{8CECAA3B-34AF-DD46-AB17-F2BC07303360}" destId="{DBDBF8A9-691A-9D49-8CA2-1D3B69B049AE}" srcOrd="0" destOrd="0" presId="urn:microsoft.com/office/officeart/2005/8/layout/vList5"/>
    <dgm:cxn modelId="{EAA1C2FE-02D2-4616-9E3A-B596CDE81ABC}" type="presParOf" srcId="{8CECAA3B-34AF-DD46-AB17-F2BC07303360}" destId="{02A309C3-FE26-5843-A2F6-DC5D12026F1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8397A1-88C5-EC47-9E29-47DD4BBCB853}" type="doc">
      <dgm:prSet loTypeId="urn:microsoft.com/office/officeart/2005/8/layout/vList5" loCatId="" qsTypeId="urn:microsoft.com/office/officeart/2005/8/quickstyle/simple1#2" qsCatId="simple" csTypeId="urn:microsoft.com/office/officeart/2005/8/colors/colorful2#2" csCatId="colorful" phldr="1"/>
      <dgm:spPr/>
      <dgm:t>
        <a:bodyPr/>
        <a:lstStyle/>
        <a:p>
          <a:endParaRPr lang="en-US"/>
        </a:p>
      </dgm:t>
    </dgm:pt>
    <dgm:pt modelId="{45104C72-AFB4-E248-B6E9-08D639D26FD5}">
      <dgm:prSet custT="1"/>
      <dgm:spPr>
        <a:noFill/>
        <a:ln>
          <a:solidFill>
            <a:schemeClr val="tx1"/>
          </a:solidFill>
        </a:ln>
      </dgm:spPr>
      <dgm:t>
        <a:bodyPr/>
        <a:lstStyle/>
        <a:p>
          <a:pPr rtl="0"/>
          <a:r>
            <a:rPr lang="en-US" sz="2000" b="1" dirty="0">
              <a:solidFill>
                <a:schemeClr val="tx1"/>
              </a:solidFill>
            </a:rPr>
            <a:t>Video Viewing Team (VVT)</a:t>
          </a:r>
        </a:p>
      </dgm:t>
    </dgm:pt>
    <dgm:pt modelId="{CB37A6C1-CE51-A94D-B999-BF191BD5BF8D}" type="parTrans" cxnId="{E49A50C2-3F86-B147-81E4-70DD555DAA21}">
      <dgm:prSet/>
      <dgm:spPr/>
      <dgm:t>
        <a:bodyPr/>
        <a:lstStyle/>
        <a:p>
          <a:endParaRPr lang="en-US" sz="2000">
            <a:solidFill>
              <a:schemeClr val="tx1"/>
            </a:solidFill>
          </a:endParaRPr>
        </a:p>
      </dgm:t>
    </dgm:pt>
    <dgm:pt modelId="{EB4C0602-B582-CE4E-B202-4C0D5A310125}" type="sibTrans" cxnId="{E49A50C2-3F86-B147-81E4-70DD555DAA21}">
      <dgm:prSet/>
      <dgm:spPr/>
      <dgm:t>
        <a:bodyPr/>
        <a:lstStyle/>
        <a:p>
          <a:endParaRPr lang="en-US" sz="2000">
            <a:solidFill>
              <a:schemeClr val="tx1"/>
            </a:solidFill>
          </a:endParaRPr>
        </a:p>
      </dgm:t>
    </dgm:pt>
    <dgm:pt modelId="{843D5302-D72F-6F45-AAEC-005CA18C1A0E}">
      <dgm:prSet custT="1"/>
      <dgm:spPr>
        <a:noFill/>
      </dgm:spPr>
      <dgm:t>
        <a:bodyPr/>
        <a:lstStyle/>
        <a:p>
          <a:pPr algn="just" rtl="0">
            <a:lnSpc>
              <a:spcPct val="80000"/>
            </a:lnSpc>
          </a:pPr>
          <a:endParaRPr lang="fi-FI" sz="2000">
            <a:solidFill>
              <a:schemeClr val="tx1"/>
            </a:solidFill>
            <a:latin typeface="Arial Narrow" panose="020B0606020202030204" pitchFamily="34" charset="0"/>
          </a:endParaRPr>
        </a:p>
      </dgm:t>
    </dgm:pt>
    <dgm:pt modelId="{28710BE1-5E61-8C4A-914A-E3F4E8073CA8}" type="parTrans" cxnId="{8B36E082-8393-1940-9561-207451E8C495}">
      <dgm:prSet/>
      <dgm:spPr/>
      <dgm:t>
        <a:bodyPr/>
        <a:lstStyle/>
        <a:p>
          <a:endParaRPr lang="en-US" sz="2000">
            <a:solidFill>
              <a:schemeClr val="tx1"/>
            </a:solidFill>
          </a:endParaRPr>
        </a:p>
      </dgm:t>
    </dgm:pt>
    <dgm:pt modelId="{4BA15C86-78CB-B04B-8414-AE4C8CC0A64B}" type="sibTrans" cxnId="{8B36E082-8393-1940-9561-207451E8C495}">
      <dgm:prSet/>
      <dgm:spPr/>
      <dgm:t>
        <a:bodyPr/>
        <a:lstStyle/>
        <a:p>
          <a:endParaRPr lang="en-US" sz="2000">
            <a:solidFill>
              <a:schemeClr val="tx1"/>
            </a:solidFill>
          </a:endParaRPr>
        </a:p>
      </dgm:t>
    </dgm:pt>
    <dgm:pt modelId="{BE13BE42-1DD7-484F-8BD0-CD382B4C5B73}">
      <dgm:prSet custT="1"/>
      <dgm:spPr>
        <a:noFill/>
      </dgm:spPr>
      <dgm:t>
        <a:bodyPr/>
        <a:lstStyle/>
        <a:p>
          <a:pPr algn="just" rtl="0"/>
          <a:r>
            <a:rPr lang="en-US" sz="2500" dirty="0">
              <a:solidFill>
                <a:schemeClr val="tx1"/>
              </a:solidFill>
              <a:latin typeface="+mn-lt"/>
            </a:rPr>
            <a:t>Submit report containing </a:t>
          </a:r>
          <a:r>
            <a:rPr lang="en-US" sz="2500" b="1" dirty="0">
              <a:solidFill>
                <a:schemeClr val="tx1"/>
              </a:solidFill>
              <a:latin typeface="+mn-lt"/>
            </a:rPr>
            <a:t>candidate wise expenditure </a:t>
          </a:r>
          <a:r>
            <a:rPr lang="en-US" sz="2500" dirty="0">
              <a:solidFill>
                <a:schemeClr val="tx1"/>
              </a:solidFill>
              <a:latin typeface="+mn-lt"/>
            </a:rPr>
            <a:t>no later than next day to Accounting Team/ Asst. EO,</a:t>
          </a:r>
          <a:r>
            <a:rPr lang="en-US" sz="2500" b="1" dirty="0">
              <a:latin typeface="+mn-lt"/>
            </a:rPr>
            <a:t> </a:t>
          </a:r>
          <a:r>
            <a:rPr lang="en-US" sz="2500" b="1" dirty="0">
              <a:solidFill>
                <a:schemeClr val="tx1"/>
              </a:solidFill>
              <a:latin typeface="+mn-lt"/>
            </a:rPr>
            <a:t>MCC related report to General Observer and RO</a:t>
          </a:r>
          <a:endParaRPr lang="en-US" sz="2500" dirty="0">
            <a:solidFill>
              <a:schemeClr val="tx1"/>
            </a:solidFill>
            <a:latin typeface="+mn-lt"/>
          </a:endParaRPr>
        </a:p>
      </dgm:t>
    </dgm:pt>
    <dgm:pt modelId="{9AE29A20-DA1D-FC48-B04D-D31B459A61A4}" type="sibTrans" cxnId="{E121FF99-D669-A64F-B0FE-A5AEB98735BE}">
      <dgm:prSet/>
      <dgm:spPr/>
      <dgm:t>
        <a:bodyPr/>
        <a:lstStyle/>
        <a:p>
          <a:endParaRPr lang="en-US">
            <a:solidFill>
              <a:schemeClr val="tx1"/>
            </a:solidFill>
          </a:endParaRPr>
        </a:p>
      </dgm:t>
    </dgm:pt>
    <dgm:pt modelId="{04DD9817-D53C-694F-8AFE-38A466C2365C}" type="parTrans" cxnId="{E121FF99-D669-A64F-B0FE-A5AEB98735BE}">
      <dgm:prSet/>
      <dgm:spPr/>
      <dgm:t>
        <a:bodyPr/>
        <a:lstStyle/>
        <a:p>
          <a:endParaRPr lang="en-US">
            <a:solidFill>
              <a:schemeClr val="tx1"/>
            </a:solidFill>
          </a:endParaRPr>
        </a:p>
      </dgm:t>
    </dgm:pt>
    <dgm:pt modelId="{04DBB7A9-EDAB-1044-955F-BC0405F389E0}">
      <dgm:prSet custT="1"/>
      <dgm:spPr>
        <a:noFill/>
      </dgm:spPr>
      <dgm:t>
        <a:bodyPr/>
        <a:lstStyle/>
        <a:p>
          <a:pPr algn="just" rtl="0"/>
          <a:r>
            <a:rPr lang="en-US" sz="2500" dirty="0">
              <a:solidFill>
                <a:schemeClr val="tx1"/>
              </a:solidFill>
              <a:latin typeface="+mn-lt"/>
            </a:rPr>
            <a:t>View Video CD provided by VST for identifying election expenditure and MCC related issues</a:t>
          </a:r>
        </a:p>
      </dgm:t>
    </dgm:pt>
    <dgm:pt modelId="{495F1D29-966D-644B-B331-08A33A6116C6}" type="sibTrans" cxnId="{13444284-28D3-7842-A4BE-A83E0DAB5438}">
      <dgm:prSet/>
      <dgm:spPr/>
      <dgm:t>
        <a:bodyPr/>
        <a:lstStyle/>
        <a:p>
          <a:endParaRPr lang="en-US">
            <a:solidFill>
              <a:schemeClr val="tx1"/>
            </a:solidFill>
          </a:endParaRPr>
        </a:p>
      </dgm:t>
    </dgm:pt>
    <dgm:pt modelId="{693084F7-E79D-8947-B3BD-DABA6B45AA8B}" type="parTrans" cxnId="{13444284-28D3-7842-A4BE-A83E0DAB5438}">
      <dgm:prSet/>
      <dgm:spPr/>
      <dgm:t>
        <a:bodyPr/>
        <a:lstStyle/>
        <a:p>
          <a:endParaRPr lang="en-US">
            <a:solidFill>
              <a:schemeClr val="tx1"/>
            </a:solidFill>
          </a:endParaRPr>
        </a:p>
      </dgm:t>
    </dgm:pt>
    <dgm:pt modelId="{C33E2FB6-52A8-6849-9EA6-CCC779F92B44}">
      <dgm:prSet custT="1"/>
      <dgm:spPr>
        <a:noFill/>
      </dgm:spPr>
      <dgm:t>
        <a:bodyPr/>
        <a:lstStyle/>
        <a:p>
          <a:pPr algn="just" rtl="0"/>
          <a:r>
            <a:rPr lang="en-US" sz="2500" dirty="0">
              <a:solidFill>
                <a:schemeClr val="tx1"/>
              </a:solidFill>
              <a:latin typeface="+mn-lt"/>
            </a:rPr>
            <a:t>1 officer and 2 clerks (or as required) for each assembly segment ,as viewing all CD’s is a time consuming task,</a:t>
          </a:r>
        </a:p>
      </dgm:t>
    </dgm:pt>
    <dgm:pt modelId="{5E3ACDD9-480B-9D44-86FD-759C44CAB143}" type="sibTrans" cxnId="{6A46F67D-CB18-1B4D-B658-9183AA6CCC4B}">
      <dgm:prSet/>
      <dgm:spPr/>
      <dgm:t>
        <a:bodyPr/>
        <a:lstStyle/>
        <a:p>
          <a:endParaRPr lang="en-US" sz="2000">
            <a:solidFill>
              <a:schemeClr val="tx1"/>
            </a:solidFill>
          </a:endParaRPr>
        </a:p>
      </dgm:t>
    </dgm:pt>
    <dgm:pt modelId="{F82DAFDF-03E8-0944-9310-0432010BF251}" type="parTrans" cxnId="{6A46F67D-CB18-1B4D-B658-9183AA6CCC4B}">
      <dgm:prSet/>
      <dgm:spPr/>
      <dgm:t>
        <a:bodyPr/>
        <a:lstStyle/>
        <a:p>
          <a:endParaRPr lang="en-US" sz="2000">
            <a:solidFill>
              <a:schemeClr val="tx1"/>
            </a:solidFill>
          </a:endParaRPr>
        </a:p>
      </dgm:t>
    </dgm:pt>
    <dgm:pt modelId="{5F113E49-3CF6-4763-8204-C44B0EA56C8A}">
      <dgm:prSet custT="1"/>
      <dgm:spPr>
        <a:noFill/>
      </dgm:spPr>
      <dgm:t>
        <a:bodyPr/>
        <a:lstStyle/>
        <a:p>
          <a:pPr algn="just" rtl="0"/>
          <a:endParaRPr lang="en-US" sz="2500" dirty="0">
            <a:solidFill>
              <a:schemeClr val="tx1"/>
            </a:solidFill>
            <a:latin typeface="+mn-lt"/>
          </a:endParaRPr>
        </a:p>
      </dgm:t>
    </dgm:pt>
    <dgm:pt modelId="{A6F9D0FC-D838-46E9-ACAC-997D267A8B29}" type="parTrans" cxnId="{FD1E0ECF-C656-4610-B3DB-7C611435C80A}">
      <dgm:prSet/>
      <dgm:spPr/>
      <dgm:t>
        <a:bodyPr/>
        <a:lstStyle/>
        <a:p>
          <a:endParaRPr lang="en-US"/>
        </a:p>
      </dgm:t>
    </dgm:pt>
    <dgm:pt modelId="{10BB5628-B5A2-4A23-B7DF-A1BB75BCFDB7}" type="sibTrans" cxnId="{FD1E0ECF-C656-4610-B3DB-7C611435C80A}">
      <dgm:prSet/>
      <dgm:spPr/>
      <dgm:t>
        <a:bodyPr/>
        <a:lstStyle/>
        <a:p>
          <a:endParaRPr lang="en-US"/>
        </a:p>
      </dgm:t>
    </dgm:pt>
    <dgm:pt modelId="{1862061F-0D1C-BA43-950C-408BBBC028D8}" type="pres">
      <dgm:prSet presAssocID="{DB8397A1-88C5-EC47-9E29-47DD4BBCB853}" presName="Name0" presStyleCnt="0">
        <dgm:presLayoutVars>
          <dgm:dir/>
          <dgm:animLvl val="lvl"/>
          <dgm:resizeHandles val="exact"/>
        </dgm:presLayoutVars>
      </dgm:prSet>
      <dgm:spPr/>
      <dgm:t>
        <a:bodyPr/>
        <a:lstStyle/>
        <a:p>
          <a:endParaRPr lang="en-US"/>
        </a:p>
      </dgm:t>
    </dgm:pt>
    <dgm:pt modelId="{A6200D96-CB07-4C47-8B77-141697E74CE5}" type="pres">
      <dgm:prSet presAssocID="{843D5302-D72F-6F45-AAEC-005CA18C1A0E}" presName="linNode" presStyleCnt="0"/>
      <dgm:spPr/>
    </dgm:pt>
    <dgm:pt modelId="{751954F5-1571-4E28-BF35-67DC8927423A}" type="pres">
      <dgm:prSet presAssocID="{843D5302-D72F-6F45-AAEC-005CA18C1A0E}" presName="parentText" presStyleLbl="node1" presStyleIdx="0" presStyleCnt="2">
        <dgm:presLayoutVars>
          <dgm:chMax val="1"/>
          <dgm:bulletEnabled val="1"/>
        </dgm:presLayoutVars>
      </dgm:prSet>
      <dgm:spPr/>
      <dgm:t>
        <a:bodyPr/>
        <a:lstStyle/>
        <a:p>
          <a:endParaRPr lang="en-US"/>
        </a:p>
      </dgm:t>
    </dgm:pt>
    <dgm:pt modelId="{B66EF4A9-19AC-41BE-95E2-C875491B70A1}" type="pres">
      <dgm:prSet presAssocID="{4BA15C86-78CB-B04B-8414-AE4C8CC0A64B}" presName="sp" presStyleCnt="0"/>
      <dgm:spPr/>
    </dgm:pt>
    <dgm:pt modelId="{612FADD7-D2D8-EE41-9583-8C82AA3137C3}" type="pres">
      <dgm:prSet presAssocID="{45104C72-AFB4-E248-B6E9-08D639D26FD5}" presName="linNode" presStyleCnt="0"/>
      <dgm:spPr/>
    </dgm:pt>
    <dgm:pt modelId="{69FA761F-DD12-2E45-8EE9-912325CDD18B}" type="pres">
      <dgm:prSet presAssocID="{45104C72-AFB4-E248-B6E9-08D639D26FD5}" presName="parentText" presStyleLbl="node1" presStyleIdx="1" presStyleCnt="2" custScaleX="66122" custScaleY="1234726">
        <dgm:presLayoutVars>
          <dgm:chMax val="1"/>
          <dgm:bulletEnabled val="1"/>
        </dgm:presLayoutVars>
      </dgm:prSet>
      <dgm:spPr/>
      <dgm:t>
        <a:bodyPr/>
        <a:lstStyle/>
        <a:p>
          <a:endParaRPr lang="en-US"/>
        </a:p>
      </dgm:t>
    </dgm:pt>
    <dgm:pt modelId="{2BFD9AB4-C8DF-C340-8219-7CCC8012898D}" type="pres">
      <dgm:prSet presAssocID="{45104C72-AFB4-E248-B6E9-08D639D26FD5}" presName="descendantText" presStyleLbl="alignAccFollowNode1" presStyleIdx="0" presStyleCnt="1" custScaleX="167927" custScaleY="2000000">
        <dgm:presLayoutVars>
          <dgm:bulletEnabled val="1"/>
        </dgm:presLayoutVars>
      </dgm:prSet>
      <dgm:spPr/>
      <dgm:t>
        <a:bodyPr/>
        <a:lstStyle/>
        <a:p>
          <a:endParaRPr lang="en-US"/>
        </a:p>
      </dgm:t>
    </dgm:pt>
  </dgm:ptLst>
  <dgm:cxnLst>
    <dgm:cxn modelId="{8846D67B-3428-4745-B956-DAECDB6C0CA2}" type="presOf" srcId="{04DBB7A9-EDAB-1044-955F-BC0405F389E0}" destId="{2BFD9AB4-C8DF-C340-8219-7CCC8012898D}" srcOrd="0" destOrd="1" presId="urn:microsoft.com/office/officeart/2005/8/layout/vList5"/>
    <dgm:cxn modelId="{6A46F67D-CB18-1B4D-B658-9183AA6CCC4B}" srcId="{45104C72-AFB4-E248-B6E9-08D639D26FD5}" destId="{C33E2FB6-52A8-6849-9EA6-CCC779F92B44}" srcOrd="0" destOrd="0" parTransId="{F82DAFDF-03E8-0944-9310-0432010BF251}" sibTransId="{5E3ACDD9-480B-9D44-86FD-759C44CAB143}"/>
    <dgm:cxn modelId="{FA1BEA37-2752-4980-80BD-E7378FE7CC2B}" type="presOf" srcId="{5F113E49-3CF6-4763-8204-C44B0EA56C8A}" destId="{2BFD9AB4-C8DF-C340-8219-7CCC8012898D}" srcOrd="0" destOrd="2" presId="urn:microsoft.com/office/officeart/2005/8/layout/vList5"/>
    <dgm:cxn modelId="{82D2CCF2-2CDE-4C56-954D-3C13F1B1D224}" type="presOf" srcId="{DB8397A1-88C5-EC47-9E29-47DD4BBCB853}" destId="{1862061F-0D1C-BA43-950C-408BBBC028D8}" srcOrd="0" destOrd="0" presId="urn:microsoft.com/office/officeart/2005/8/layout/vList5"/>
    <dgm:cxn modelId="{3B115902-03C4-4712-BA49-1AB78406F0AB}" type="presOf" srcId="{45104C72-AFB4-E248-B6E9-08D639D26FD5}" destId="{69FA761F-DD12-2E45-8EE9-912325CDD18B}" srcOrd="0" destOrd="0" presId="urn:microsoft.com/office/officeart/2005/8/layout/vList5"/>
    <dgm:cxn modelId="{C72327B6-F557-4A67-A9F7-68DB3C20D4F1}" type="presOf" srcId="{C33E2FB6-52A8-6849-9EA6-CCC779F92B44}" destId="{2BFD9AB4-C8DF-C340-8219-7CCC8012898D}" srcOrd="0" destOrd="0" presId="urn:microsoft.com/office/officeart/2005/8/layout/vList5"/>
    <dgm:cxn modelId="{E49A50C2-3F86-B147-81E4-70DD555DAA21}" srcId="{DB8397A1-88C5-EC47-9E29-47DD4BBCB853}" destId="{45104C72-AFB4-E248-B6E9-08D639D26FD5}" srcOrd="1" destOrd="0" parTransId="{CB37A6C1-CE51-A94D-B999-BF191BD5BF8D}" sibTransId="{EB4C0602-B582-CE4E-B202-4C0D5A310125}"/>
    <dgm:cxn modelId="{635F5D1C-7885-48F3-9632-F20D37E3448D}" type="presOf" srcId="{BE13BE42-1DD7-484F-8BD0-CD382B4C5B73}" destId="{2BFD9AB4-C8DF-C340-8219-7CCC8012898D}" srcOrd="0" destOrd="3" presId="urn:microsoft.com/office/officeart/2005/8/layout/vList5"/>
    <dgm:cxn modelId="{8B36E082-8393-1940-9561-207451E8C495}" srcId="{DB8397A1-88C5-EC47-9E29-47DD4BBCB853}" destId="{843D5302-D72F-6F45-AAEC-005CA18C1A0E}" srcOrd="0" destOrd="0" parTransId="{28710BE1-5E61-8C4A-914A-E3F4E8073CA8}" sibTransId="{4BA15C86-78CB-B04B-8414-AE4C8CC0A64B}"/>
    <dgm:cxn modelId="{13444284-28D3-7842-A4BE-A83E0DAB5438}" srcId="{45104C72-AFB4-E248-B6E9-08D639D26FD5}" destId="{04DBB7A9-EDAB-1044-955F-BC0405F389E0}" srcOrd="1" destOrd="0" parTransId="{693084F7-E79D-8947-B3BD-DABA6B45AA8B}" sibTransId="{495F1D29-966D-644B-B331-08A33A6116C6}"/>
    <dgm:cxn modelId="{F2E9089A-A294-4EA8-A7EB-8DA67B92CC71}" type="presOf" srcId="{843D5302-D72F-6F45-AAEC-005CA18C1A0E}" destId="{751954F5-1571-4E28-BF35-67DC8927423A}" srcOrd="0" destOrd="0" presId="urn:microsoft.com/office/officeart/2005/8/layout/vList5"/>
    <dgm:cxn modelId="{FD1E0ECF-C656-4610-B3DB-7C611435C80A}" srcId="{45104C72-AFB4-E248-B6E9-08D639D26FD5}" destId="{5F113E49-3CF6-4763-8204-C44B0EA56C8A}" srcOrd="2" destOrd="0" parTransId="{A6F9D0FC-D838-46E9-ACAC-997D267A8B29}" sibTransId="{10BB5628-B5A2-4A23-B7DF-A1BB75BCFDB7}"/>
    <dgm:cxn modelId="{E121FF99-D669-A64F-B0FE-A5AEB98735BE}" srcId="{45104C72-AFB4-E248-B6E9-08D639D26FD5}" destId="{BE13BE42-1DD7-484F-8BD0-CD382B4C5B73}" srcOrd="3" destOrd="0" parTransId="{04DD9817-D53C-694F-8AFE-38A466C2365C}" sibTransId="{9AE29A20-DA1D-FC48-B04D-D31B459A61A4}"/>
    <dgm:cxn modelId="{8D388F01-E6FB-4F48-B8ED-56A2FB9D234C}" type="presParOf" srcId="{1862061F-0D1C-BA43-950C-408BBBC028D8}" destId="{A6200D96-CB07-4C47-8B77-141697E74CE5}" srcOrd="0" destOrd="0" presId="urn:microsoft.com/office/officeart/2005/8/layout/vList5"/>
    <dgm:cxn modelId="{07F9D642-1B29-46AD-A804-CFE330DFD269}" type="presParOf" srcId="{A6200D96-CB07-4C47-8B77-141697E74CE5}" destId="{751954F5-1571-4E28-BF35-67DC8927423A}" srcOrd="0" destOrd="0" presId="urn:microsoft.com/office/officeart/2005/8/layout/vList5"/>
    <dgm:cxn modelId="{8FBA4D78-8DD4-4A63-A61F-958C4DD580F1}" type="presParOf" srcId="{1862061F-0D1C-BA43-950C-408BBBC028D8}" destId="{B66EF4A9-19AC-41BE-95E2-C875491B70A1}" srcOrd="1" destOrd="0" presId="urn:microsoft.com/office/officeart/2005/8/layout/vList5"/>
    <dgm:cxn modelId="{C045C2D4-3306-4E4F-9055-151B77EE804F}" type="presParOf" srcId="{1862061F-0D1C-BA43-950C-408BBBC028D8}" destId="{612FADD7-D2D8-EE41-9583-8C82AA3137C3}" srcOrd="2" destOrd="0" presId="urn:microsoft.com/office/officeart/2005/8/layout/vList5"/>
    <dgm:cxn modelId="{D566E48C-B744-46F5-BBFD-30BDD4594E3C}" type="presParOf" srcId="{612FADD7-D2D8-EE41-9583-8C82AA3137C3}" destId="{69FA761F-DD12-2E45-8EE9-912325CDD18B}" srcOrd="0" destOrd="0" presId="urn:microsoft.com/office/officeart/2005/8/layout/vList5"/>
    <dgm:cxn modelId="{E2577B7F-B2D1-4CB4-B90B-67145F764B0E}" type="presParOf" srcId="{612FADD7-D2D8-EE41-9583-8C82AA3137C3}" destId="{2BFD9AB4-C8DF-C340-8219-7CCC8012898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8397A1-88C5-EC47-9E29-47DD4BBCB853}" type="doc">
      <dgm:prSet loTypeId="urn:microsoft.com/office/officeart/2005/8/layout/vList5" loCatId="" qsTypeId="urn:microsoft.com/office/officeart/2005/8/quickstyle/simple4#3" qsCatId="simple" csTypeId="urn:microsoft.com/office/officeart/2005/8/colors/colorful3#3" csCatId="colorful" phldr="1"/>
      <dgm:spPr/>
      <dgm:t>
        <a:bodyPr/>
        <a:lstStyle/>
        <a:p>
          <a:endParaRPr lang="en-US"/>
        </a:p>
      </dgm:t>
    </dgm:pt>
    <dgm:pt modelId="{606E3633-4CB4-5846-9A04-B5401D09F859}">
      <dgm:prSet custT="1"/>
      <dgm:spPr>
        <a:noFill/>
        <a:ln>
          <a:solidFill>
            <a:schemeClr val="tx1"/>
          </a:solidFill>
        </a:ln>
      </dgm:spPr>
      <dgm:t>
        <a:bodyPr/>
        <a:lstStyle/>
        <a:p>
          <a:pPr rtl="0"/>
          <a:r>
            <a:rPr lang="en-US" sz="2000" b="1" dirty="0">
              <a:solidFill>
                <a:srgbClr val="000000"/>
              </a:solidFill>
            </a:rPr>
            <a:t>Accounting Team</a:t>
          </a:r>
        </a:p>
      </dgm:t>
    </dgm:pt>
    <dgm:pt modelId="{886380D3-D32A-1B47-B3C7-CE801DE1FDB8}" type="parTrans" cxnId="{4D4C5F86-8EEB-0344-8D8B-5EC050ECDD3D}">
      <dgm:prSet/>
      <dgm:spPr/>
      <dgm:t>
        <a:bodyPr/>
        <a:lstStyle/>
        <a:p>
          <a:endParaRPr lang="en-US" sz="2000">
            <a:solidFill>
              <a:srgbClr val="000000"/>
            </a:solidFill>
          </a:endParaRPr>
        </a:p>
      </dgm:t>
    </dgm:pt>
    <dgm:pt modelId="{AC51AB12-5315-0444-933B-E54EF6D51889}" type="sibTrans" cxnId="{4D4C5F86-8EEB-0344-8D8B-5EC050ECDD3D}">
      <dgm:prSet/>
      <dgm:spPr/>
      <dgm:t>
        <a:bodyPr/>
        <a:lstStyle/>
        <a:p>
          <a:endParaRPr lang="en-US" sz="2000">
            <a:solidFill>
              <a:srgbClr val="000000"/>
            </a:solidFill>
          </a:endParaRPr>
        </a:p>
      </dgm:t>
    </dgm:pt>
    <dgm:pt modelId="{EC49BF45-07ED-854F-9E8E-AC2064EC2FC8}">
      <dgm:prSet custT="1"/>
      <dgm:spPr>
        <a:noFill/>
      </dgm:spPr>
      <dgm:t>
        <a:bodyPr/>
        <a:lstStyle/>
        <a:p>
          <a:pPr algn="just" rtl="0"/>
          <a:r>
            <a:rPr lang="en-US" sz="2000" dirty="0">
              <a:solidFill>
                <a:srgbClr val="000000"/>
              </a:solidFill>
            </a:rPr>
            <a:t>One official and one accounting clerk per segment</a:t>
          </a:r>
        </a:p>
      </dgm:t>
    </dgm:pt>
    <dgm:pt modelId="{411E3F86-ACF5-3A4D-BF25-FC762CC3A0F0}" type="parTrans" cxnId="{1D58EF28-A752-164E-8C16-FE5FE23267AD}">
      <dgm:prSet/>
      <dgm:spPr/>
      <dgm:t>
        <a:bodyPr/>
        <a:lstStyle/>
        <a:p>
          <a:endParaRPr lang="en-US" sz="2000">
            <a:solidFill>
              <a:srgbClr val="000000"/>
            </a:solidFill>
          </a:endParaRPr>
        </a:p>
      </dgm:t>
    </dgm:pt>
    <dgm:pt modelId="{E89755DF-3848-CA44-BB25-40A4096B2CF4}" type="sibTrans" cxnId="{1D58EF28-A752-164E-8C16-FE5FE23267AD}">
      <dgm:prSet/>
      <dgm:spPr/>
      <dgm:t>
        <a:bodyPr/>
        <a:lstStyle/>
        <a:p>
          <a:endParaRPr lang="en-US" sz="2000">
            <a:solidFill>
              <a:srgbClr val="000000"/>
            </a:solidFill>
          </a:endParaRPr>
        </a:p>
      </dgm:t>
    </dgm:pt>
    <dgm:pt modelId="{DE88574A-ACD4-234E-A887-35769950DA4C}">
      <dgm:prSet custT="1"/>
      <dgm:spPr>
        <a:noFill/>
      </dgm:spPr>
      <dgm:t>
        <a:bodyPr/>
        <a:lstStyle/>
        <a:p>
          <a:pPr algn="just" rtl="0"/>
          <a:r>
            <a:rPr lang="en-US" sz="2000" dirty="0">
              <a:solidFill>
                <a:srgbClr val="000000"/>
              </a:solidFill>
            </a:rPr>
            <a:t>Drafted from employees of </a:t>
          </a:r>
          <a:r>
            <a:rPr lang="en-US" sz="2000" b="1" dirty="0">
              <a:solidFill>
                <a:srgbClr val="000000"/>
              </a:solidFill>
            </a:rPr>
            <a:t>accounts wing of Central Govt. depts. </a:t>
          </a:r>
        </a:p>
      </dgm:t>
    </dgm:pt>
    <dgm:pt modelId="{534C52FB-9DCE-DE45-9DD8-802531DD68FC}" type="parTrans" cxnId="{37CFA8FB-BFE2-4D42-BA44-CD09948F8AD7}">
      <dgm:prSet/>
      <dgm:spPr/>
      <dgm:t>
        <a:bodyPr/>
        <a:lstStyle/>
        <a:p>
          <a:endParaRPr lang="en-US"/>
        </a:p>
      </dgm:t>
    </dgm:pt>
    <dgm:pt modelId="{BC682434-C3DA-2C48-B8C8-850BD32C3B10}" type="sibTrans" cxnId="{37CFA8FB-BFE2-4D42-BA44-CD09948F8AD7}">
      <dgm:prSet/>
      <dgm:spPr/>
      <dgm:t>
        <a:bodyPr/>
        <a:lstStyle/>
        <a:p>
          <a:endParaRPr lang="en-US"/>
        </a:p>
      </dgm:t>
    </dgm:pt>
    <dgm:pt modelId="{BA086916-545D-7D48-B050-12E7E0601FEC}">
      <dgm:prSet custT="1"/>
      <dgm:spPr>
        <a:noFill/>
      </dgm:spPr>
      <dgm:t>
        <a:bodyPr/>
        <a:lstStyle/>
        <a:p>
          <a:pPr algn="just" rtl="0"/>
          <a:r>
            <a:rPr lang="en-US" sz="2000" dirty="0">
              <a:solidFill>
                <a:srgbClr val="000000"/>
              </a:solidFill>
            </a:rPr>
            <a:t>Will enter expenditure incurred by the candidate on major expenses and corresponding notified rates against each item( major public meetings/rallies) in the Shadow Observation Register, </a:t>
          </a:r>
          <a:r>
            <a:rPr lang="en-US" sz="2000" b="1" dirty="0"/>
            <a:t>reported by various teams and calculate the total expenditure of the event observed for each candidate.</a:t>
          </a:r>
          <a:endParaRPr lang="en-US" sz="2000" dirty="0">
            <a:solidFill>
              <a:srgbClr val="000000"/>
            </a:solidFill>
          </a:endParaRPr>
        </a:p>
      </dgm:t>
    </dgm:pt>
    <dgm:pt modelId="{B6C43E57-1998-8B4B-86FD-D7ED25C2D317}" type="parTrans" cxnId="{943DCC22-F1E4-F440-A018-7325821E4749}">
      <dgm:prSet/>
      <dgm:spPr/>
      <dgm:t>
        <a:bodyPr/>
        <a:lstStyle/>
        <a:p>
          <a:endParaRPr lang="en-US"/>
        </a:p>
      </dgm:t>
    </dgm:pt>
    <dgm:pt modelId="{15444681-8B9A-9A4E-ADF1-612E569A1FB5}" type="sibTrans" cxnId="{943DCC22-F1E4-F440-A018-7325821E4749}">
      <dgm:prSet/>
      <dgm:spPr/>
      <dgm:t>
        <a:bodyPr/>
        <a:lstStyle/>
        <a:p>
          <a:endParaRPr lang="en-US"/>
        </a:p>
      </dgm:t>
    </dgm:pt>
    <dgm:pt modelId="{EE80FA1B-D2B7-9242-B624-BA0E54A1A82A}">
      <dgm:prSet custT="1"/>
      <dgm:spPr>
        <a:noFill/>
      </dgm:spPr>
      <dgm:t>
        <a:bodyPr/>
        <a:lstStyle/>
        <a:p>
          <a:pPr algn="just" rtl="0"/>
          <a:r>
            <a:rPr lang="en-US" sz="2000" b="1" dirty="0">
              <a:solidFill>
                <a:srgbClr val="000000"/>
              </a:solidFill>
            </a:rPr>
            <a:t>Work under Asst. EO, involved in preparation of </a:t>
          </a:r>
          <a:r>
            <a:rPr lang="en-US" sz="2000" b="1" u="sng" dirty="0">
              <a:solidFill>
                <a:srgbClr val="000000"/>
              </a:solidFill>
            </a:rPr>
            <a:t>Shadow Observation Register</a:t>
          </a:r>
          <a:r>
            <a:rPr lang="en-US" sz="2000" b="1" dirty="0">
              <a:solidFill>
                <a:srgbClr val="000000"/>
              </a:solidFill>
            </a:rPr>
            <a:t> and maintaining videos/ CD evidences carefully in </a:t>
          </a:r>
          <a:r>
            <a:rPr lang="en-US" sz="2000" b="1" u="sng" dirty="0">
              <a:solidFill>
                <a:srgbClr val="000000"/>
              </a:solidFill>
            </a:rPr>
            <a:t>Evidence Folder</a:t>
          </a:r>
          <a:r>
            <a:rPr lang="en-US" sz="2000" b="1" dirty="0">
              <a:solidFill>
                <a:srgbClr val="000000"/>
              </a:solidFill>
            </a:rPr>
            <a:t>. </a:t>
          </a:r>
          <a:r>
            <a:rPr lang="en-US" sz="2000" b="1" u="sng" dirty="0">
              <a:solidFill>
                <a:srgbClr val="000000"/>
              </a:solidFill>
            </a:rPr>
            <a:t>To maintain proper back-up which can be called by Commission later</a:t>
          </a:r>
          <a:r>
            <a:rPr lang="en-US" sz="2000" b="1" dirty="0">
              <a:solidFill>
                <a:srgbClr val="000000"/>
              </a:solidFill>
            </a:rPr>
            <a:t>.</a:t>
          </a:r>
        </a:p>
      </dgm:t>
    </dgm:pt>
    <dgm:pt modelId="{7F337C41-64FB-D045-9C1B-BA71210BE61D}" type="sibTrans" cxnId="{04750A3B-23DC-7245-A396-B5B1895F3136}">
      <dgm:prSet/>
      <dgm:spPr/>
      <dgm:t>
        <a:bodyPr/>
        <a:lstStyle/>
        <a:p>
          <a:endParaRPr lang="en-US"/>
        </a:p>
      </dgm:t>
    </dgm:pt>
    <dgm:pt modelId="{556BEC7A-2BB4-9445-AEE1-9F4E284B3C42}" type="parTrans" cxnId="{04750A3B-23DC-7245-A396-B5B1895F3136}">
      <dgm:prSet/>
      <dgm:spPr/>
      <dgm:t>
        <a:bodyPr/>
        <a:lstStyle/>
        <a:p>
          <a:endParaRPr lang="en-US"/>
        </a:p>
      </dgm:t>
    </dgm:pt>
    <dgm:pt modelId="{1862061F-0D1C-BA43-950C-408BBBC028D8}" type="pres">
      <dgm:prSet presAssocID="{DB8397A1-88C5-EC47-9E29-47DD4BBCB853}" presName="Name0" presStyleCnt="0">
        <dgm:presLayoutVars>
          <dgm:dir/>
          <dgm:animLvl val="lvl"/>
          <dgm:resizeHandles val="exact"/>
        </dgm:presLayoutVars>
      </dgm:prSet>
      <dgm:spPr/>
      <dgm:t>
        <a:bodyPr/>
        <a:lstStyle/>
        <a:p>
          <a:endParaRPr lang="en-US"/>
        </a:p>
      </dgm:t>
    </dgm:pt>
    <dgm:pt modelId="{25F55C40-3937-D144-9A85-7DDAF2D3D78F}" type="pres">
      <dgm:prSet presAssocID="{606E3633-4CB4-5846-9A04-B5401D09F859}" presName="linNode" presStyleCnt="0"/>
      <dgm:spPr/>
    </dgm:pt>
    <dgm:pt modelId="{4C8F3B40-9E99-604C-B106-DE634FF7DF57}" type="pres">
      <dgm:prSet presAssocID="{606E3633-4CB4-5846-9A04-B5401D09F859}" presName="parentText" presStyleLbl="node1" presStyleIdx="0" presStyleCnt="1" custScaleX="63471" custScaleY="89013" custLinFactNeighborX="-9296" custLinFactNeighborY="1644">
        <dgm:presLayoutVars>
          <dgm:chMax val="1"/>
          <dgm:bulletEnabled val="1"/>
        </dgm:presLayoutVars>
      </dgm:prSet>
      <dgm:spPr/>
      <dgm:t>
        <a:bodyPr/>
        <a:lstStyle/>
        <a:p>
          <a:endParaRPr lang="en-US"/>
        </a:p>
      </dgm:t>
    </dgm:pt>
    <dgm:pt modelId="{333D3A64-BC2E-2949-8E15-256CC9DE4DAE}" type="pres">
      <dgm:prSet presAssocID="{606E3633-4CB4-5846-9A04-B5401D09F859}" presName="descendantText" presStyleLbl="alignAccFollowNode1" presStyleIdx="0" presStyleCnt="1" custScaleX="129243" custScaleY="116990">
        <dgm:presLayoutVars>
          <dgm:bulletEnabled val="1"/>
        </dgm:presLayoutVars>
      </dgm:prSet>
      <dgm:spPr/>
      <dgm:t>
        <a:bodyPr/>
        <a:lstStyle/>
        <a:p>
          <a:endParaRPr lang="en-US"/>
        </a:p>
      </dgm:t>
    </dgm:pt>
  </dgm:ptLst>
  <dgm:cxnLst>
    <dgm:cxn modelId="{1D58EF28-A752-164E-8C16-FE5FE23267AD}" srcId="{606E3633-4CB4-5846-9A04-B5401D09F859}" destId="{EC49BF45-07ED-854F-9E8E-AC2064EC2FC8}" srcOrd="0" destOrd="0" parTransId="{411E3F86-ACF5-3A4D-BF25-FC762CC3A0F0}" sibTransId="{E89755DF-3848-CA44-BB25-40A4096B2CF4}"/>
    <dgm:cxn modelId="{E74B0CED-B37F-404D-93A9-A7C2F1AA4971}" type="presOf" srcId="{DE88574A-ACD4-234E-A887-35769950DA4C}" destId="{333D3A64-BC2E-2949-8E15-256CC9DE4DAE}" srcOrd="0" destOrd="1" presId="urn:microsoft.com/office/officeart/2005/8/layout/vList5"/>
    <dgm:cxn modelId="{37CFA8FB-BFE2-4D42-BA44-CD09948F8AD7}" srcId="{606E3633-4CB4-5846-9A04-B5401D09F859}" destId="{DE88574A-ACD4-234E-A887-35769950DA4C}" srcOrd="1" destOrd="0" parTransId="{534C52FB-9DCE-DE45-9DD8-802531DD68FC}" sibTransId="{BC682434-C3DA-2C48-B8C8-850BD32C3B10}"/>
    <dgm:cxn modelId="{13E9F050-B1B0-4F4D-9C97-C5D50F215B6E}" type="presOf" srcId="{606E3633-4CB4-5846-9A04-B5401D09F859}" destId="{4C8F3B40-9E99-604C-B106-DE634FF7DF57}" srcOrd="0" destOrd="0" presId="urn:microsoft.com/office/officeart/2005/8/layout/vList5"/>
    <dgm:cxn modelId="{7C637E41-14FD-48F1-9E83-5BAEBB5BC90A}" type="presOf" srcId="{BA086916-545D-7D48-B050-12E7E0601FEC}" destId="{333D3A64-BC2E-2949-8E15-256CC9DE4DAE}" srcOrd="0" destOrd="3" presId="urn:microsoft.com/office/officeart/2005/8/layout/vList5"/>
    <dgm:cxn modelId="{B034F4F5-001A-4C2A-8BF2-BE45BC68A9FA}" type="presOf" srcId="{EE80FA1B-D2B7-9242-B624-BA0E54A1A82A}" destId="{333D3A64-BC2E-2949-8E15-256CC9DE4DAE}" srcOrd="0" destOrd="2" presId="urn:microsoft.com/office/officeart/2005/8/layout/vList5"/>
    <dgm:cxn modelId="{6E174A87-3794-43F3-B345-83CA92587107}" type="presOf" srcId="{DB8397A1-88C5-EC47-9E29-47DD4BBCB853}" destId="{1862061F-0D1C-BA43-950C-408BBBC028D8}" srcOrd="0" destOrd="0" presId="urn:microsoft.com/office/officeart/2005/8/layout/vList5"/>
    <dgm:cxn modelId="{943DCC22-F1E4-F440-A018-7325821E4749}" srcId="{606E3633-4CB4-5846-9A04-B5401D09F859}" destId="{BA086916-545D-7D48-B050-12E7E0601FEC}" srcOrd="3" destOrd="0" parTransId="{B6C43E57-1998-8B4B-86FD-D7ED25C2D317}" sibTransId="{15444681-8B9A-9A4E-ADF1-612E569A1FB5}"/>
    <dgm:cxn modelId="{B226F33F-05EC-4583-A2A4-3FDC3CC3B356}" type="presOf" srcId="{EC49BF45-07ED-854F-9E8E-AC2064EC2FC8}" destId="{333D3A64-BC2E-2949-8E15-256CC9DE4DAE}" srcOrd="0" destOrd="0" presId="urn:microsoft.com/office/officeart/2005/8/layout/vList5"/>
    <dgm:cxn modelId="{4D4C5F86-8EEB-0344-8D8B-5EC050ECDD3D}" srcId="{DB8397A1-88C5-EC47-9E29-47DD4BBCB853}" destId="{606E3633-4CB4-5846-9A04-B5401D09F859}" srcOrd="0" destOrd="0" parTransId="{886380D3-D32A-1B47-B3C7-CE801DE1FDB8}" sibTransId="{AC51AB12-5315-0444-933B-E54EF6D51889}"/>
    <dgm:cxn modelId="{04750A3B-23DC-7245-A396-B5B1895F3136}" srcId="{606E3633-4CB4-5846-9A04-B5401D09F859}" destId="{EE80FA1B-D2B7-9242-B624-BA0E54A1A82A}" srcOrd="2" destOrd="0" parTransId="{556BEC7A-2BB4-9445-AEE1-9F4E284B3C42}" sibTransId="{7F337C41-64FB-D045-9C1B-BA71210BE61D}"/>
    <dgm:cxn modelId="{BABDDB43-2EB3-42F2-B833-BA748DE7823A}" type="presParOf" srcId="{1862061F-0D1C-BA43-950C-408BBBC028D8}" destId="{25F55C40-3937-D144-9A85-7DDAF2D3D78F}" srcOrd="0" destOrd="0" presId="urn:microsoft.com/office/officeart/2005/8/layout/vList5"/>
    <dgm:cxn modelId="{874118EF-25ED-47FA-8762-D40695A8C7E8}" type="presParOf" srcId="{25F55C40-3937-D144-9A85-7DDAF2D3D78F}" destId="{4C8F3B40-9E99-604C-B106-DE634FF7DF57}" srcOrd="0" destOrd="0" presId="urn:microsoft.com/office/officeart/2005/8/layout/vList5"/>
    <dgm:cxn modelId="{9C44CE7C-CB2B-4F32-A938-1C9B7015C1AA}" type="presParOf" srcId="{25F55C40-3937-D144-9A85-7DDAF2D3D78F}" destId="{333D3A64-BC2E-2949-8E15-256CC9DE4DA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8397A1-88C5-EC47-9E29-47DD4BBCB853}" type="doc">
      <dgm:prSet loTypeId="urn:microsoft.com/office/officeart/2005/8/layout/vList5" loCatId="" qsTypeId="urn:microsoft.com/office/officeart/2005/8/quickstyle/simple1#3" qsCatId="simple" csTypeId="urn:microsoft.com/office/officeart/2005/8/colors/accent5_2#1" csCatId="accent5" phldr="1"/>
      <dgm:spPr/>
      <dgm:t>
        <a:bodyPr/>
        <a:lstStyle/>
        <a:p>
          <a:endParaRPr lang="en-US"/>
        </a:p>
      </dgm:t>
    </dgm:pt>
    <dgm:pt modelId="{DA03E3BC-1EA4-5643-8876-B3866FA0E8E4}">
      <dgm:prSet custT="1"/>
      <dgm:spPr>
        <a:noFill/>
      </dgm:spPr>
      <dgm:t>
        <a:bodyPr/>
        <a:lstStyle/>
        <a:p>
          <a:pPr algn="l" rtl="0"/>
          <a:r>
            <a:rPr lang="en-US" sz="2800" dirty="0">
              <a:solidFill>
                <a:srgbClr val="000000"/>
              </a:solidFill>
            </a:rPr>
            <a:t>Certifying advt. proposals of candidates,</a:t>
          </a:r>
          <a:r>
            <a:rPr lang="en-US" sz="2800" dirty="0">
              <a:solidFill>
                <a:srgbClr val="000000"/>
              </a:solidFill>
              <a:latin typeface="Trebuchet MS" panose="020B0603020202020204"/>
            </a:rPr>
            <a:t> </a:t>
          </a:r>
          <a:endParaRPr lang="en-US" sz="2800" b="1" dirty="0">
            <a:solidFill>
              <a:srgbClr val="000000"/>
            </a:solidFill>
          </a:endParaRPr>
        </a:p>
      </dgm:t>
    </dgm:pt>
    <dgm:pt modelId="{E247E54C-4D55-A54C-84C1-CCCCD311C6AD}" type="parTrans" cxnId="{6FDECD38-4452-F747-AF03-A1249B6B345F}">
      <dgm:prSet/>
      <dgm:spPr/>
      <dgm:t>
        <a:bodyPr/>
        <a:lstStyle/>
        <a:p>
          <a:pPr algn="l"/>
          <a:endParaRPr lang="en-US">
            <a:solidFill>
              <a:srgbClr val="000000"/>
            </a:solidFill>
          </a:endParaRPr>
        </a:p>
      </dgm:t>
    </dgm:pt>
    <dgm:pt modelId="{F43F9940-09E4-B740-854A-8351986CDD7F}" type="sibTrans" cxnId="{6FDECD38-4452-F747-AF03-A1249B6B345F}">
      <dgm:prSet/>
      <dgm:spPr/>
      <dgm:t>
        <a:bodyPr/>
        <a:lstStyle/>
        <a:p>
          <a:pPr algn="l"/>
          <a:endParaRPr lang="en-US">
            <a:solidFill>
              <a:srgbClr val="000000"/>
            </a:solidFill>
          </a:endParaRPr>
        </a:p>
      </dgm:t>
    </dgm:pt>
    <dgm:pt modelId="{E320FDF6-7984-5E4A-8941-44C0CCAD53B4}">
      <dgm:prSet custT="1"/>
      <dgm:spPr>
        <a:noFill/>
      </dgm:spPr>
      <dgm:t>
        <a:bodyPr/>
        <a:lstStyle/>
        <a:p>
          <a:pPr algn="l" rtl="0"/>
          <a:r>
            <a:rPr lang="en-US" sz="2800" dirty="0">
              <a:solidFill>
                <a:srgbClr val="000000"/>
              </a:solidFill>
            </a:rPr>
            <a:t>Infrastructure shall be functional for the </a:t>
          </a:r>
          <a:r>
            <a:rPr lang="en-US" sz="2800" dirty="0">
              <a:solidFill>
                <a:srgbClr val="000000"/>
              </a:solidFill>
              <a:latin typeface="Trebuchet MS" panose="020B0603020202020204"/>
            </a:rPr>
            <a:t>DMCMC</a:t>
          </a:r>
          <a:endParaRPr lang="en-US" sz="2800" dirty="0">
            <a:solidFill>
              <a:srgbClr val="000000"/>
            </a:solidFill>
          </a:endParaRPr>
        </a:p>
      </dgm:t>
    </dgm:pt>
    <dgm:pt modelId="{CE39A1E0-CEAE-3643-8D95-0A90827C21C8}" type="parTrans" cxnId="{7AA2F673-A0F5-5148-B03A-014C3D24849A}">
      <dgm:prSet/>
      <dgm:spPr/>
      <dgm:t>
        <a:bodyPr/>
        <a:lstStyle/>
        <a:p>
          <a:pPr algn="l"/>
          <a:endParaRPr lang="en-US">
            <a:solidFill>
              <a:srgbClr val="000000"/>
            </a:solidFill>
          </a:endParaRPr>
        </a:p>
      </dgm:t>
    </dgm:pt>
    <dgm:pt modelId="{61B0F264-0BF7-3245-9C10-9D5D0C3ADEA7}" type="sibTrans" cxnId="{7AA2F673-A0F5-5148-B03A-014C3D24849A}">
      <dgm:prSet/>
      <dgm:spPr/>
      <dgm:t>
        <a:bodyPr/>
        <a:lstStyle/>
        <a:p>
          <a:pPr algn="l"/>
          <a:endParaRPr lang="en-US">
            <a:solidFill>
              <a:srgbClr val="000000"/>
            </a:solidFill>
          </a:endParaRPr>
        </a:p>
      </dgm:t>
    </dgm:pt>
    <dgm:pt modelId="{96B7EA2F-CEA0-4B75-984A-A0FC6323D704}">
      <dgm:prSet custT="1"/>
      <dgm:spPr>
        <a:noFill/>
      </dgm:spPr>
      <dgm:t>
        <a:bodyPr/>
        <a:lstStyle/>
        <a:p>
          <a:pPr algn="l" rtl="0"/>
          <a:r>
            <a:rPr lang="en-US" sz="2800" b="0" dirty="0">
              <a:solidFill>
                <a:srgbClr val="000000"/>
              </a:solidFill>
            </a:rPr>
            <a:t>A</a:t>
          </a:r>
          <a:r>
            <a:rPr lang="en-US" sz="2800" b="1" dirty="0">
              <a:solidFill>
                <a:srgbClr val="000000"/>
              </a:solidFill>
            </a:rPr>
            <a:t> Dist. Level MCMC </a:t>
          </a:r>
          <a:r>
            <a:rPr lang="en-US" sz="2800" dirty="0">
              <a:solidFill>
                <a:srgbClr val="000000"/>
              </a:solidFill>
            </a:rPr>
            <a:t>comprising </a:t>
          </a:r>
          <a:r>
            <a:rPr lang="en-US" sz="2800" b="1" i="1" u="sng" dirty="0">
              <a:solidFill>
                <a:srgbClr val="000000"/>
              </a:solidFill>
            </a:rPr>
            <a:t>DEO/RO, ARO ,Central Govt. I&amp;B Official(if any) and 1 citizen/ journalist nominee of Press Council of India/ DPRO or DIO equivalent- member secy.</a:t>
          </a:r>
          <a:r>
            <a:rPr lang="en-US" sz="3200" dirty="0">
              <a:solidFill>
                <a:srgbClr val="000000"/>
              </a:solidFill>
              <a:latin typeface="Trebuchet MS" panose="020B0603020202020204"/>
            </a:rPr>
            <a:t> </a:t>
          </a:r>
          <a:endParaRPr lang="en-US" sz="3200" b="0" dirty="0">
            <a:solidFill>
              <a:srgbClr val="000000"/>
            </a:solidFill>
          </a:endParaRPr>
        </a:p>
      </dgm:t>
    </dgm:pt>
    <dgm:pt modelId="{8FEBE6F3-9EB2-46D8-AC44-52C754940AF1}" type="parTrans" cxnId="{D831086A-9A1C-4958-8CB9-42B9DA33C298}">
      <dgm:prSet/>
      <dgm:spPr/>
      <dgm:t>
        <a:bodyPr/>
        <a:lstStyle/>
        <a:p>
          <a:pPr algn="l"/>
          <a:endParaRPr lang="en-US"/>
        </a:p>
      </dgm:t>
    </dgm:pt>
    <dgm:pt modelId="{D2B34A00-4900-487C-A673-F64D1B7FF2C0}" type="sibTrans" cxnId="{D831086A-9A1C-4958-8CB9-42B9DA33C298}">
      <dgm:prSet/>
      <dgm:spPr/>
      <dgm:t>
        <a:bodyPr/>
        <a:lstStyle/>
        <a:p>
          <a:pPr algn="l"/>
          <a:endParaRPr lang="en-US"/>
        </a:p>
      </dgm:t>
    </dgm:pt>
    <dgm:pt modelId="{16A58E8D-FC9A-4A28-8B08-A9A8193C39BB}">
      <dgm:prSet custT="1"/>
      <dgm:spPr>
        <a:noFill/>
      </dgm:spPr>
      <dgm:t>
        <a:bodyPr/>
        <a:lstStyle/>
        <a:p>
          <a:pPr algn="l" rtl="0"/>
          <a:r>
            <a:rPr lang="en-US" sz="2800" dirty="0">
              <a:solidFill>
                <a:srgbClr val="000000"/>
              </a:solidFill>
            </a:rPr>
            <a:t>Scanning media for suspected </a:t>
          </a:r>
          <a:r>
            <a:rPr lang="en-US" sz="2800" b="1" dirty="0">
              <a:solidFill>
                <a:srgbClr val="000000"/>
              </a:solidFill>
            </a:rPr>
            <a:t>‘paid news’</a:t>
          </a:r>
          <a:r>
            <a:rPr lang="en-US" sz="2800" b="1" dirty="0">
              <a:solidFill>
                <a:srgbClr val="000000"/>
              </a:solidFill>
              <a:latin typeface="Trebuchet MS" panose="020B0603020202020204"/>
            </a:rPr>
            <a:t> </a:t>
          </a:r>
          <a:r>
            <a:rPr lang="en-US" sz="2800" b="1" dirty="0">
              <a:solidFill>
                <a:srgbClr val="000000"/>
              </a:solidFill>
            </a:rPr>
            <a:t> </a:t>
          </a:r>
          <a:r>
            <a:rPr lang="en-US" sz="2800" b="0" dirty="0">
              <a:solidFill>
                <a:srgbClr val="000000"/>
              </a:solidFill>
            </a:rPr>
            <a:t>and</a:t>
          </a:r>
          <a:r>
            <a:rPr lang="en-US" sz="2800" b="1" dirty="0">
              <a:solidFill>
                <a:srgbClr val="000000"/>
              </a:solidFill>
            </a:rPr>
            <a:t> </a:t>
          </a:r>
          <a:r>
            <a:rPr lang="en-US" sz="2800" dirty="0">
              <a:solidFill>
                <a:srgbClr val="000000"/>
              </a:solidFill>
            </a:rPr>
            <a:t>examination of complaints, reference by EO.</a:t>
          </a:r>
          <a:r>
            <a:rPr lang="en-US" sz="2800" dirty="0">
              <a:solidFill>
                <a:srgbClr val="000000"/>
              </a:solidFill>
              <a:latin typeface="Trebuchet MS" panose="020B0603020202020204"/>
            </a:rPr>
            <a:t> </a:t>
          </a:r>
          <a:r>
            <a:rPr lang="en-US" sz="2800" b="0" dirty="0">
              <a:solidFill>
                <a:srgbClr val="000000"/>
              </a:solidFill>
              <a:latin typeface="Trebuchet MS" panose="020B0603020202020204"/>
            </a:rPr>
            <a:t> </a:t>
          </a:r>
          <a:endParaRPr lang="en-US" sz="2800" b="1" dirty="0">
            <a:solidFill>
              <a:srgbClr val="000000"/>
            </a:solidFill>
          </a:endParaRPr>
        </a:p>
      </dgm:t>
    </dgm:pt>
    <dgm:pt modelId="{DCDF27AC-44E9-47B1-BC4E-50589493F509}" type="parTrans" cxnId="{0B75430F-9EB2-45FB-A6A3-189C74EF578B}">
      <dgm:prSet/>
      <dgm:spPr/>
      <dgm:t>
        <a:bodyPr/>
        <a:lstStyle/>
        <a:p>
          <a:pPr algn="l"/>
          <a:endParaRPr lang="en-US"/>
        </a:p>
      </dgm:t>
    </dgm:pt>
    <dgm:pt modelId="{AD894F1D-3D10-4C42-9AE0-D46981F96D53}" type="sibTrans" cxnId="{0B75430F-9EB2-45FB-A6A3-189C74EF578B}">
      <dgm:prSet/>
      <dgm:spPr/>
      <dgm:t>
        <a:bodyPr/>
        <a:lstStyle/>
        <a:p>
          <a:pPr algn="l"/>
          <a:endParaRPr lang="en-US"/>
        </a:p>
      </dgm:t>
    </dgm:pt>
    <dgm:pt modelId="{1862061F-0D1C-BA43-950C-408BBBC028D8}" type="pres">
      <dgm:prSet presAssocID="{DB8397A1-88C5-EC47-9E29-47DD4BBCB853}" presName="Name0" presStyleCnt="0">
        <dgm:presLayoutVars>
          <dgm:dir/>
          <dgm:animLvl val="lvl"/>
          <dgm:resizeHandles val="exact"/>
        </dgm:presLayoutVars>
      </dgm:prSet>
      <dgm:spPr/>
      <dgm:t>
        <a:bodyPr/>
        <a:lstStyle/>
        <a:p>
          <a:endParaRPr lang="en-US"/>
        </a:p>
      </dgm:t>
    </dgm:pt>
    <dgm:pt modelId="{E40B505D-1248-4733-93C4-0D8BF453EF51}" type="pres">
      <dgm:prSet presAssocID="{96B7EA2F-CEA0-4B75-984A-A0FC6323D704}" presName="linNode" presStyleCnt="0"/>
      <dgm:spPr/>
    </dgm:pt>
    <dgm:pt modelId="{FEAF3F06-6713-4F10-A6DE-03E03B5D98BE}" type="pres">
      <dgm:prSet presAssocID="{96B7EA2F-CEA0-4B75-984A-A0FC6323D704}" presName="parentText" presStyleLbl="node1" presStyleIdx="0" presStyleCnt="1">
        <dgm:presLayoutVars>
          <dgm:chMax val="1"/>
          <dgm:bulletEnabled val="1"/>
        </dgm:presLayoutVars>
      </dgm:prSet>
      <dgm:spPr/>
      <dgm:t>
        <a:bodyPr/>
        <a:lstStyle/>
        <a:p>
          <a:endParaRPr lang="en-US"/>
        </a:p>
      </dgm:t>
    </dgm:pt>
    <dgm:pt modelId="{4D40A126-2B61-451A-8708-B523E39CFAD0}" type="pres">
      <dgm:prSet presAssocID="{96B7EA2F-CEA0-4B75-984A-A0FC6323D704}" presName="descendantText" presStyleLbl="alignAccFollowNode1" presStyleIdx="0" presStyleCnt="1">
        <dgm:presLayoutVars>
          <dgm:bulletEnabled val="1"/>
        </dgm:presLayoutVars>
      </dgm:prSet>
      <dgm:spPr/>
      <dgm:t>
        <a:bodyPr/>
        <a:lstStyle/>
        <a:p>
          <a:endParaRPr lang="en-US"/>
        </a:p>
      </dgm:t>
    </dgm:pt>
  </dgm:ptLst>
  <dgm:cxnLst>
    <dgm:cxn modelId="{811035A4-9772-4A25-A210-F73294886763}" type="presOf" srcId="{96B7EA2F-CEA0-4B75-984A-A0FC6323D704}" destId="{FEAF3F06-6713-4F10-A6DE-03E03B5D98BE}" srcOrd="0" destOrd="0" presId="urn:microsoft.com/office/officeart/2005/8/layout/vList5"/>
    <dgm:cxn modelId="{7AA2F673-A0F5-5148-B03A-014C3D24849A}" srcId="{96B7EA2F-CEA0-4B75-984A-A0FC6323D704}" destId="{E320FDF6-7984-5E4A-8941-44C0CCAD53B4}" srcOrd="2" destOrd="0" parTransId="{CE39A1E0-CEAE-3643-8D95-0A90827C21C8}" sibTransId="{61B0F264-0BF7-3245-9C10-9D5D0C3ADEA7}"/>
    <dgm:cxn modelId="{0B75430F-9EB2-45FB-A6A3-189C74EF578B}" srcId="{96B7EA2F-CEA0-4B75-984A-A0FC6323D704}" destId="{16A58E8D-FC9A-4A28-8B08-A9A8193C39BB}" srcOrd="1" destOrd="0" parTransId="{DCDF27AC-44E9-47B1-BC4E-50589493F509}" sibTransId="{AD894F1D-3D10-4C42-9AE0-D46981F96D53}"/>
    <dgm:cxn modelId="{D831086A-9A1C-4958-8CB9-42B9DA33C298}" srcId="{DB8397A1-88C5-EC47-9E29-47DD4BBCB853}" destId="{96B7EA2F-CEA0-4B75-984A-A0FC6323D704}" srcOrd="0" destOrd="0" parTransId="{8FEBE6F3-9EB2-46D8-AC44-52C754940AF1}" sibTransId="{D2B34A00-4900-487C-A673-F64D1B7FF2C0}"/>
    <dgm:cxn modelId="{6FDECD38-4452-F747-AF03-A1249B6B345F}" srcId="{96B7EA2F-CEA0-4B75-984A-A0FC6323D704}" destId="{DA03E3BC-1EA4-5643-8876-B3866FA0E8E4}" srcOrd="0" destOrd="0" parTransId="{E247E54C-4D55-A54C-84C1-CCCCD311C6AD}" sibTransId="{F43F9940-09E4-B740-854A-8351986CDD7F}"/>
    <dgm:cxn modelId="{C5E31447-919A-42CF-BA8F-29D7B40599F5}" type="presOf" srcId="{16A58E8D-FC9A-4A28-8B08-A9A8193C39BB}" destId="{4D40A126-2B61-451A-8708-B523E39CFAD0}" srcOrd="0" destOrd="1" presId="urn:microsoft.com/office/officeart/2005/8/layout/vList5"/>
    <dgm:cxn modelId="{69E0A71B-4233-4DC1-82F6-1673AB78F38C}" type="presOf" srcId="{E320FDF6-7984-5E4A-8941-44C0CCAD53B4}" destId="{4D40A126-2B61-451A-8708-B523E39CFAD0}" srcOrd="0" destOrd="2" presId="urn:microsoft.com/office/officeart/2005/8/layout/vList5"/>
    <dgm:cxn modelId="{7F84DDA3-F188-4575-9194-F136F7F6EB72}" type="presOf" srcId="{DB8397A1-88C5-EC47-9E29-47DD4BBCB853}" destId="{1862061F-0D1C-BA43-950C-408BBBC028D8}" srcOrd="0" destOrd="0" presId="urn:microsoft.com/office/officeart/2005/8/layout/vList5"/>
    <dgm:cxn modelId="{C1F9EF9D-8467-48C7-BBB0-2D1B1EC9B016}" type="presOf" srcId="{DA03E3BC-1EA4-5643-8876-B3866FA0E8E4}" destId="{4D40A126-2B61-451A-8708-B523E39CFAD0}" srcOrd="0" destOrd="0" presId="urn:microsoft.com/office/officeart/2005/8/layout/vList5"/>
    <dgm:cxn modelId="{B41AB2AA-EE11-463B-8FF3-F1668FD7E128}" type="presParOf" srcId="{1862061F-0D1C-BA43-950C-408BBBC028D8}" destId="{E40B505D-1248-4733-93C4-0D8BF453EF51}" srcOrd="0" destOrd="0" presId="urn:microsoft.com/office/officeart/2005/8/layout/vList5"/>
    <dgm:cxn modelId="{C0663D1F-4F2F-47F9-AFAA-11590FC7E996}" type="presParOf" srcId="{E40B505D-1248-4733-93C4-0D8BF453EF51}" destId="{FEAF3F06-6713-4F10-A6DE-03E03B5D98BE}" srcOrd="0" destOrd="0" presId="urn:microsoft.com/office/officeart/2005/8/layout/vList5"/>
    <dgm:cxn modelId="{99791EAD-AFBD-407F-AE41-2EEAFF4290DB}" type="presParOf" srcId="{E40B505D-1248-4733-93C4-0D8BF453EF51}" destId="{4D40A126-2B61-451A-8708-B523E39CFAD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B4554E-6FF0-7943-AC78-0AF3DC594646}" type="doc">
      <dgm:prSet loTypeId="urn:microsoft.com/office/officeart/2005/8/layout/hierarchy3#1" loCatId="" qsTypeId="urn:microsoft.com/office/officeart/2005/8/quickstyle/simple4#1" qsCatId="simple" csTypeId="urn:microsoft.com/office/officeart/2005/8/colors/colorful3#1" csCatId="colorful" phldr="1"/>
      <dgm:spPr/>
      <dgm:t>
        <a:bodyPr/>
        <a:lstStyle/>
        <a:p>
          <a:endParaRPr lang="en-US"/>
        </a:p>
      </dgm:t>
    </dgm:pt>
    <dgm:pt modelId="{771518D6-5FB2-864E-B66B-D0C22701B71B}">
      <dgm:prSet phldrT="[Text]"/>
      <dgm:spPr>
        <a:noFill/>
      </dgm:spPr>
      <dgm:t>
        <a:bodyPr/>
        <a:lstStyle/>
        <a:p>
          <a:r>
            <a:rPr lang="en-US" b="1" dirty="0">
              <a:solidFill>
                <a:schemeClr val="tx1"/>
              </a:solidFill>
            </a:rPr>
            <a:t>Print Media</a:t>
          </a:r>
        </a:p>
      </dgm:t>
    </dgm:pt>
    <dgm:pt modelId="{CAF8E700-8C30-2E44-98B1-8B3D62F27892}" type="parTrans" cxnId="{0438665D-E068-7547-ACE0-21F92B7477AB}">
      <dgm:prSet/>
      <dgm:spPr/>
      <dgm:t>
        <a:bodyPr/>
        <a:lstStyle/>
        <a:p>
          <a:endParaRPr lang="en-US">
            <a:solidFill>
              <a:srgbClr val="000000"/>
            </a:solidFill>
          </a:endParaRPr>
        </a:p>
      </dgm:t>
    </dgm:pt>
    <dgm:pt modelId="{62C49850-F438-074A-85FF-913CA05C37DA}" type="sibTrans" cxnId="{0438665D-E068-7547-ACE0-21F92B7477AB}">
      <dgm:prSet/>
      <dgm:spPr/>
      <dgm:t>
        <a:bodyPr/>
        <a:lstStyle/>
        <a:p>
          <a:endParaRPr lang="en-US">
            <a:solidFill>
              <a:srgbClr val="000000"/>
            </a:solidFill>
          </a:endParaRPr>
        </a:p>
      </dgm:t>
    </dgm:pt>
    <dgm:pt modelId="{97A04AA0-F248-7146-A5D0-8BF4C2DAE495}">
      <dgm:prSet phldrT="[Text]" custT="1"/>
      <dgm:spPr/>
      <dgm:t>
        <a:bodyPr/>
        <a:lstStyle/>
        <a:p>
          <a:r>
            <a:rPr lang="en-US" sz="2000" b="1" dirty="0">
              <a:solidFill>
                <a:srgbClr val="000000"/>
              </a:solidFill>
            </a:rPr>
            <a:t>Local Newspapers</a:t>
          </a:r>
        </a:p>
      </dgm:t>
    </dgm:pt>
    <dgm:pt modelId="{4CF488A4-2DD9-C544-8866-15FFDBB2B664}" type="parTrans" cxnId="{71FEF7B3-8E2E-3E4F-8583-E42F7D337A85}">
      <dgm:prSet/>
      <dgm:spPr/>
      <dgm:t>
        <a:bodyPr/>
        <a:lstStyle/>
        <a:p>
          <a:endParaRPr lang="en-US">
            <a:solidFill>
              <a:srgbClr val="000000"/>
            </a:solidFill>
          </a:endParaRPr>
        </a:p>
      </dgm:t>
    </dgm:pt>
    <dgm:pt modelId="{206C5A30-D0B7-474F-850D-8930723B6730}" type="sibTrans" cxnId="{71FEF7B3-8E2E-3E4F-8583-E42F7D337A85}">
      <dgm:prSet/>
      <dgm:spPr/>
      <dgm:t>
        <a:bodyPr/>
        <a:lstStyle/>
        <a:p>
          <a:endParaRPr lang="en-US">
            <a:solidFill>
              <a:srgbClr val="000000"/>
            </a:solidFill>
          </a:endParaRPr>
        </a:p>
      </dgm:t>
    </dgm:pt>
    <dgm:pt modelId="{2327D210-8D6B-F542-815F-F773483E30EA}">
      <dgm:prSet phldrT="[Text]" custT="1"/>
      <dgm:spPr/>
      <dgm:t>
        <a:bodyPr/>
        <a:lstStyle/>
        <a:p>
          <a:r>
            <a:rPr lang="en-US" sz="2000" b="1" dirty="0">
              <a:solidFill>
                <a:srgbClr val="000000"/>
              </a:solidFill>
            </a:rPr>
            <a:t>Magazines</a:t>
          </a:r>
        </a:p>
      </dgm:t>
    </dgm:pt>
    <dgm:pt modelId="{77AFFAD5-6E91-3948-A943-C2243FB874EF}" type="parTrans" cxnId="{9EC67FF9-FC94-B443-B861-A35D350592C8}">
      <dgm:prSet/>
      <dgm:spPr/>
      <dgm:t>
        <a:bodyPr/>
        <a:lstStyle/>
        <a:p>
          <a:endParaRPr lang="en-US">
            <a:solidFill>
              <a:srgbClr val="000000"/>
            </a:solidFill>
          </a:endParaRPr>
        </a:p>
      </dgm:t>
    </dgm:pt>
    <dgm:pt modelId="{3DB4073A-1C1F-E644-A4CC-02DF1CF39D98}" type="sibTrans" cxnId="{9EC67FF9-FC94-B443-B861-A35D350592C8}">
      <dgm:prSet/>
      <dgm:spPr/>
      <dgm:t>
        <a:bodyPr/>
        <a:lstStyle/>
        <a:p>
          <a:endParaRPr lang="en-US">
            <a:solidFill>
              <a:srgbClr val="000000"/>
            </a:solidFill>
          </a:endParaRPr>
        </a:p>
      </dgm:t>
    </dgm:pt>
    <dgm:pt modelId="{DAB3A881-C030-1E4B-9194-A09A38BA5793}">
      <dgm:prSet phldrT="[Text]"/>
      <dgm:spPr>
        <a:noFill/>
      </dgm:spPr>
      <dgm:t>
        <a:bodyPr/>
        <a:lstStyle/>
        <a:p>
          <a:r>
            <a:rPr lang="en-US" b="1" dirty="0">
              <a:solidFill>
                <a:schemeClr val="tx1"/>
              </a:solidFill>
            </a:rPr>
            <a:t>Electronic Media</a:t>
          </a:r>
        </a:p>
      </dgm:t>
    </dgm:pt>
    <dgm:pt modelId="{CF8645AD-BDD0-4645-ADD5-555EA47A16F8}" type="parTrans" cxnId="{A45497F5-42BE-1F4D-9EF1-1F3B0C7CA630}">
      <dgm:prSet/>
      <dgm:spPr/>
      <dgm:t>
        <a:bodyPr/>
        <a:lstStyle/>
        <a:p>
          <a:endParaRPr lang="en-US">
            <a:solidFill>
              <a:srgbClr val="000000"/>
            </a:solidFill>
          </a:endParaRPr>
        </a:p>
      </dgm:t>
    </dgm:pt>
    <dgm:pt modelId="{13049FA5-1F1E-2242-901D-90CBB4DEB2D0}" type="sibTrans" cxnId="{A45497F5-42BE-1F4D-9EF1-1F3B0C7CA630}">
      <dgm:prSet/>
      <dgm:spPr/>
      <dgm:t>
        <a:bodyPr/>
        <a:lstStyle/>
        <a:p>
          <a:endParaRPr lang="en-US">
            <a:solidFill>
              <a:srgbClr val="000000"/>
            </a:solidFill>
          </a:endParaRPr>
        </a:p>
      </dgm:t>
    </dgm:pt>
    <dgm:pt modelId="{6F945318-884A-BB4C-BB5A-A76F5D0B8DB7}">
      <dgm:prSet phldrT="[Text]" custT="1"/>
      <dgm:spPr/>
      <dgm:t>
        <a:bodyPr/>
        <a:lstStyle/>
        <a:p>
          <a:r>
            <a:rPr lang="en-US" sz="2000" b="1" dirty="0">
              <a:solidFill>
                <a:srgbClr val="000000"/>
              </a:solidFill>
            </a:rPr>
            <a:t>Radio including Private FM</a:t>
          </a:r>
        </a:p>
      </dgm:t>
    </dgm:pt>
    <dgm:pt modelId="{AE7542D9-6A8C-354D-8813-CC7ED95A6415}" type="parTrans" cxnId="{F354CA50-6B25-124C-884A-8AE36372FF59}">
      <dgm:prSet/>
      <dgm:spPr/>
      <dgm:t>
        <a:bodyPr/>
        <a:lstStyle/>
        <a:p>
          <a:endParaRPr lang="en-US">
            <a:solidFill>
              <a:srgbClr val="000000"/>
            </a:solidFill>
          </a:endParaRPr>
        </a:p>
      </dgm:t>
    </dgm:pt>
    <dgm:pt modelId="{EF18E029-3CFB-3A4D-9868-39A305F58222}" type="sibTrans" cxnId="{F354CA50-6B25-124C-884A-8AE36372FF59}">
      <dgm:prSet/>
      <dgm:spPr/>
      <dgm:t>
        <a:bodyPr/>
        <a:lstStyle/>
        <a:p>
          <a:endParaRPr lang="en-US">
            <a:solidFill>
              <a:srgbClr val="000000"/>
            </a:solidFill>
          </a:endParaRPr>
        </a:p>
      </dgm:t>
    </dgm:pt>
    <dgm:pt modelId="{0487E3CA-8DFF-F34B-8993-5176D51F97C3}">
      <dgm:prSet phldrT="[Text]" custT="1"/>
      <dgm:spPr/>
      <dgm:t>
        <a:bodyPr/>
        <a:lstStyle/>
        <a:p>
          <a:r>
            <a:rPr lang="en-US" sz="2000" b="1" dirty="0">
              <a:solidFill>
                <a:srgbClr val="000000"/>
              </a:solidFill>
            </a:rPr>
            <a:t>TV channels, cable network</a:t>
          </a:r>
        </a:p>
      </dgm:t>
    </dgm:pt>
    <dgm:pt modelId="{73F7C48C-E222-7C48-A302-64A8B50EC6C8}" type="parTrans" cxnId="{E9B45BC9-47ED-0F44-9B47-C18B39189111}">
      <dgm:prSet/>
      <dgm:spPr/>
      <dgm:t>
        <a:bodyPr/>
        <a:lstStyle/>
        <a:p>
          <a:endParaRPr lang="en-US">
            <a:solidFill>
              <a:srgbClr val="000000"/>
            </a:solidFill>
          </a:endParaRPr>
        </a:p>
      </dgm:t>
    </dgm:pt>
    <dgm:pt modelId="{F81A7A7C-67E3-1E46-B5A0-8B9CA523409E}" type="sibTrans" cxnId="{E9B45BC9-47ED-0F44-9B47-C18B39189111}">
      <dgm:prSet/>
      <dgm:spPr/>
      <dgm:t>
        <a:bodyPr/>
        <a:lstStyle/>
        <a:p>
          <a:endParaRPr lang="en-US">
            <a:solidFill>
              <a:srgbClr val="000000"/>
            </a:solidFill>
          </a:endParaRPr>
        </a:p>
      </dgm:t>
    </dgm:pt>
    <dgm:pt modelId="{5E9A8F73-5D96-C44D-857F-BCF3DD0D05D9}">
      <dgm:prSet phldrT="[Text]" custT="1"/>
      <dgm:spPr/>
      <dgm:t>
        <a:bodyPr/>
        <a:lstStyle/>
        <a:p>
          <a:r>
            <a:rPr lang="en-US" sz="2000" b="1" dirty="0">
              <a:solidFill>
                <a:srgbClr val="000000"/>
              </a:solidFill>
            </a:rPr>
            <a:t>Bulk SMS</a:t>
          </a:r>
        </a:p>
      </dgm:t>
    </dgm:pt>
    <dgm:pt modelId="{D5DE9CAE-09AF-324E-823B-1BE4395D3CD7}" type="parTrans" cxnId="{CB179B78-D63F-5C42-8BAF-B032E41955B4}">
      <dgm:prSet/>
      <dgm:spPr/>
      <dgm:t>
        <a:bodyPr/>
        <a:lstStyle/>
        <a:p>
          <a:endParaRPr lang="en-US">
            <a:solidFill>
              <a:srgbClr val="000000"/>
            </a:solidFill>
          </a:endParaRPr>
        </a:p>
      </dgm:t>
    </dgm:pt>
    <dgm:pt modelId="{C4C9CFE5-475F-2946-AD46-B92C0C303A87}" type="sibTrans" cxnId="{CB179B78-D63F-5C42-8BAF-B032E41955B4}">
      <dgm:prSet/>
      <dgm:spPr/>
      <dgm:t>
        <a:bodyPr/>
        <a:lstStyle/>
        <a:p>
          <a:endParaRPr lang="en-US">
            <a:solidFill>
              <a:srgbClr val="000000"/>
            </a:solidFill>
          </a:endParaRPr>
        </a:p>
      </dgm:t>
    </dgm:pt>
    <dgm:pt modelId="{244E3BDA-EE4E-3349-A2E3-3C76EB417F3C}">
      <dgm:prSet phldrT="[Text]" custT="1"/>
      <dgm:spPr/>
      <dgm:t>
        <a:bodyPr/>
        <a:lstStyle/>
        <a:p>
          <a:r>
            <a:rPr lang="en-US" sz="2000" b="1" dirty="0">
              <a:solidFill>
                <a:srgbClr val="000000"/>
              </a:solidFill>
            </a:rPr>
            <a:t>Other newspapers in circulation in area</a:t>
          </a:r>
        </a:p>
      </dgm:t>
    </dgm:pt>
    <dgm:pt modelId="{77F62F5B-88A9-D741-A08C-F7EF66E7684F}" type="parTrans" cxnId="{AAFF4FEE-EC7F-6543-8577-4479C5130A24}">
      <dgm:prSet/>
      <dgm:spPr/>
      <dgm:t>
        <a:bodyPr/>
        <a:lstStyle/>
        <a:p>
          <a:endParaRPr lang="en-US">
            <a:solidFill>
              <a:srgbClr val="000000"/>
            </a:solidFill>
          </a:endParaRPr>
        </a:p>
      </dgm:t>
    </dgm:pt>
    <dgm:pt modelId="{64B18565-FBA2-3543-A6B7-5BB331B525E2}" type="sibTrans" cxnId="{AAFF4FEE-EC7F-6543-8577-4479C5130A24}">
      <dgm:prSet/>
      <dgm:spPr/>
      <dgm:t>
        <a:bodyPr/>
        <a:lstStyle/>
        <a:p>
          <a:endParaRPr lang="en-US">
            <a:solidFill>
              <a:srgbClr val="000000"/>
            </a:solidFill>
          </a:endParaRPr>
        </a:p>
      </dgm:t>
    </dgm:pt>
    <dgm:pt modelId="{3DA5DEC7-B498-CB44-8260-6AC9BA5630AC}">
      <dgm:prSet phldrT="[Text]" custT="1"/>
      <dgm:spPr/>
      <dgm:t>
        <a:bodyPr/>
        <a:lstStyle/>
        <a:p>
          <a:r>
            <a:rPr lang="en-US" sz="2000" b="1" dirty="0">
              <a:solidFill>
                <a:srgbClr val="000000"/>
              </a:solidFill>
            </a:rPr>
            <a:t>Pamphlets &amp; Posters</a:t>
          </a:r>
        </a:p>
      </dgm:t>
    </dgm:pt>
    <dgm:pt modelId="{78F0B325-181B-3F41-A1C6-504FD9B63308}" type="parTrans" cxnId="{7923D702-6AE3-FA41-9557-BE61D21E7A32}">
      <dgm:prSet/>
      <dgm:spPr/>
      <dgm:t>
        <a:bodyPr/>
        <a:lstStyle/>
        <a:p>
          <a:endParaRPr lang="en-US"/>
        </a:p>
      </dgm:t>
    </dgm:pt>
    <dgm:pt modelId="{A35B909C-16B9-A140-A3BE-DBE3687CBACA}" type="sibTrans" cxnId="{7923D702-6AE3-FA41-9557-BE61D21E7A32}">
      <dgm:prSet/>
      <dgm:spPr/>
      <dgm:t>
        <a:bodyPr/>
        <a:lstStyle/>
        <a:p>
          <a:endParaRPr lang="en-US"/>
        </a:p>
      </dgm:t>
    </dgm:pt>
    <dgm:pt modelId="{151CDE3A-1411-5644-9DC3-9BDF5B026BF1}" type="pres">
      <dgm:prSet presAssocID="{8DB4554E-6FF0-7943-AC78-0AF3DC594646}" presName="diagram" presStyleCnt="0">
        <dgm:presLayoutVars>
          <dgm:chPref val="1"/>
          <dgm:dir/>
          <dgm:animOne val="branch"/>
          <dgm:animLvl val="lvl"/>
          <dgm:resizeHandles/>
        </dgm:presLayoutVars>
      </dgm:prSet>
      <dgm:spPr/>
      <dgm:t>
        <a:bodyPr/>
        <a:lstStyle/>
        <a:p>
          <a:endParaRPr lang="en-US"/>
        </a:p>
      </dgm:t>
    </dgm:pt>
    <dgm:pt modelId="{2D718631-8995-CC4A-9DD2-211DB3A8D1A1}" type="pres">
      <dgm:prSet presAssocID="{771518D6-5FB2-864E-B66B-D0C22701B71B}" presName="root" presStyleCnt="0"/>
      <dgm:spPr/>
    </dgm:pt>
    <dgm:pt modelId="{A13B6EF6-1E97-BF42-97FA-0C219BFDE5EA}" type="pres">
      <dgm:prSet presAssocID="{771518D6-5FB2-864E-B66B-D0C22701B71B}" presName="rootComposite" presStyleCnt="0"/>
      <dgm:spPr/>
    </dgm:pt>
    <dgm:pt modelId="{E25DEEDC-A6B6-9842-A2FC-DE6B7E7FDA71}" type="pres">
      <dgm:prSet presAssocID="{771518D6-5FB2-864E-B66B-D0C22701B71B}" presName="rootText" presStyleLbl="node1" presStyleIdx="0" presStyleCnt="2" custScaleX="131348" custLinFactX="-1328" custLinFactNeighborX="-100000" custLinFactNeighborY="249"/>
      <dgm:spPr/>
      <dgm:t>
        <a:bodyPr/>
        <a:lstStyle/>
        <a:p>
          <a:endParaRPr lang="en-US"/>
        </a:p>
      </dgm:t>
    </dgm:pt>
    <dgm:pt modelId="{9EC519AF-EF41-674D-8FBB-1CA39F76E488}" type="pres">
      <dgm:prSet presAssocID="{771518D6-5FB2-864E-B66B-D0C22701B71B}" presName="rootConnector" presStyleLbl="node1" presStyleIdx="0" presStyleCnt="2"/>
      <dgm:spPr/>
      <dgm:t>
        <a:bodyPr/>
        <a:lstStyle/>
        <a:p>
          <a:endParaRPr lang="en-US"/>
        </a:p>
      </dgm:t>
    </dgm:pt>
    <dgm:pt modelId="{F0807D22-F92E-294F-9119-97B4F86DC04D}" type="pres">
      <dgm:prSet presAssocID="{771518D6-5FB2-864E-B66B-D0C22701B71B}" presName="childShape" presStyleCnt="0"/>
      <dgm:spPr/>
    </dgm:pt>
    <dgm:pt modelId="{4150BB30-643E-8040-8A4E-28E27DDC7B63}" type="pres">
      <dgm:prSet presAssocID="{4CF488A4-2DD9-C544-8866-15FFDBB2B664}" presName="Name13" presStyleLbl="parChTrans1D2" presStyleIdx="0" presStyleCnt="7"/>
      <dgm:spPr/>
      <dgm:t>
        <a:bodyPr/>
        <a:lstStyle/>
        <a:p>
          <a:endParaRPr lang="en-US"/>
        </a:p>
      </dgm:t>
    </dgm:pt>
    <dgm:pt modelId="{7832DB91-82E7-8B49-BF97-E21D203C62D8}" type="pres">
      <dgm:prSet presAssocID="{97A04AA0-F248-7146-A5D0-8BF4C2DAE495}" presName="childText" presStyleLbl="bgAcc1" presStyleIdx="0" presStyleCnt="7" custScaleX="138787" custLinFactX="-26660" custLinFactNeighborX="-100000" custLinFactNeighborY="249">
        <dgm:presLayoutVars>
          <dgm:bulletEnabled val="1"/>
        </dgm:presLayoutVars>
      </dgm:prSet>
      <dgm:spPr/>
      <dgm:t>
        <a:bodyPr/>
        <a:lstStyle/>
        <a:p>
          <a:endParaRPr lang="en-US"/>
        </a:p>
      </dgm:t>
    </dgm:pt>
    <dgm:pt modelId="{B6270F9B-111C-5048-BF9C-08980A8AFF6C}" type="pres">
      <dgm:prSet presAssocID="{77F62F5B-88A9-D741-A08C-F7EF66E7684F}" presName="Name13" presStyleLbl="parChTrans1D2" presStyleIdx="1" presStyleCnt="7"/>
      <dgm:spPr/>
      <dgm:t>
        <a:bodyPr/>
        <a:lstStyle/>
        <a:p>
          <a:endParaRPr lang="en-US"/>
        </a:p>
      </dgm:t>
    </dgm:pt>
    <dgm:pt modelId="{01ED6063-26DA-F346-AF3D-2B2E6FF15E71}" type="pres">
      <dgm:prSet presAssocID="{244E3BDA-EE4E-3349-A2E3-3C76EB417F3C}" presName="childText" presStyleLbl="bgAcc1" presStyleIdx="1" presStyleCnt="7" custScaleX="138787" custLinFactX="-26660" custLinFactNeighborX="-100000" custLinFactNeighborY="249">
        <dgm:presLayoutVars>
          <dgm:bulletEnabled val="1"/>
        </dgm:presLayoutVars>
      </dgm:prSet>
      <dgm:spPr/>
      <dgm:t>
        <a:bodyPr/>
        <a:lstStyle/>
        <a:p>
          <a:endParaRPr lang="en-US"/>
        </a:p>
      </dgm:t>
    </dgm:pt>
    <dgm:pt modelId="{9C700B86-F565-7F46-96D5-4BCA72D062D3}" type="pres">
      <dgm:prSet presAssocID="{77AFFAD5-6E91-3948-A943-C2243FB874EF}" presName="Name13" presStyleLbl="parChTrans1D2" presStyleIdx="2" presStyleCnt="7"/>
      <dgm:spPr/>
      <dgm:t>
        <a:bodyPr/>
        <a:lstStyle/>
        <a:p>
          <a:endParaRPr lang="en-US"/>
        </a:p>
      </dgm:t>
    </dgm:pt>
    <dgm:pt modelId="{5F0C87A0-5998-2B41-9F46-E5341D2D8FB1}" type="pres">
      <dgm:prSet presAssocID="{2327D210-8D6B-F542-815F-F773483E30EA}" presName="childText" presStyleLbl="bgAcc1" presStyleIdx="2" presStyleCnt="7" custScaleX="138787" custLinFactX="-26660" custLinFactNeighborX="-100000" custLinFactNeighborY="249">
        <dgm:presLayoutVars>
          <dgm:bulletEnabled val="1"/>
        </dgm:presLayoutVars>
      </dgm:prSet>
      <dgm:spPr/>
      <dgm:t>
        <a:bodyPr/>
        <a:lstStyle/>
        <a:p>
          <a:endParaRPr lang="en-US"/>
        </a:p>
      </dgm:t>
    </dgm:pt>
    <dgm:pt modelId="{894681E9-D514-C441-B480-D0B084E38E33}" type="pres">
      <dgm:prSet presAssocID="{78F0B325-181B-3F41-A1C6-504FD9B63308}" presName="Name13" presStyleLbl="parChTrans1D2" presStyleIdx="3" presStyleCnt="7"/>
      <dgm:spPr/>
      <dgm:t>
        <a:bodyPr/>
        <a:lstStyle/>
        <a:p>
          <a:endParaRPr lang="en-US"/>
        </a:p>
      </dgm:t>
    </dgm:pt>
    <dgm:pt modelId="{997199BE-ADCD-AD4B-9F0D-7A4C9C81D0BB}" type="pres">
      <dgm:prSet presAssocID="{3DA5DEC7-B498-CB44-8260-6AC9BA5630AC}" presName="childText" presStyleLbl="bgAcc1" presStyleIdx="3" presStyleCnt="7" custScaleX="142827" custLinFactX="-23984" custLinFactNeighborX="-100000" custLinFactNeighborY="-4994">
        <dgm:presLayoutVars>
          <dgm:bulletEnabled val="1"/>
        </dgm:presLayoutVars>
      </dgm:prSet>
      <dgm:spPr/>
      <dgm:t>
        <a:bodyPr/>
        <a:lstStyle/>
        <a:p>
          <a:endParaRPr lang="en-US"/>
        </a:p>
      </dgm:t>
    </dgm:pt>
    <dgm:pt modelId="{EF42DEC7-3BDA-4544-AF26-874629C6082A}" type="pres">
      <dgm:prSet presAssocID="{DAB3A881-C030-1E4B-9194-A09A38BA5793}" presName="root" presStyleCnt="0"/>
      <dgm:spPr/>
    </dgm:pt>
    <dgm:pt modelId="{EC1D9FB5-1F89-F04B-BE2B-093545827B91}" type="pres">
      <dgm:prSet presAssocID="{DAB3A881-C030-1E4B-9194-A09A38BA5793}" presName="rootComposite" presStyleCnt="0"/>
      <dgm:spPr/>
    </dgm:pt>
    <dgm:pt modelId="{3568FB9D-9236-4F41-91F6-029DB40CCBF3}" type="pres">
      <dgm:prSet presAssocID="{DAB3A881-C030-1E4B-9194-A09A38BA5793}" presName="rootText" presStyleLbl="node1" presStyleIdx="1" presStyleCnt="2" custScaleX="141215" custLinFactNeighborX="43620" custLinFactNeighborY="-459"/>
      <dgm:spPr/>
      <dgm:t>
        <a:bodyPr/>
        <a:lstStyle/>
        <a:p>
          <a:endParaRPr lang="en-US"/>
        </a:p>
      </dgm:t>
    </dgm:pt>
    <dgm:pt modelId="{3F3E7A64-68A9-2D44-947E-10BEF4E0FEBA}" type="pres">
      <dgm:prSet presAssocID="{DAB3A881-C030-1E4B-9194-A09A38BA5793}" presName="rootConnector" presStyleLbl="node1" presStyleIdx="1" presStyleCnt="2"/>
      <dgm:spPr/>
      <dgm:t>
        <a:bodyPr/>
        <a:lstStyle/>
        <a:p>
          <a:endParaRPr lang="en-US"/>
        </a:p>
      </dgm:t>
    </dgm:pt>
    <dgm:pt modelId="{E2D357D6-7E1A-2C4E-918E-F7BF1162E1EE}" type="pres">
      <dgm:prSet presAssocID="{DAB3A881-C030-1E4B-9194-A09A38BA5793}" presName="childShape" presStyleCnt="0"/>
      <dgm:spPr/>
    </dgm:pt>
    <dgm:pt modelId="{6BB0F689-BC16-5C42-B241-D1888519380C}" type="pres">
      <dgm:prSet presAssocID="{AE7542D9-6A8C-354D-8813-CC7ED95A6415}" presName="Name13" presStyleLbl="parChTrans1D2" presStyleIdx="4" presStyleCnt="7"/>
      <dgm:spPr/>
      <dgm:t>
        <a:bodyPr/>
        <a:lstStyle/>
        <a:p>
          <a:endParaRPr lang="en-US"/>
        </a:p>
      </dgm:t>
    </dgm:pt>
    <dgm:pt modelId="{5E0CED60-AD82-3C4E-A5B7-0E7696AC67DD}" type="pres">
      <dgm:prSet presAssocID="{6F945318-884A-BB4C-BB5A-A76F5D0B8DB7}" presName="childText" presStyleLbl="bgAcc1" presStyleIdx="4" presStyleCnt="7" custScaleX="144161" custLinFactNeighborX="54526" custLinFactNeighborY="-459">
        <dgm:presLayoutVars>
          <dgm:bulletEnabled val="1"/>
        </dgm:presLayoutVars>
      </dgm:prSet>
      <dgm:spPr/>
      <dgm:t>
        <a:bodyPr/>
        <a:lstStyle/>
        <a:p>
          <a:endParaRPr lang="en-US"/>
        </a:p>
      </dgm:t>
    </dgm:pt>
    <dgm:pt modelId="{1088580E-846A-EB49-8FA6-8EF619CB2056}" type="pres">
      <dgm:prSet presAssocID="{73F7C48C-E222-7C48-A302-64A8B50EC6C8}" presName="Name13" presStyleLbl="parChTrans1D2" presStyleIdx="5" presStyleCnt="7"/>
      <dgm:spPr/>
      <dgm:t>
        <a:bodyPr/>
        <a:lstStyle/>
        <a:p>
          <a:endParaRPr lang="en-US"/>
        </a:p>
      </dgm:t>
    </dgm:pt>
    <dgm:pt modelId="{19768E95-B909-E34B-8510-E42F68F62E14}" type="pres">
      <dgm:prSet presAssocID="{0487E3CA-8DFF-F34B-8993-5176D51F97C3}" presName="childText" presStyleLbl="bgAcc1" presStyleIdx="5" presStyleCnt="7" custScaleX="144161" custLinFactNeighborX="54526" custLinFactNeighborY="-459">
        <dgm:presLayoutVars>
          <dgm:bulletEnabled val="1"/>
        </dgm:presLayoutVars>
      </dgm:prSet>
      <dgm:spPr/>
      <dgm:t>
        <a:bodyPr/>
        <a:lstStyle/>
        <a:p>
          <a:endParaRPr lang="en-US"/>
        </a:p>
      </dgm:t>
    </dgm:pt>
    <dgm:pt modelId="{097DD7CE-FD6D-A04B-B319-B83CAB7F8580}" type="pres">
      <dgm:prSet presAssocID="{D5DE9CAE-09AF-324E-823B-1BE4395D3CD7}" presName="Name13" presStyleLbl="parChTrans1D2" presStyleIdx="6" presStyleCnt="7"/>
      <dgm:spPr/>
      <dgm:t>
        <a:bodyPr/>
        <a:lstStyle/>
        <a:p>
          <a:endParaRPr lang="en-US"/>
        </a:p>
      </dgm:t>
    </dgm:pt>
    <dgm:pt modelId="{62CD17BA-AC70-D843-BB3B-F7FE24A7CE7B}" type="pres">
      <dgm:prSet presAssocID="{5E9A8F73-5D96-C44D-857F-BCF3DD0D05D9}" presName="childText" presStyleLbl="bgAcc1" presStyleIdx="6" presStyleCnt="7" custScaleX="144161" custLinFactNeighborX="54526" custLinFactNeighborY="-459">
        <dgm:presLayoutVars>
          <dgm:bulletEnabled val="1"/>
        </dgm:presLayoutVars>
      </dgm:prSet>
      <dgm:spPr/>
      <dgm:t>
        <a:bodyPr/>
        <a:lstStyle/>
        <a:p>
          <a:endParaRPr lang="en-US"/>
        </a:p>
      </dgm:t>
    </dgm:pt>
  </dgm:ptLst>
  <dgm:cxnLst>
    <dgm:cxn modelId="{0B8E6C07-8AB4-4646-B12F-6F4369541664}" type="presOf" srcId="{244E3BDA-EE4E-3349-A2E3-3C76EB417F3C}" destId="{01ED6063-26DA-F346-AF3D-2B2E6FF15E71}" srcOrd="0" destOrd="0" presId="urn:microsoft.com/office/officeart/2005/8/layout/hierarchy3#1"/>
    <dgm:cxn modelId="{C2906506-9E4A-4C38-B999-5301E1BF2714}" type="presOf" srcId="{4CF488A4-2DD9-C544-8866-15FFDBB2B664}" destId="{4150BB30-643E-8040-8A4E-28E27DDC7B63}" srcOrd="0" destOrd="0" presId="urn:microsoft.com/office/officeart/2005/8/layout/hierarchy3#1"/>
    <dgm:cxn modelId="{AE6FDD74-7004-44AD-ADF8-E0CE93FFD911}" type="presOf" srcId="{DAB3A881-C030-1E4B-9194-A09A38BA5793}" destId="{3F3E7A64-68A9-2D44-947E-10BEF4E0FEBA}" srcOrd="1" destOrd="0" presId="urn:microsoft.com/office/officeart/2005/8/layout/hierarchy3#1"/>
    <dgm:cxn modelId="{2AC72B3E-1A8D-4ADB-99D8-9E7E86065A88}" type="presOf" srcId="{DAB3A881-C030-1E4B-9194-A09A38BA5793}" destId="{3568FB9D-9236-4F41-91F6-029DB40CCBF3}" srcOrd="0" destOrd="0" presId="urn:microsoft.com/office/officeart/2005/8/layout/hierarchy3#1"/>
    <dgm:cxn modelId="{747FFA0B-A5BC-44E7-929B-C0DFB3DCC93D}" type="presOf" srcId="{3DA5DEC7-B498-CB44-8260-6AC9BA5630AC}" destId="{997199BE-ADCD-AD4B-9F0D-7A4C9C81D0BB}" srcOrd="0" destOrd="0" presId="urn:microsoft.com/office/officeart/2005/8/layout/hierarchy3#1"/>
    <dgm:cxn modelId="{4EBAA9B7-9863-4603-AE99-99D1FED54895}" type="presOf" srcId="{77AFFAD5-6E91-3948-A943-C2243FB874EF}" destId="{9C700B86-F565-7F46-96D5-4BCA72D062D3}" srcOrd="0" destOrd="0" presId="urn:microsoft.com/office/officeart/2005/8/layout/hierarchy3#1"/>
    <dgm:cxn modelId="{AAFF4FEE-EC7F-6543-8577-4479C5130A24}" srcId="{771518D6-5FB2-864E-B66B-D0C22701B71B}" destId="{244E3BDA-EE4E-3349-A2E3-3C76EB417F3C}" srcOrd="1" destOrd="0" parTransId="{77F62F5B-88A9-D741-A08C-F7EF66E7684F}" sibTransId="{64B18565-FBA2-3543-A6B7-5BB331B525E2}"/>
    <dgm:cxn modelId="{A45497F5-42BE-1F4D-9EF1-1F3B0C7CA630}" srcId="{8DB4554E-6FF0-7943-AC78-0AF3DC594646}" destId="{DAB3A881-C030-1E4B-9194-A09A38BA5793}" srcOrd="1" destOrd="0" parTransId="{CF8645AD-BDD0-4645-ADD5-555EA47A16F8}" sibTransId="{13049FA5-1F1E-2242-901D-90CBB4DEB2D0}"/>
    <dgm:cxn modelId="{7923D702-6AE3-FA41-9557-BE61D21E7A32}" srcId="{771518D6-5FB2-864E-B66B-D0C22701B71B}" destId="{3DA5DEC7-B498-CB44-8260-6AC9BA5630AC}" srcOrd="3" destOrd="0" parTransId="{78F0B325-181B-3F41-A1C6-504FD9B63308}" sibTransId="{A35B909C-16B9-A140-A3BE-DBE3687CBACA}"/>
    <dgm:cxn modelId="{4AA72079-F6D2-43DB-9DE8-9F64C88DED23}" type="presOf" srcId="{2327D210-8D6B-F542-815F-F773483E30EA}" destId="{5F0C87A0-5998-2B41-9F46-E5341D2D8FB1}" srcOrd="0" destOrd="0" presId="urn:microsoft.com/office/officeart/2005/8/layout/hierarchy3#1"/>
    <dgm:cxn modelId="{C777A694-0128-46DA-8C82-DE426E55DE8C}" type="presOf" srcId="{771518D6-5FB2-864E-B66B-D0C22701B71B}" destId="{9EC519AF-EF41-674D-8FBB-1CA39F76E488}" srcOrd="1" destOrd="0" presId="urn:microsoft.com/office/officeart/2005/8/layout/hierarchy3#1"/>
    <dgm:cxn modelId="{71FEF7B3-8E2E-3E4F-8583-E42F7D337A85}" srcId="{771518D6-5FB2-864E-B66B-D0C22701B71B}" destId="{97A04AA0-F248-7146-A5D0-8BF4C2DAE495}" srcOrd="0" destOrd="0" parTransId="{4CF488A4-2DD9-C544-8866-15FFDBB2B664}" sibTransId="{206C5A30-D0B7-474F-850D-8930723B6730}"/>
    <dgm:cxn modelId="{B16461BF-01B7-4103-8865-62AD30FC9C04}" type="presOf" srcId="{AE7542D9-6A8C-354D-8813-CC7ED95A6415}" destId="{6BB0F689-BC16-5C42-B241-D1888519380C}" srcOrd="0" destOrd="0" presId="urn:microsoft.com/office/officeart/2005/8/layout/hierarchy3#1"/>
    <dgm:cxn modelId="{7F3B60F9-F19E-467A-A2BC-7850CB45D738}" type="presOf" srcId="{5E9A8F73-5D96-C44D-857F-BCF3DD0D05D9}" destId="{62CD17BA-AC70-D843-BB3B-F7FE24A7CE7B}" srcOrd="0" destOrd="0" presId="urn:microsoft.com/office/officeart/2005/8/layout/hierarchy3#1"/>
    <dgm:cxn modelId="{F354CA50-6B25-124C-884A-8AE36372FF59}" srcId="{DAB3A881-C030-1E4B-9194-A09A38BA5793}" destId="{6F945318-884A-BB4C-BB5A-A76F5D0B8DB7}" srcOrd="0" destOrd="0" parTransId="{AE7542D9-6A8C-354D-8813-CC7ED95A6415}" sibTransId="{EF18E029-3CFB-3A4D-9868-39A305F58222}"/>
    <dgm:cxn modelId="{45545D20-2F16-4110-9E1D-A2947A5E0534}" type="presOf" srcId="{8DB4554E-6FF0-7943-AC78-0AF3DC594646}" destId="{151CDE3A-1411-5644-9DC3-9BDF5B026BF1}" srcOrd="0" destOrd="0" presId="urn:microsoft.com/office/officeart/2005/8/layout/hierarchy3#1"/>
    <dgm:cxn modelId="{02D5834A-F9CF-4C90-9D5D-99750BA88F24}" type="presOf" srcId="{6F945318-884A-BB4C-BB5A-A76F5D0B8DB7}" destId="{5E0CED60-AD82-3C4E-A5B7-0E7696AC67DD}" srcOrd="0" destOrd="0" presId="urn:microsoft.com/office/officeart/2005/8/layout/hierarchy3#1"/>
    <dgm:cxn modelId="{9EC67FF9-FC94-B443-B861-A35D350592C8}" srcId="{771518D6-5FB2-864E-B66B-D0C22701B71B}" destId="{2327D210-8D6B-F542-815F-F773483E30EA}" srcOrd="2" destOrd="0" parTransId="{77AFFAD5-6E91-3948-A943-C2243FB874EF}" sibTransId="{3DB4073A-1C1F-E644-A4CC-02DF1CF39D98}"/>
    <dgm:cxn modelId="{3793F937-1B74-4E87-82A1-0B39A6CA4ABB}" type="presOf" srcId="{97A04AA0-F248-7146-A5D0-8BF4C2DAE495}" destId="{7832DB91-82E7-8B49-BF97-E21D203C62D8}" srcOrd="0" destOrd="0" presId="urn:microsoft.com/office/officeart/2005/8/layout/hierarchy3#1"/>
    <dgm:cxn modelId="{E9B45BC9-47ED-0F44-9B47-C18B39189111}" srcId="{DAB3A881-C030-1E4B-9194-A09A38BA5793}" destId="{0487E3CA-8DFF-F34B-8993-5176D51F97C3}" srcOrd="1" destOrd="0" parTransId="{73F7C48C-E222-7C48-A302-64A8B50EC6C8}" sibTransId="{F81A7A7C-67E3-1E46-B5A0-8B9CA523409E}"/>
    <dgm:cxn modelId="{24FC275B-2DD0-49DD-B933-D8B910D3093F}" type="presOf" srcId="{771518D6-5FB2-864E-B66B-D0C22701B71B}" destId="{E25DEEDC-A6B6-9842-A2FC-DE6B7E7FDA71}" srcOrd="0" destOrd="0" presId="urn:microsoft.com/office/officeart/2005/8/layout/hierarchy3#1"/>
    <dgm:cxn modelId="{7EF72B4F-3B20-4123-8BA0-27F08D412AFC}" type="presOf" srcId="{78F0B325-181B-3F41-A1C6-504FD9B63308}" destId="{894681E9-D514-C441-B480-D0B084E38E33}" srcOrd="0" destOrd="0" presId="urn:microsoft.com/office/officeart/2005/8/layout/hierarchy3#1"/>
    <dgm:cxn modelId="{6304ECB1-B38E-426B-86F7-C117F3173850}" type="presOf" srcId="{73F7C48C-E222-7C48-A302-64A8B50EC6C8}" destId="{1088580E-846A-EB49-8FA6-8EF619CB2056}" srcOrd="0" destOrd="0" presId="urn:microsoft.com/office/officeart/2005/8/layout/hierarchy3#1"/>
    <dgm:cxn modelId="{6891ACB8-F630-4626-A929-7C6533F2471B}" type="presOf" srcId="{0487E3CA-8DFF-F34B-8993-5176D51F97C3}" destId="{19768E95-B909-E34B-8510-E42F68F62E14}" srcOrd="0" destOrd="0" presId="urn:microsoft.com/office/officeart/2005/8/layout/hierarchy3#1"/>
    <dgm:cxn modelId="{039C43C0-3708-4B4B-86D7-42E0277B5573}" type="presOf" srcId="{77F62F5B-88A9-D741-A08C-F7EF66E7684F}" destId="{B6270F9B-111C-5048-BF9C-08980A8AFF6C}" srcOrd="0" destOrd="0" presId="urn:microsoft.com/office/officeart/2005/8/layout/hierarchy3#1"/>
    <dgm:cxn modelId="{0438665D-E068-7547-ACE0-21F92B7477AB}" srcId="{8DB4554E-6FF0-7943-AC78-0AF3DC594646}" destId="{771518D6-5FB2-864E-B66B-D0C22701B71B}" srcOrd="0" destOrd="0" parTransId="{CAF8E700-8C30-2E44-98B1-8B3D62F27892}" sibTransId="{62C49850-F438-074A-85FF-913CA05C37DA}"/>
    <dgm:cxn modelId="{36825DA2-339C-4E56-B222-4AFA68E35D87}" type="presOf" srcId="{D5DE9CAE-09AF-324E-823B-1BE4395D3CD7}" destId="{097DD7CE-FD6D-A04B-B319-B83CAB7F8580}" srcOrd="0" destOrd="0" presId="urn:microsoft.com/office/officeart/2005/8/layout/hierarchy3#1"/>
    <dgm:cxn modelId="{CB179B78-D63F-5C42-8BAF-B032E41955B4}" srcId="{DAB3A881-C030-1E4B-9194-A09A38BA5793}" destId="{5E9A8F73-5D96-C44D-857F-BCF3DD0D05D9}" srcOrd="2" destOrd="0" parTransId="{D5DE9CAE-09AF-324E-823B-1BE4395D3CD7}" sibTransId="{C4C9CFE5-475F-2946-AD46-B92C0C303A87}"/>
    <dgm:cxn modelId="{C9B8A2AF-9A64-4628-BC8A-E32B11297E48}" type="presParOf" srcId="{151CDE3A-1411-5644-9DC3-9BDF5B026BF1}" destId="{2D718631-8995-CC4A-9DD2-211DB3A8D1A1}" srcOrd="0" destOrd="0" presId="urn:microsoft.com/office/officeart/2005/8/layout/hierarchy3#1"/>
    <dgm:cxn modelId="{44CE8E1E-966D-427E-8E7C-DACC3336DDC6}" type="presParOf" srcId="{2D718631-8995-CC4A-9DD2-211DB3A8D1A1}" destId="{A13B6EF6-1E97-BF42-97FA-0C219BFDE5EA}" srcOrd="0" destOrd="0" presId="urn:microsoft.com/office/officeart/2005/8/layout/hierarchy3#1"/>
    <dgm:cxn modelId="{C444D601-5AF4-4229-81D7-7BA684432EDB}" type="presParOf" srcId="{A13B6EF6-1E97-BF42-97FA-0C219BFDE5EA}" destId="{E25DEEDC-A6B6-9842-A2FC-DE6B7E7FDA71}" srcOrd="0" destOrd="0" presId="urn:microsoft.com/office/officeart/2005/8/layout/hierarchy3#1"/>
    <dgm:cxn modelId="{40923152-770F-48BD-A593-9390CD8B5A06}" type="presParOf" srcId="{A13B6EF6-1E97-BF42-97FA-0C219BFDE5EA}" destId="{9EC519AF-EF41-674D-8FBB-1CA39F76E488}" srcOrd="1" destOrd="0" presId="urn:microsoft.com/office/officeart/2005/8/layout/hierarchy3#1"/>
    <dgm:cxn modelId="{37E5546E-CFA1-47E1-A3A6-8B8CD684A068}" type="presParOf" srcId="{2D718631-8995-CC4A-9DD2-211DB3A8D1A1}" destId="{F0807D22-F92E-294F-9119-97B4F86DC04D}" srcOrd="1" destOrd="0" presId="urn:microsoft.com/office/officeart/2005/8/layout/hierarchy3#1"/>
    <dgm:cxn modelId="{AA10BA99-EE1C-4B20-8658-D5066CA5CBF7}" type="presParOf" srcId="{F0807D22-F92E-294F-9119-97B4F86DC04D}" destId="{4150BB30-643E-8040-8A4E-28E27DDC7B63}" srcOrd="0" destOrd="0" presId="urn:microsoft.com/office/officeart/2005/8/layout/hierarchy3#1"/>
    <dgm:cxn modelId="{E9002D47-9564-43D4-8659-3AB7B8FCD656}" type="presParOf" srcId="{F0807D22-F92E-294F-9119-97B4F86DC04D}" destId="{7832DB91-82E7-8B49-BF97-E21D203C62D8}" srcOrd="1" destOrd="0" presId="urn:microsoft.com/office/officeart/2005/8/layout/hierarchy3#1"/>
    <dgm:cxn modelId="{35C615A3-C78B-45B4-9D59-405762AE6965}" type="presParOf" srcId="{F0807D22-F92E-294F-9119-97B4F86DC04D}" destId="{B6270F9B-111C-5048-BF9C-08980A8AFF6C}" srcOrd="2" destOrd="0" presId="urn:microsoft.com/office/officeart/2005/8/layout/hierarchy3#1"/>
    <dgm:cxn modelId="{F849F147-1636-476F-89A1-936F19B56521}" type="presParOf" srcId="{F0807D22-F92E-294F-9119-97B4F86DC04D}" destId="{01ED6063-26DA-F346-AF3D-2B2E6FF15E71}" srcOrd="3" destOrd="0" presId="urn:microsoft.com/office/officeart/2005/8/layout/hierarchy3#1"/>
    <dgm:cxn modelId="{D156B91E-B608-4092-869F-27EABFE904E9}" type="presParOf" srcId="{F0807D22-F92E-294F-9119-97B4F86DC04D}" destId="{9C700B86-F565-7F46-96D5-4BCA72D062D3}" srcOrd="4" destOrd="0" presId="urn:microsoft.com/office/officeart/2005/8/layout/hierarchy3#1"/>
    <dgm:cxn modelId="{902894CD-C0CE-4463-9E90-E8EDD1EA6BDE}" type="presParOf" srcId="{F0807D22-F92E-294F-9119-97B4F86DC04D}" destId="{5F0C87A0-5998-2B41-9F46-E5341D2D8FB1}" srcOrd="5" destOrd="0" presId="urn:microsoft.com/office/officeart/2005/8/layout/hierarchy3#1"/>
    <dgm:cxn modelId="{6EB15AD1-5206-4228-AC3A-A1B249036C8D}" type="presParOf" srcId="{F0807D22-F92E-294F-9119-97B4F86DC04D}" destId="{894681E9-D514-C441-B480-D0B084E38E33}" srcOrd="6" destOrd="0" presId="urn:microsoft.com/office/officeart/2005/8/layout/hierarchy3#1"/>
    <dgm:cxn modelId="{8BD7634E-0E62-4C80-A32F-1A8209556848}" type="presParOf" srcId="{F0807D22-F92E-294F-9119-97B4F86DC04D}" destId="{997199BE-ADCD-AD4B-9F0D-7A4C9C81D0BB}" srcOrd="7" destOrd="0" presId="urn:microsoft.com/office/officeart/2005/8/layout/hierarchy3#1"/>
    <dgm:cxn modelId="{EEB72F5A-3832-4A41-8C3C-B6CDE1360746}" type="presParOf" srcId="{151CDE3A-1411-5644-9DC3-9BDF5B026BF1}" destId="{EF42DEC7-3BDA-4544-AF26-874629C6082A}" srcOrd="1" destOrd="0" presId="urn:microsoft.com/office/officeart/2005/8/layout/hierarchy3#1"/>
    <dgm:cxn modelId="{F3DF4319-1706-4D14-B280-EAD2B18FCFAD}" type="presParOf" srcId="{EF42DEC7-3BDA-4544-AF26-874629C6082A}" destId="{EC1D9FB5-1F89-F04B-BE2B-093545827B91}" srcOrd="0" destOrd="0" presId="urn:microsoft.com/office/officeart/2005/8/layout/hierarchy3#1"/>
    <dgm:cxn modelId="{930FED72-10C9-4E73-8714-F0E751219D9F}" type="presParOf" srcId="{EC1D9FB5-1F89-F04B-BE2B-093545827B91}" destId="{3568FB9D-9236-4F41-91F6-029DB40CCBF3}" srcOrd="0" destOrd="0" presId="urn:microsoft.com/office/officeart/2005/8/layout/hierarchy3#1"/>
    <dgm:cxn modelId="{D03312D6-FE41-437B-8B76-F262A99FBB4E}" type="presParOf" srcId="{EC1D9FB5-1F89-F04B-BE2B-093545827B91}" destId="{3F3E7A64-68A9-2D44-947E-10BEF4E0FEBA}" srcOrd="1" destOrd="0" presId="urn:microsoft.com/office/officeart/2005/8/layout/hierarchy3#1"/>
    <dgm:cxn modelId="{6F78A3F4-B305-4098-B4F4-91129FB4D39C}" type="presParOf" srcId="{EF42DEC7-3BDA-4544-AF26-874629C6082A}" destId="{E2D357D6-7E1A-2C4E-918E-F7BF1162E1EE}" srcOrd="1" destOrd="0" presId="urn:microsoft.com/office/officeart/2005/8/layout/hierarchy3#1"/>
    <dgm:cxn modelId="{5245A7C3-6F6D-4C20-A61F-9CF856FDFC92}" type="presParOf" srcId="{E2D357D6-7E1A-2C4E-918E-F7BF1162E1EE}" destId="{6BB0F689-BC16-5C42-B241-D1888519380C}" srcOrd="0" destOrd="0" presId="urn:microsoft.com/office/officeart/2005/8/layout/hierarchy3#1"/>
    <dgm:cxn modelId="{8C51ACB4-72C6-4132-A15A-70AE5F33D57E}" type="presParOf" srcId="{E2D357D6-7E1A-2C4E-918E-F7BF1162E1EE}" destId="{5E0CED60-AD82-3C4E-A5B7-0E7696AC67DD}" srcOrd="1" destOrd="0" presId="urn:microsoft.com/office/officeart/2005/8/layout/hierarchy3#1"/>
    <dgm:cxn modelId="{744DCD20-DF21-4F26-A770-5E56E195A092}" type="presParOf" srcId="{E2D357D6-7E1A-2C4E-918E-F7BF1162E1EE}" destId="{1088580E-846A-EB49-8FA6-8EF619CB2056}" srcOrd="2" destOrd="0" presId="urn:microsoft.com/office/officeart/2005/8/layout/hierarchy3#1"/>
    <dgm:cxn modelId="{E2BCD0B1-B9FC-4721-869C-D70E60AA0590}" type="presParOf" srcId="{E2D357D6-7E1A-2C4E-918E-F7BF1162E1EE}" destId="{19768E95-B909-E34B-8510-E42F68F62E14}" srcOrd="3" destOrd="0" presId="urn:microsoft.com/office/officeart/2005/8/layout/hierarchy3#1"/>
    <dgm:cxn modelId="{6DF1F87E-CC21-451C-87E7-B8374DB160E6}" type="presParOf" srcId="{E2D357D6-7E1A-2C4E-918E-F7BF1162E1EE}" destId="{097DD7CE-FD6D-A04B-B319-B83CAB7F8580}" srcOrd="4" destOrd="0" presId="urn:microsoft.com/office/officeart/2005/8/layout/hierarchy3#1"/>
    <dgm:cxn modelId="{6B02595D-A625-4CFC-B356-5C8976470D7C}" type="presParOf" srcId="{E2D357D6-7E1A-2C4E-918E-F7BF1162E1EE}" destId="{62CD17BA-AC70-D843-BB3B-F7FE24A7CE7B}" srcOrd="5" destOrd="0" presId="urn:microsoft.com/office/officeart/2005/8/layout/hierarchy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EA408-9E3D-664A-8C92-3FE40BDFEE8A}">
      <dsp:nvSpPr>
        <dsp:cNvPr id="0" name=""/>
        <dsp:cNvSpPr/>
      </dsp:nvSpPr>
      <dsp:spPr>
        <a:xfrm>
          <a:off x="603699" y="0"/>
          <a:ext cx="5832678" cy="5431002"/>
        </a:xfrm>
        <a:prstGeom prst="quadArrow">
          <a:avLst>
            <a:gd name="adj1" fmla="val 2000"/>
            <a:gd name="adj2" fmla="val 4000"/>
            <a:gd name="adj3" fmla="val 5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0E837A3-B063-5244-88AB-FE2B5997AB8A}">
      <dsp:nvSpPr>
        <dsp:cNvPr id="0" name=""/>
        <dsp:cNvSpPr/>
      </dsp:nvSpPr>
      <dsp:spPr>
        <a:xfrm>
          <a:off x="1087601" y="281651"/>
          <a:ext cx="2312303" cy="2315127"/>
        </a:xfrm>
        <a:prstGeom prst="roundRect">
          <a:avLst/>
        </a:prstGeom>
        <a:noFill/>
        <a:ln>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rPr>
            <a:t>FS- to attend to all complaints related to MCC</a:t>
          </a:r>
        </a:p>
      </dsp:txBody>
      <dsp:txXfrm>
        <a:off x="1200478" y="394528"/>
        <a:ext cx="2086549" cy="2089373"/>
      </dsp:txXfrm>
    </dsp:sp>
    <dsp:sp modelId="{4EB91443-86F9-F341-AFDF-559DCE04A5EB}">
      <dsp:nvSpPr>
        <dsp:cNvPr id="0" name=""/>
        <dsp:cNvSpPr/>
      </dsp:nvSpPr>
      <dsp:spPr>
        <a:xfrm>
          <a:off x="3711970" y="182090"/>
          <a:ext cx="2172400" cy="2514249"/>
        </a:xfrm>
        <a:prstGeom prst="roundRect">
          <a:avLst/>
        </a:prstGeom>
        <a:noFill/>
        <a:ln>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solidFill>
                <a:schemeClr val="tx1"/>
              </a:solidFill>
            </a:rPr>
            <a:t>Attend all complaints of threat, movement of liquor, arms and ammunition and large sum of cash for the purpose of bribing of elections </a:t>
          </a:r>
          <a:r>
            <a:rPr lang="en-US" sz="1400" b="1" kern="1200" dirty="0">
              <a:solidFill>
                <a:schemeClr val="tx1"/>
              </a:solidFill>
            </a:rPr>
            <a:t>etc</a:t>
          </a:r>
        </a:p>
      </dsp:txBody>
      <dsp:txXfrm>
        <a:off x="3818018" y="288138"/>
        <a:ext cx="1960304" cy="2302153"/>
      </dsp:txXfrm>
    </dsp:sp>
    <dsp:sp modelId="{0D977C50-B7CF-1F45-95F0-1071FF88158A}">
      <dsp:nvSpPr>
        <dsp:cNvPr id="0" name=""/>
        <dsp:cNvSpPr/>
      </dsp:nvSpPr>
      <dsp:spPr>
        <a:xfrm>
          <a:off x="1018475" y="2619785"/>
          <a:ext cx="2450554" cy="2744002"/>
        </a:xfrm>
        <a:prstGeom prst="roundRect">
          <a:avLst/>
        </a:prstGeom>
        <a:noFill/>
        <a:ln>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solidFill>
                <a:schemeClr val="tx1"/>
              </a:solidFill>
              <a:latin typeface="Century Schoolbook" panose="02040604050505020304" pitchFamily="18" charset="0"/>
              <a:cs typeface="Calibri" panose="020F0502020204030204"/>
            </a:rPr>
            <a:t>Attend to all complaints regarding election expenditure by the candidates / political party</a:t>
          </a:r>
        </a:p>
      </dsp:txBody>
      <dsp:txXfrm>
        <a:off x="1138101" y="2739411"/>
        <a:ext cx="2211302" cy="2504750"/>
      </dsp:txXfrm>
    </dsp:sp>
    <dsp:sp modelId="{AEFAD2F0-9C17-0B4A-8AE3-281831A967F0}">
      <dsp:nvSpPr>
        <dsp:cNvPr id="0" name=""/>
        <dsp:cNvSpPr/>
      </dsp:nvSpPr>
      <dsp:spPr>
        <a:xfrm>
          <a:off x="3571046" y="2619785"/>
          <a:ext cx="2450554" cy="2744002"/>
        </a:xfrm>
        <a:prstGeom prst="roundRect">
          <a:avLst/>
        </a:prstGeom>
        <a:noFill/>
        <a:ln>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err="1">
              <a:solidFill>
                <a:schemeClr val="tx1"/>
              </a:solidFill>
            </a:rPr>
            <a:t>Videograph</a:t>
          </a:r>
          <a:r>
            <a:rPr lang="en-US" sz="2000" b="1" kern="1200">
              <a:solidFill>
                <a:schemeClr val="tx1"/>
              </a:solidFill>
            </a:rPr>
            <a:t> with the help of VST, all major expenses made by political parties after the announcement of election .</a:t>
          </a:r>
        </a:p>
      </dsp:txBody>
      <dsp:txXfrm>
        <a:off x="3690672" y="2739411"/>
        <a:ext cx="2211302" cy="2504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309C3-FE26-5843-A2F6-DC5D12026F1B}">
      <dsp:nvSpPr>
        <dsp:cNvPr id="0" name=""/>
        <dsp:cNvSpPr/>
      </dsp:nvSpPr>
      <dsp:spPr>
        <a:xfrm rot="5400000">
          <a:off x="3745017" y="-1631492"/>
          <a:ext cx="5753203" cy="9020847"/>
        </a:xfrm>
        <a:prstGeom prst="round2SameRect">
          <a:avLst/>
        </a:prstGeom>
        <a:no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1066800" rtl="0">
            <a:lnSpc>
              <a:spcPct val="80000"/>
            </a:lnSpc>
            <a:spcBef>
              <a:spcPct val="0"/>
            </a:spcBef>
            <a:spcAft>
              <a:spcPct val="15000"/>
            </a:spcAft>
            <a:buChar char="••"/>
          </a:pPr>
          <a:r>
            <a:rPr lang="fi-FI" sz="2400" kern="1200" dirty="0">
              <a:solidFill>
                <a:schemeClr val="tx1"/>
              </a:solidFill>
              <a:latin typeface="+mn-lt"/>
            </a:rPr>
            <a:t>Minimum One official, one videographer and one vehicle</a:t>
          </a:r>
        </a:p>
        <a:p>
          <a:pPr marL="228600" lvl="1" indent="-228600" algn="just" defTabSz="1066800" rtl="0">
            <a:lnSpc>
              <a:spcPct val="80000"/>
            </a:lnSpc>
            <a:spcBef>
              <a:spcPct val="0"/>
            </a:spcBef>
            <a:spcAft>
              <a:spcPct val="15000"/>
            </a:spcAft>
            <a:buChar char="••"/>
          </a:pPr>
          <a:r>
            <a:rPr lang="fi-FI" sz="2400" kern="1200" dirty="0">
              <a:solidFill>
                <a:schemeClr val="tx1"/>
              </a:solidFill>
              <a:latin typeface="+mn-lt"/>
            </a:rPr>
            <a:t>Can be more than 1 team at a public meeting</a:t>
          </a:r>
        </a:p>
        <a:p>
          <a:pPr marL="228600" lvl="1" indent="-228600" algn="just" defTabSz="1066800" rtl="0">
            <a:lnSpc>
              <a:spcPct val="80000"/>
            </a:lnSpc>
            <a:spcBef>
              <a:spcPct val="0"/>
            </a:spcBef>
            <a:spcAft>
              <a:spcPct val="15000"/>
            </a:spcAft>
            <a:buChar char="••"/>
          </a:pPr>
          <a:r>
            <a:rPr lang="fi-FI" sz="2400" kern="1200" dirty="0">
              <a:solidFill>
                <a:schemeClr val="tx1"/>
              </a:solidFill>
              <a:latin typeface="+mn-lt"/>
            </a:rPr>
            <a:t> Properly trained to identify and capture MCC  and expenditure related events in adequate minute details as required</a:t>
          </a:r>
        </a:p>
        <a:p>
          <a:pPr marL="228600" lvl="1" indent="-228600" algn="just" defTabSz="1066800" rtl="0">
            <a:lnSpc>
              <a:spcPct val="80000"/>
            </a:lnSpc>
            <a:spcBef>
              <a:spcPct val="0"/>
            </a:spcBef>
            <a:spcAft>
              <a:spcPct val="15000"/>
            </a:spcAft>
            <a:buChar char="••"/>
          </a:pPr>
          <a:r>
            <a:rPr lang="en-US" sz="2400" kern="1200" dirty="0">
              <a:latin typeface="+mn-lt"/>
            </a:rPr>
            <a:t>At the </a:t>
          </a:r>
          <a:r>
            <a:rPr lang="en-US" sz="2400" b="1" kern="1200" dirty="0">
              <a:latin typeface="+mn-lt"/>
            </a:rPr>
            <a:t>beginning of shooting, the team will record in voice mode the title and type of event , date, place and the name of the party or the candidate</a:t>
          </a:r>
          <a:r>
            <a:rPr lang="en-US" sz="2400" kern="1200" dirty="0">
              <a:latin typeface="+mn-lt"/>
            </a:rPr>
            <a:t> organizing the same.</a:t>
          </a:r>
          <a:endParaRPr lang="fi-FI" sz="2400" kern="1200" dirty="0">
            <a:solidFill>
              <a:schemeClr val="tx1"/>
            </a:solidFill>
            <a:latin typeface="+mn-lt"/>
          </a:endParaRPr>
        </a:p>
        <a:p>
          <a:pPr marL="228600" lvl="1" indent="-228600" algn="just" defTabSz="1066800" rtl="0">
            <a:lnSpc>
              <a:spcPct val="80000"/>
            </a:lnSpc>
            <a:spcBef>
              <a:spcPct val="0"/>
            </a:spcBef>
            <a:spcAft>
              <a:spcPct val="15000"/>
            </a:spcAft>
            <a:buChar char="••"/>
          </a:pPr>
          <a:r>
            <a:rPr lang="en-US" sz="2400" kern="1200" dirty="0">
              <a:latin typeface="+mn-lt"/>
            </a:rPr>
            <a:t> It will capture the photo in such a way that the </a:t>
          </a:r>
          <a:r>
            <a:rPr lang="en-US" sz="2400" b="1" kern="1200" dirty="0">
              <a:latin typeface="+mn-lt"/>
            </a:rPr>
            <a:t>evidence of each vehicle, furniture, rostrum, banner, cutout etc</a:t>
          </a:r>
          <a:r>
            <a:rPr lang="en-US" sz="2400" kern="1200" dirty="0">
              <a:latin typeface="+mn-lt"/>
            </a:rPr>
            <a:t>. can be seen clearly and the expense thereon can be estimated</a:t>
          </a:r>
          <a:endParaRPr lang="fi-FI" sz="2400" kern="1200" dirty="0">
            <a:solidFill>
              <a:schemeClr val="tx1"/>
            </a:solidFill>
            <a:latin typeface="+mn-lt"/>
          </a:endParaRPr>
        </a:p>
        <a:p>
          <a:pPr marL="228600" lvl="1" indent="-228600" algn="just" defTabSz="1066800">
            <a:lnSpc>
              <a:spcPct val="90000"/>
            </a:lnSpc>
            <a:spcBef>
              <a:spcPct val="0"/>
            </a:spcBef>
            <a:spcAft>
              <a:spcPct val="15000"/>
            </a:spcAft>
            <a:buChar char="••"/>
          </a:pPr>
          <a:r>
            <a:rPr lang="en-US" sz="2400" kern="1200" dirty="0">
              <a:latin typeface="+mn-lt"/>
            </a:rPr>
            <a:t>At the end of shooting, the team may also </a:t>
          </a:r>
          <a:r>
            <a:rPr lang="en-US" sz="2400" b="1" kern="1200" dirty="0">
              <a:latin typeface="+mn-lt"/>
            </a:rPr>
            <a:t>record in voice mode the estimated number and type of vehicles, Chairs, furniture</a:t>
          </a:r>
          <a:r>
            <a:rPr lang="en-US" sz="2400" kern="1200" dirty="0">
              <a:latin typeface="+mn-lt"/>
            </a:rPr>
            <a:t>, approx size of rostrum/banner/poster/cutout etc. used in the event.</a:t>
          </a:r>
        </a:p>
        <a:p>
          <a:pPr marL="228600" lvl="1" indent="-228600" algn="just" defTabSz="1066800" rtl="0">
            <a:lnSpc>
              <a:spcPct val="80000"/>
            </a:lnSpc>
            <a:spcBef>
              <a:spcPct val="0"/>
            </a:spcBef>
            <a:spcAft>
              <a:spcPct val="15000"/>
            </a:spcAft>
            <a:buChar char="••"/>
          </a:pPr>
          <a:r>
            <a:rPr lang="en-US" sz="2400" kern="1200" dirty="0">
              <a:latin typeface="+mn-lt"/>
            </a:rPr>
            <a:t>This team will prepare a </a:t>
          </a:r>
          <a:r>
            <a:rPr lang="en-US" sz="2400" b="1" kern="1200" dirty="0">
              <a:latin typeface="+mn-lt"/>
            </a:rPr>
            <a:t>video cue-sheet</a:t>
          </a:r>
          <a:r>
            <a:rPr lang="en-US" sz="2400" kern="1200" dirty="0">
              <a:latin typeface="+mn-lt"/>
            </a:rPr>
            <a:t> in the format given at </a:t>
          </a:r>
          <a:r>
            <a:rPr lang="en-US" sz="2400" b="1" kern="1200" dirty="0">
              <a:solidFill>
                <a:srgbClr val="00B0F0"/>
              </a:solidFill>
              <a:latin typeface="+mn-lt"/>
            </a:rPr>
            <a:t>Annexure-B15</a:t>
          </a:r>
          <a:r>
            <a:rPr lang="en-US" sz="2400" kern="1200" dirty="0">
              <a:latin typeface="+mn-lt"/>
            </a:rPr>
            <a:t> of the instructions. </a:t>
          </a:r>
          <a:endParaRPr lang="fi-FI" sz="2400" kern="1200" dirty="0">
            <a:solidFill>
              <a:schemeClr val="tx1"/>
            </a:solidFill>
            <a:latin typeface="+mn-lt"/>
          </a:endParaRPr>
        </a:p>
      </dsp:txBody>
      <dsp:txXfrm rot="-5400000">
        <a:off x="2111195" y="283178"/>
        <a:ext cx="8739999" cy="5191507"/>
      </dsp:txXfrm>
    </dsp:sp>
    <dsp:sp modelId="{DBDBF8A9-691A-9D49-8CA2-1D3B69B049AE}">
      <dsp:nvSpPr>
        <dsp:cNvPr id="0" name=""/>
        <dsp:cNvSpPr/>
      </dsp:nvSpPr>
      <dsp:spPr>
        <a:xfrm>
          <a:off x="0" y="0"/>
          <a:ext cx="1868799" cy="5358636"/>
        </a:xfrm>
        <a:prstGeom prst="round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endParaRPr lang="fi-FI" sz="2000" b="1" kern="1200">
            <a:solidFill>
              <a:schemeClr val="tx1"/>
            </a:solidFill>
          </a:endParaRPr>
        </a:p>
        <a:p>
          <a:pPr lvl="0" algn="ctr" defTabSz="889000" rtl="0">
            <a:lnSpc>
              <a:spcPct val="90000"/>
            </a:lnSpc>
            <a:spcBef>
              <a:spcPct val="0"/>
            </a:spcBef>
            <a:spcAft>
              <a:spcPct val="35000"/>
            </a:spcAft>
          </a:pPr>
          <a:endParaRPr lang="fi-FI" sz="2000" b="1" kern="1200">
            <a:solidFill>
              <a:schemeClr val="tx1"/>
            </a:solidFill>
          </a:endParaRPr>
        </a:p>
        <a:p>
          <a:pPr lvl="0" algn="ctr" defTabSz="889000" rtl="0">
            <a:lnSpc>
              <a:spcPct val="90000"/>
            </a:lnSpc>
            <a:spcBef>
              <a:spcPct val="0"/>
            </a:spcBef>
            <a:spcAft>
              <a:spcPct val="35000"/>
            </a:spcAft>
          </a:pPr>
          <a:endParaRPr lang="fi-FI" sz="2000" b="1" kern="1200">
            <a:solidFill>
              <a:schemeClr val="tx1"/>
            </a:solidFill>
          </a:endParaRPr>
        </a:p>
        <a:p>
          <a:pPr lvl="0" algn="ctr" defTabSz="889000" rtl="0">
            <a:lnSpc>
              <a:spcPct val="90000"/>
            </a:lnSpc>
            <a:spcBef>
              <a:spcPct val="0"/>
            </a:spcBef>
            <a:spcAft>
              <a:spcPct val="35000"/>
            </a:spcAft>
          </a:pPr>
          <a:endParaRPr lang="fi-FI" sz="2000" b="1" kern="1200">
            <a:solidFill>
              <a:schemeClr val="tx1"/>
            </a:solidFill>
          </a:endParaRPr>
        </a:p>
        <a:p>
          <a:pPr lvl="0" algn="ctr" defTabSz="889000" rtl="0">
            <a:lnSpc>
              <a:spcPct val="90000"/>
            </a:lnSpc>
            <a:spcBef>
              <a:spcPct val="0"/>
            </a:spcBef>
            <a:spcAft>
              <a:spcPct val="35000"/>
            </a:spcAft>
          </a:pPr>
          <a:endParaRPr lang="fi-FI" sz="2000" b="1" kern="1200">
            <a:solidFill>
              <a:schemeClr val="tx1"/>
            </a:solidFill>
          </a:endParaRPr>
        </a:p>
        <a:p>
          <a:pPr lvl="0" algn="ctr" defTabSz="889000" rtl="0">
            <a:lnSpc>
              <a:spcPct val="90000"/>
            </a:lnSpc>
            <a:spcBef>
              <a:spcPct val="0"/>
            </a:spcBef>
            <a:spcAft>
              <a:spcPct val="35000"/>
            </a:spcAft>
          </a:pPr>
          <a:endParaRPr lang="fi-FI" sz="2000" b="1" kern="1200">
            <a:solidFill>
              <a:schemeClr val="tx1"/>
            </a:solidFill>
          </a:endParaRPr>
        </a:p>
        <a:p>
          <a:pPr lvl="0" algn="ctr" defTabSz="889000" rtl="0">
            <a:lnSpc>
              <a:spcPct val="90000"/>
            </a:lnSpc>
            <a:spcBef>
              <a:spcPct val="0"/>
            </a:spcBef>
            <a:spcAft>
              <a:spcPct val="35000"/>
            </a:spcAft>
          </a:pPr>
          <a:r>
            <a:rPr lang="fi-FI" sz="2000" b="1" kern="1200">
              <a:solidFill>
                <a:schemeClr val="tx1"/>
              </a:solidFill>
            </a:rPr>
            <a:t>Video Surveillance Team (VST)</a:t>
          </a:r>
        </a:p>
      </dsp:txBody>
      <dsp:txXfrm>
        <a:off x="91227" y="91227"/>
        <a:ext cx="1686345" cy="51761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954F5-1571-4E28-BF35-67DC8927423A}">
      <dsp:nvSpPr>
        <dsp:cNvPr id="0" name=""/>
        <dsp:cNvSpPr/>
      </dsp:nvSpPr>
      <dsp:spPr>
        <a:xfrm>
          <a:off x="180" y="2422"/>
          <a:ext cx="3516439" cy="290679"/>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just" defTabSz="889000" rtl="0">
            <a:lnSpc>
              <a:spcPct val="80000"/>
            </a:lnSpc>
            <a:spcBef>
              <a:spcPct val="0"/>
            </a:spcBef>
            <a:spcAft>
              <a:spcPct val="35000"/>
            </a:spcAft>
          </a:pPr>
          <a:endParaRPr lang="fi-FI" sz="2000" kern="1200">
            <a:solidFill>
              <a:schemeClr val="tx1"/>
            </a:solidFill>
            <a:latin typeface="Arial Narrow" panose="020B0606020202030204" pitchFamily="34" charset="0"/>
          </a:endParaRPr>
        </a:p>
      </dsp:txBody>
      <dsp:txXfrm>
        <a:off x="14370" y="16612"/>
        <a:ext cx="3488059" cy="262299"/>
      </dsp:txXfrm>
    </dsp:sp>
    <dsp:sp modelId="{2BFD9AB4-C8DF-C340-8219-7CCC8012898D}">
      <dsp:nvSpPr>
        <dsp:cNvPr id="0" name=""/>
        <dsp:cNvSpPr/>
      </dsp:nvSpPr>
      <dsp:spPr>
        <a:xfrm rot="5400000">
          <a:off x="3444055" y="-1365136"/>
          <a:ext cx="4650879" cy="7996424"/>
        </a:xfrm>
        <a:prstGeom prst="round2SameRect">
          <a:avLst/>
        </a:prstGeom>
        <a:no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1111250" rtl="0">
            <a:lnSpc>
              <a:spcPct val="90000"/>
            </a:lnSpc>
            <a:spcBef>
              <a:spcPct val="0"/>
            </a:spcBef>
            <a:spcAft>
              <a:spcPct val="15000"/>
            </a:spcAft>
            <a:buChar char="••"/>
          </a:pPr>
          <a:r>
            <a:rPr lang="en-US" sz="2500" kern="1200" dirty="0">
              <a:solidFill>
                <a:schemeClr val="tx1"/>
              </a:solidFill>
              <a:latin typeface="+mn-lt"/>
            </a:rPr>
            <a:t>1 officer and 2 clerks (or as required) for each assembly segment ,as viewing all CD’s is a time consuming task,</a:t>
          </a:r>
        </a:p>
        <a:p>
          <a:pPr marL="228600" lvl="1" indent="-228600" algn="just" defTabSz="1111250" rtl="0">
            <a:lnSpc>
              <a:spcPct val="90000"/>
            </a:lnSpc>
            <a:spcBef>
              <a:spcPct val="0"/>
            </a:spcBef>
            <a:spcAft>
              <a:spcPct val="15000"/>
            </a:spcAft>
            <a:buChar char="••"/>
          </a:pPr>
          <a:r>
            <a:rPr lang="en-US" sz="2500" kern="1200" dirty="0">
              <a:solidFill>
                <a:schemeClr val="tx1"/>
              </a:solidFill>
              <a:latin typeface="+mn-lt"/>
            </a:rPr>
            <a:t>View Video CD provided by VST for identifying election expenditure and MCC related issues</a:t>
          </a:r>
        </a:p>
        <a:p>
          <a:pPr marL="228600" lvl="1" indent="-228600" algn="just" defTabSz="1111250" rtl="0">
            <a:lnSpc>
              <a:spcPct val="90000"/>
            </a:lnSpc>
            <a:spcBef>
              <a:spcPct val="0"/>
            </a:spcBef>
            <a:spcAft>
              <a:spcPct val="15000"/>
            </a:spcAft>
            <a:buChar char="••"/>
          </a:pPr>
          <a:endParaRPr lang="en-US" sz="2500" kern="1200" dirty="0">
            <a:solidFill>
              <a:schemeClr val="tx1"/>
            </a:solidFill>
            <a:latin typeface="+mn-lt"/>
          </a:endParaRPr>
        </a:p>
        <a:p>
          <a:pPr marL="228600" lvl="1" indent="-228600" algn="just" defTabSz="1111250" rtl="0">
            <a:lnSpc>
              <a:spcPct val="90000"/>
            </a:lnSpc>
            <a:spcBef>
              <a:spcPct val="0"/>
            </a:spcBef>
            <a:spcAft>
              <a:spcPct val="15000"/>
            </a:spcAft>
            <a:buChar char="••"/>
          </a:pPr>
          <a:r>
            <a:rPr lang="en-US" sz="2500" kern="1200" dirty="0">
              <a:solidFill>
                <a:schemeClr val="tx1"/>
              </a:solidFill>
              <a:latin typeface="+mn-lt"/>
            </a:rPr>
            <a:t>Submit report containing </a:t>
          </a:r>
          <a:r>
            <a:rPr lang="en-US" sz="2500" b="1" kern="1200" dirty="0">
              <a:solidFill>
                <a:schemeClr val="tx1"/>
              </a:solidFill>
              <a:latin typeface="+mn-lt"/>
            </a:rPr>
            <a:t>candidate wise expenditure </a:t>
          </a:r>
          <a:r>
            <a:rPr lang="en-US" sz="2500" kern="1200" dirty="0">
              <a:solidFill>
                <a:schemeClr val="tx1"/>
              </a:solidFill>
              <a:latin typeface="+mn-lt"/>
            </a:rPr>
            <a:t>no later than next day to Accounting Team/ Asst. EO,</a:t>
          </a:r>
          <a:r>
            <a:rPr lang="en-US" sz="2500" b="1" kern="1200" dirty="0">
              <a:latin typeface="+mn-lt"/>
            </a:rPr>
            <a:t> </a:t>
          </a:r>
          <a:r>
            <a:rPr lang="en-US" sz="2500" b="1" kern="1200" dirty="0">
              <a:solidFill>
                <a:schemeClr val="tx1"/>
              </a:solidFill>
              <a:latin typeface="+mn-lt"/>
            </a:rPr>
            <a:t>MCC related report to General Observer and RO</a:t>
          </a:r>
          <a:endParaRPr lang="en-US" sz="2500" kern="1200" dirty="0">
            <a:solidFill>
              <a:schemeClr val="tx1"/>
            </a:solidFill>
            <a:latin typeface="+mn-lt"/>
          </a:endParaRPr>
        </a:p>
      </dsp:txBody>
      <dsp:txXfrm rot="-5400000">
        <a:off x="1771283" y="534673"/>
        <a:ext cx="7769387" cy="4196805"/>
      </dsp:txXfrm>
    </dsp:sp>
    <dsp:sp modelId="{69FA761F-DD12-2E45-8EE9-912325CDD18B}">
      <dsp:nvSpPr>
        <dsp:cNvPr id="0" name=""/>
        <dsp:cNvSpPr/>
      </dsp:nvSpPr>
      <dsp:spPr>
        <a:xfrm>
          <a:off x="180" y="838525"/>
          <a:ext cx="1771102" cy="3589101"/>
        </a:xfrm>
        <a:prstGeom prst="round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b="1" kern="1200" dirty="0">
              <a:solidFill>
                <a:schemeClr val="tx1"/>
              </a:solidFill>
            </a:rPr>
            <a:t>Video Viewing Team (VVT)</a:t>
          </a:r>
        </a:p>
      </dsp:txBody>
      <dsp:txXfrm>
        <a:off x="86638" y="924983"/>
        <a:ext cx="1598186" cy="34161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D3A64-BC2E-2949-8E15-256CC9DE4DAE}">
      <dsp:nvSpPr>
        <dsp:cNvPr id="0" name=""/>
        <dsp:cNvSpPr/>
      </dsp:nvSpPr>
      <dsp:spPr>
        <a:xfrm rot="5400000">
          <a:off x="3519169" y="-1237810"/>
          <a:ext cx="4849563" cy="7657220"/>
        </a:xfrm>
        <a:prstGeom prst="round2SameRect">
          <a:avLst/>
        </a:prstGeom>
        <a:no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rtl="0">
            <a:lnSpc>
              <a:spcPct val="90000"/>
            </a:lnSpc>
            <a:spcBef>
              <a:spcPct val="0"/>
            </a:spcBef>
            <a:spcAft>
              <a:spcPct val="15000"/>
            </a:spcAft>
            <a:buChar char="••"/>
          </a:pPr>
          <a:r>
            <a:rPr lang="en-US" sz="2000" kern="1200" dirty="0">
              <a:solidFill>
                <a:srgbClr val="000000"/>
              </a:solidFill>
            </a:rPr>
            <a:t>One official and one accounting clerk per segment</a:t>
          </a:r>
        </a:p>
        <a:p>
          <a:pPr marL="228600" lvl="1" indent="-228600" algn="just" defTabSz="889000" rtl="0">
            <a:lnSpc>
              <a:spcPct val="90000"/>
            </a:lnSpc>
            <a:spcBef>
              <a:spcPct val="0"/>
            </a:spcBef>
            <a:spcAft>
              <a:spcPct val="15000"/>
            </a:spcAft>
            <a:buChar char="••"/>
          </a:pPr>
          <a:r>
            <a:rPr lang="en-US" sz="2000" kern="1200" dirty="0">
              <a:solidFill>
                <a:srgbClr val="000000"/>
              </a:solidFill>
            </a:rPr>
            <a:t>Drafted from employees of </a:t>
          </a:r>
          <a:r>
            <a:rPr lang="en-US" sz="2000" b="1" kern="1200" dirty="0">
              <a:solidFill>
                <a:srgbClr val="000000"/>
              </a:solidFill>
            </a:rPr>
            <a:t>accounts wing of Central Govt. depts. </a:t>
          </a:r>
        </a:p>
        <a:p>
          <a:pPr marL="228600" lvl="1" indent="-228600" algn="just" defTabSz="889000" rtl="0">
            <a:lnSpc>
              <a:spcPct val="90000"/>
            </a:lnSpc>
            <a:spcBef>
              <a:spcPct val="0"/>
            </a:spcBef>
            <a:spcAft>
              <a:spcPct val="15000"/>
            </a:spcAft>
            <a:buChar char="••"/>
          </a:pPr>
          <a:r>
            <a:rPr lang="en-US" sz="2000" b="1" kern="1200" dirty="0">
              <a:solidFill>
                <a:srgbClr val="000000"/>
              </a:solidFill>
            </a:rPr>
            <a:t>Work under Asst. EO, involved in preparation of </a:t>
          </a:r>
          <a:r>
            <a:rPr lang="en-US" sz="2000" b="1" u="sng" kern="1200" dirty="0">
              <a:solidFill>
                <a:srgbClr val="000000"/>
              </a:solidFill>
            </a:rPr>
            <a:t>Shadow Observation Register</a:t>
          </a:r>
          <a:r>
            <a:rPr lang="en-US" sz="2000" b="1" kern="1200" dirty="0">
              <a:solidFill>
                <a:srgbClr val="000000"/>
              </a:solidFill>
            </a:rPr>
            <a:t> and maintaining videos/ CD evidences carefully in </a:t>
          </a:r>
          <a:r>
            <a:rPr lang="en-US" sz="2000" b="1" u="sng" kern="1200" dirty="0">
              <a:solidFill>
                <a:srgbClr val="000000"/>
              </a:solidFill>
            </a:rPr>
            <a:t>Evidence Folder</a:t>
          </a:r>
          <a:r>
            <a:rPr lang="en-US" sz="2000" b="1" kern="1200" dirty="0">
              <a:solidFill>
                <a:srgbClr val="000000"/>
              </a:solidFill>
            </a:rPr>
            <a:t>. </a:t>
          </a:r>
          <a:r>
            <a:rPr lang="en-US" sz="2000" b="1" u="sng" kern="1200" dirty="0">
              <a:solidFill>
                <a:srgbClr val="000000"/>
              </a:solidFill>
            </a:rPr>
            <a:t>To maintain proper back-up which can be called by Commission later</a:t>
          </a:r>
          <a:r>
            <a:rPr lang="en-US" sz="2000" b="1" kern="1200" dirty="0">
              <a:solidFill>
                <a:srgbClr val="000000"/>
              </a:solidFill>
            </a:rPr>
            <a:t>.</a:t>
          </a:r>
        </a:p>
        <a:p>
          <a:pPr marL="228600" lvl="1" indent="-228600" algn="just" defTabSz="889000" rtl="0">
            <a:lnSpc>
              <a:spcPct val="90000"/>
            </a:lnSpc>
            <a:spcBef>
              <a:spcPct val="0"/>
            </a:spcBef>
            <a:spcAft>
              <a:spcPct val="15000"/>
            </a:spcAft>
            <a:buChar char="••"/>
          </a:pPr>
          <a:r>
            <a:rPr lang="en-US" sz="2000" kern="1200" dirty="0">
              <a:solidFill>
                <a:srgbClr val="000000"/>
              </a:solidFill>
            </a:rPr>
            <a:t>Will enter expenditure incurred by the candidate on major expenses and corresponding notified rates against each item( major public meetings/rallies) in the Shadow Observation Register, </a:t>
          </a:r>
          <a:r>
            <a:rPr lang="en-US" sz="2000" b="1" kern="1200" dirty="0"/>
            <a:t>reported by various teams and calculate the total expenditure of the event observed for each candidate.</a:t>
          </a:r>
          <a:endParaRPr lang="en-US" sz="2000" kern="1200" dirty="0">
            <a:solidFill>
              <a:srgbClr val="000000"/>
            </a:solidFill>
          </a:endParaRPr>
        </a:p>
      </dsp:txBody>
      <dsp:txXfrm rot="-5400000">
        <a:off x="2115341" y="402754"/>
        <a:ext cx="7420484" cy="4376091"/>
      </dsp:txXfrm>
    </dsp:sp>
    <dsp:sp modelId="{4C8F3B40-9E99-604C-B106-DE634FF7DF57}">
      <dsp:nvSpPr>
        <dsp:cNvPr id="0" name=""/>
        <dsp:cNvSpPr/>
      </dsp:nvSpPr>
      <dsp:spPr>
        <a:xfrm>
          <a:off x="0" y="369836"/>
          <a:ext cx="2115251" cy="4612297"/>
        </a:xfrm>
        <a:prstGeom prst="roundRect">
          <a:avLst/>
        </a:prstGeom>
        <a:no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b="1" kern="1200" dirty="0">
              <a:solidFill>
                <a:srgbClr val="000000"/>
              </a:solidFill>
            </a:rPr>
            <a:t>Accounting Team</a:t>
          </a:r>
        </a:p>
      </dsp:txBody>
      <dsp:txXfrm>
        <a:off x="103258" y="473094"/>
        <a:ext cx="1908735" cy="44057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0A126-2B61-451A-8708-B523E39CFAD0}">
      <dsp:nvSpPr>
        <dsp:cNvPr id="0" name=""/>
        <dsp:cNvSpPr/>
      </dsp:nvSpPr>
      <dsp:spPr>
        <a:xfrm rot="5400000">
          <a:off x="5790184" y="-1262285"/>
          <a:ext cx="3752849" cy="7215632"/>
        </a:xfrm>
        <a:prstGeom prst="round2SameRect">
          <a:avLst/>
        </a:prstGeom>
        <a:no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rtl="0">
            <a:lnSpc>
              <a:spcPct val="90000"/>
            </a:lnSpc>
            <a:spcBef>
              <a:spcPct val="0"/>
            </a:spcBef>
            <a:spcAft>
              <a:spcPct val="15000"/>
            </a:spcAft>
            <a:buChar char="••"/>
          </a:pPr>
          <a:r>
            <a:rPr lang="en-US" sz="2800" kern="1200" dirty="0">
              <a:solidFill>
                <a:srgbClr val="000000"/>
              </a:solidFill>
            </a:rPr>
            <a:t>Certifying advt. proposals of candidates,</a:t>
          </a:r>
          <a:r>
            <a:rPr lang="en-US" sz="2800" kern="1200" dirty="0">
              <a:solidFill>
                <a:srgbClr val="000000"/>
              </a:solidFill>
              <a:latin typeface="Trebuchet MS" panose="020B0603020202020204"/>
            </a:rPr>
            <a:t> </a:t>
          </a:r>
          <a:endParaRPr lang="en-US" sz="2800" b="1" kern="1200" dirty="0">
            <a:solidFill>
              <a:srgbClr val="000000"/>
            </a:solidFill>
          </a:endParaRPr>
        </a:p>
        <a:p>
          <a:pPr marL="285750" lvl="1" indent="-285750" algn="l" defTabSz="1244600" rtl="0">
            <a:lnSpc>
              <a:spcPct val="90000"/>
            </a:lnSpc>
            <a:spcBef>
              <a:spcPct val="0"/>
            </a:spcBef>
            <a:spcAft>
              <a:spcPct val="15000"/>
            </a:spcAft>
            <a:buChar char="••"/>
          </a:pPr>
          <a:r>
            <a:rPr lang="en-US" sz="2800" kern="1200" dirty="0">
              <a:solidFill>
                <a:srgbClr val="000000"/>
              </a:solidFill>
            </a:rPr>
            <a:t>Scanning media for suspected </a:t>
          </a:r>
          <a:r>
            <a:rPr lang="en-US" sz="2800" b="1" kern="1200" dirty="0">
              <a:solidFill>
                <a:srgbClr val="000000"/>
              </a:solidFill>
            </a:rPr>
            <a:t>‘paid news’</a:t>
          </a:r>
          <a:r>
            <a:rPr lang="en-US" sz="2800" b="1" kern="1200" dirty="0">
              <a:solidFill>
                <a:srgbClr val="000000"/>
              </a:solidFill>
              <a:latin typeface="Trebuchet MS" panose="020B0603020202020204"/>
            </a:rPr>
            <a:t> </a:t>
          </a:r>
          <a:r>
            <a:rPr lang="en-US" sz="2800" b="1" kern="1200" dirty="0">
              <a:solidFill>
                <a:srgbClr val="000000"/>
              </a:solidFill>
            </a:rPr>
            <a:t> </a:t>
          </a:r>
          <a:r>
            <a:rPr lang="en-US" sz="2800" b="0" kern="1200" dirty="0">
              <a:solidFill>
                <a:srgbClr val="000000"/>
              </a:solidFill>
            </a:rPr>
            <a:t>and</a:t>
          </a:r>
          <a:r>
            <a:rPr lang="en-US" sz="2800" b="1" kern="1200" dirty="0">
              <a:solidFill>
                <a:srgbClr val="000000"/>
              </a:solidFill>
            </a:rPr>
            <a:t> </a:t>
          </a:r>
          <a:r>
            <a:rPr lang="en-US" sz="2800" kern="1200" dirty="0">
              <a:solidFill>
                <a:srgbClr val="000000"/>
              </a:solidFill>
            </a:rPr>
            <a:t>examination of complaints, reference by EO.</a:t>
          </a:r>
          <a:r>
            <a:rPr lang="en-US" sz="2800" kern="1200" dirty="0">
              <a:solidFill>
                <a:srgbClr val="000000"/>
              </a:solidFill>
              <a:latin typeface="Trebuchet MS" panose="020B0603020202020204"/>
            </a:rPr>
            <a:t> </a:t>
          </a:r>
          <a:r>
            <a:rPr lang="en-US" sz="2800" b="0" kern="1200" dirty="0">
              <a:solidFill>
                <a:srgbClr val="000000"/>
              </a:solidFill>
              <a:latin typeface="Trebuchet MS" panose="020B0603020202020204"/>
            </a:rPr>
            <a:t> </a:t>
          </a:r>
          <a:endParaRPr lang="en-US" sz="2800" b="1" kern="1200" dirty="0">
            <a:solidFill>
              <a:srgbClr val="000000"/>
            </a:solidFill>
          </a:endParaRPr>
        </a:p>
        <a:p>
          <a:pPr marL="285750" lvl="1" indent="-285750" algn="l" defTabSz="1244600" rtl="0">
            <a:lnSpc>
              <a:spcPct val="90000"/>
            </a:lnSpc>
            <a:spcBef>
              <a:spcPct val="0"/>
            </a:spcBef>
            <a:spcAft>
              <a:spcPct val="15000"/>
            </a:spcAft>
            <a:buChar char="••"/>
          </a:pPr>
          <a:r>
            <a:rPr lang="en-US" sz="2800" kern="1200" dirty="0">
              <a:solidFill>
                <a:srgbClr val="000000"/>
              </a:solidFill>
            </a:rPr>
            <a:t>Infrastructure shall be functional for the </a:t>
          </a:r>
          <a:r>
            <a:rPr lang="en-US" sz="2800" kern="1200" dirty="0">
              <a:solidFill>
                <a:srgbClr val="000000"/>
              </a:solidFill>
              <a:latin typeface="Trebuchet MS" panose="020B0603020202020204"/>
            </a:rPr>
            <a:t>DMCMC</a:t>
          </a:r>
          <a:endParaRPr lang="en-US" sz="2800" kern="1200" dirty="0">
            <a:solidFill>
              <a:srgbClr val="000000"/>
            </a:solidFill>
          </a:endParaRPr>
        </a:p>
      </dsp:txBody>
      <dsp:txXfrm rot="-5400000">
        <a:off x="4058793" y="652305"/>
        <a:ext cx="7032433" cy="3386451"/>
      </dsp:txXfrm>
    </dsp:sp>
    <dsp:sp modelId="{FEAF3F06-6713-4F10-A6DE-03E03B5D98BE}">
      <dsp:nvSpPr>
        <dsp:cNvPr id="0" name=""/>
        <dsp:cNvSpPr/>
      </dsp:nvSpPr>
      <dsp:spPr>
        <a:xfrm>
          <a:off x="0" y="0"/>
          <a:ext cx="4058793" cy="4691062"/>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l" defTabSz="1244600" rtl="0">
            <a:lnSpc>
              <a:spcPct val="90000"/>
            </a:lnSpc>
            <a:spcBef>
              <a:spcPct val="0"/>
            </a:spcBef>
            <a:spcAft>
              <a:spcPct val="35000"/>
            </a:spcAft>
          </a:pPr>
          <a:r>
            <a:rPr lang="en-US" sz="2800" b="0" kern="1200" dirty="0">
              <a:solidFill>
                <a:srgbClr val="000000"/>
              </a:solidFill>
            </a:rPr>
            <a:t>A</a:t>
          </a:r>
          <a:r>
            <a:rPr lang="en-US" sz="2800" b="1" kern="1200" dirty="0">
              <a:solidFill>
                <a:srgbClr val="000000"/>
              </a:solidFill>
            </a:rPr>
            <a:t> Dist. Level MCMC </a:t>
          </a:r>
          <a:r>
            <a:rPr lang="en-US" sz="2800" kern="1200" dirty="0">
              <a:solidFill>
                <a:srgbClr val="000000"/>
              </a:solidFill>
            </a:rPr>
            <a:t>comprising </a:t>
          </a:r>
          <a:r>
            <a:rPr lang="en-US" sz="2800" b="1" i="1" u="sng" kern="1200" dirty="0">
              <a:solidFill>
                <a:srgbClr val="000000"/>
              </a:solidFill>
            </a:rPr>
            <a:t>DEO/RO, ARO ,Central Govt. I&amp;B Official(if any) and 1 citizen/ journalist nominee of Press Council of India/ DPRO or DIO equivalent- member secy.</a:t>
          </a:r>
          <a:r>
            <a:rPr lang="en-US" sz="3200" kern="1200" dirty="0">
              <a:solidFill>
                <a:srgbClr val="000000"/>
              </a:solidFill>
              <a:latin typeface="Trebuchet MS" panose="020B0603020202020204"/>
            </a:rPr>
            <a:t> </a:t>
          </a:r>
          <a:endParaRPr lang="en-US" sz="3200" b="0" kern="1200" dirty="0">
            <a:solidFill>
              <a:srgbClr val="000000"/>
            </a:solidFill>
          </a:endParaRPr>
        </a:p>
      </dsp:txBody>
      <dsp:txXfrm>
        <a:off x="198134" y="198134"/>
        <a:ext cx="3662525" cy="42947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DEEDC-A6B6-9842-A2FC-DE6B7E7FDA71}">
      <dsp:nvSpPr>
        <dsp:cNvPr id="0" name=""/>
        <dsp:cNvSpPr/>
      </dsp:nvSpPr>
      <dsp:spPr>
        <a:xfrm>
          <a:off x="37283" y="2810"/>
          <a:ext cx="2627026" cy="1000025"/>
        </a:xfrm>
        <a:prstGeom prst="roundRect">
          <a:avLst>
            <a:gd name="adj" fmla="val 1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b="1" kern="1200" dirty="0">
              <a:solidFill>
                <a:schemeClr val="tx1"/>
              </a:solidFill>
            </a:rPr>
            <a:t>Print Media</a:t>
          </a:r>
        </a:p>
      </dsp:txBody>
      <dsp:txXfrm>
        <a:off x="66573" y="32100"/>
        <a:ext cx="2568446" cy="941445"/>
      </dsp:txXfrm>
    </dsp:sp>
    <dsp:sp modelId="{4150BB30-643E-8040-8A4E-28E27DDC7B63}">
      <dsp:nvSpPr>
        <dsp:cNvPr id="0" name=""/>
        <dsp:cNvSpPr/>
      </dsp:nvSpPr>
      <dsp:spPr>
        <a:xfrm>
          <a:off x="299986" y="1002835"/>
          <a:ext cx="262702" cy="750018"/>
        </a:xfrm>
        <a:custGeom>
          <a:avLst/>
          <a:gdLst/>
          <a:ahLst/>
          <a:cxnLst/>
          <a:rect l="0" t="0" r="0" b="0"/>
          <a:pathLst>
            <a:path>
              <a:moveTo>
                <a:pt x="0" y="0"/>
              </a:moveTo>
              <a:lnTo>
                <a:pt x="0" y="750018"/>
              </a:lnTo>
              <a:lnTo>
                <a:pt x="262702" y="750018"/>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832DB91-82E7-8B49-BF97-E21D203C62D8}">
      <dsp:nvSpPr>
        <dsp:cNvPr id="0" name=""/>
        <dsp:cNvSpPr/>
      </dsp:nvSpPr>
      <dsp:spPr>
        <a:xfrm>
          <a:off x="562688" y="1252841"/>
          <a:ext cx="2220648" cy="100002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a:solidFill>
                <a:srgbClr val="000000"/>
              </a:solidFill>
            </a:rPr>
            <a:t>Local Newspapers</a:t>
          </a:r>
        </a:p>
      </dsp:txBody>
      <dsp:txXfrm>
        <a:off x="591978" y="1282131"/>
        <a:ext cx="2162068" cy="941445"/>
      </dsp:txXfrm>
    </dsp:sp>
    <dsp:sp modelId="{B6270F9B-111C-5048-BF9C-08980A8AFF6C}">
      <dsp:nvSpPr>
        <dsp:cNvPr id="0" name=""/>
        <dsp:cNvSpPr/>
      </dsp:nvSpPr>
      <dsp:spPr>
        <a:xfrm>
          <a:off x="299986" y="1002835"/>
          <a:ext cx="262702" cy="2000050"/>
        </a:xfrm>
        <a:custGeom>
          <a:avLst/>
          <a:gdLst/>
          <a:ahLst/>
          <a:cxnLst/>
          <a:rect l="0" t="0" r="0" b="0"/>
          <a:pathLst>
            <a:path>
              <a:moveTo>
                <a:pt x="0" y="0"/>
              </a:moveTo>
              <a:lnTo>
                <a:pt x="0" y="2000050"/>
              </a:lnTo>
              <a:lnTo>
                <a:pt x="262702" y="200005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ED6063-26DA-F346-AF3D-2B2E6FF15E71}">
      <dsp:nvSpPr>
        <dsp:cNvPr id="0" name=""/>
        <dsp:cNvSpPr/>
      </dsp:nvSpPr>
      <dsp:spPr>
        <a:xfrm>
          <a:off x="562688" y="2502873"/>
          <a:ext cx="2220648" cy="100002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1875044"/>
              <a:satOff val="-2813"/>
              <a:lumOff val="-4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a:solidFill>
                <a:srgbClr val="000000"/>
              </a:solidFill>
            </a:rPr>
            <a:t>Other newspapers in circulation in area</a:t>
          </a:r>
        </a:p>
      </dsp:txBody>
      <dsp:txXfrm>
        <a:off x="591978" y="2532163"/>
        <a:ext cx="2162068" cy="941445"/>
      </dsp:txXfrm>
    </dsp:sp>
    <dsp:sp modelId="{9C700B86-F565-7F46-96D5-4BCA72D062D3}">
      <dsp:nvSpPr>
        <dsp:cNvPr id="0" name=""/>
        <dsp:cNvSpPr/>
      </dsp:nvSpPr>
      <dsp:spPr>
        <a:xfrm>
          <a:off x="299986" y="1002835"/>
          <a:ext cx="262702" cy="3250081"/>
        </a:xfrm>
        <a:custGeom>
          <a:avLst/>
          <a:gdLst/>
          <a:ahLst/>
          <a:cxnLst/>
          <a:rect l="0" t="0" r="0" b="0"/>
          <a:pathLst>
            <a:path>
              <a:moveTo>
                <a:pt x="0" y="0"/>
              </a:moveTo>
              <a:lnTo>
                <a:pt x="0" y="3250081"/>
              </a:lnTo>
              <a:lnTo>
                <a:pt x="262702" y="3250081"/>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F0C87A0-5998-2B41-9F46-E5341D2D8FB1}">
      <dsp:nvSpPr>
        <dsp:cNvPr id="0" name=""/>
        <dsp:cNvSpPr/>
      </dsp:nvSpPr>
      <dsp:spPr>
        <a:xfrm>
          <a:off x="562688" y="3752904"/>
          <a:ext cx="2220648" cy="100002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3750088"/>
              <a:satOff val="-5627"/>
              <a:lumOff val="-91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a:solidFill>
                <a:srgbClr val="000000"/>
              </a:solidFill>
            </a:rPr>
            <a:t>Magazines</a:t>
          </a:r>
        </a:p>
      </dsp:txBody>
      <dsp:txXfrm>
        <a:off x="591978" y="3782194"/>
        <a:ext cx="2162068" cy="941445"/>
      </dsp:txXfrm>
    </dsp:sp>
    <dsp:sp modelId="{894681E9-D514-C441-B480-D0B084E38E33}">
      <dsp:nvSpPr>
        <dsp:cNvPr id="0" name=""/>
        <dsp:cNvSpPr/>
      </dsp:nvSpPr>
      <dsp:spPr>
        <a:xfrm>
          <a:off x="299986" y="1002835"/>
          <a:ext cx="305519" cy="4447682"/>
        </a:xfrm>
        <a:custGeom>
          <a:avLst/>
          <a:gdLst/>
          <a:ahLst/>
          <a:cxnLst/>
          <a:rect l="0" t="0" r="0" b="0"/>
          <a:pathLst>
            <a:path>
              <a:moveTo>
                <a:pt x="0" y="0"/>
              </a:moveTo>
              <a:lnTo>
                <a:pt x="0" y="4447682"/>
              </a:lnTo>
              <a:lnTo>
                <a:pt x="305519" y="444768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7199BE-ADCD-AD4B-9F0D-7A4C9C81D0BB}">
      <dsp:nvSpPr>
        <dsp:cNvPr id="0" name=""/>
        <dsp:cNvSpPr/>
      </dsp:nvSpPr>
      <dsp:spPr>
        <a:xfrm>
          <a:off x="605506" y="4950505"/>
          <a:ext cx="2285289" cy="100002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5625132"/>
              <a:satOff val="-8440"/>
              <a:lumOff val="-137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a:solidFill>
                <a:srgbClr val="000000"/>
              </a:solidFill>
            </a:rPr>
            <a:t>Pamphlets &amp; Posters</a:t>
          </a:r>
        </a:p>
      </dsp:txBody>
      <dsp:txXfrm>
        <a:off x="634796" y="4979795"/>
        <a:ext cx="2226709" cy="941445"/>
      </dsp:txXfrm>
    </dsp:sp>
    <dsp:sp modelId="{3568FB9D-9236-4F41-91F6-029DB40CCBF3}">
      <dsp:nvSpPr>
        <dsp:cNvPr id="0" name=""/>
        <dsp:cNvSpPr/>
      </dsp:nvSpPr>
      <dsp:spPr>
        <a:xfrm>
          <a:off x="6063355" y="0"/>
          <a:ext cx="2824371" cy="1000025"/>
        </a:xfrm>
        <a:prstGeom prst="roundRect">
          <a:avLst>
            <a:gd name="adj" fmla="val 1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b="1" kern="1200" dirty="0">
              <a:solidFill>
                <a:schemeClr val="tx1"/>
              </a:solidFill>
            </a:rPr>
            <a:t>Electronic Media</a:t>
          </a:r>
        </a:p>
      </dsp:txBody>
      <dsp:txXfrm>
        <a:off x="6092645" y="29290"/>
        <a:ext cx="2765791" cy="941445"/>
      </dsp:txXfrm>
    </dsp:sp>
    <dsp:sp modelId="{6BB0F689-BC16-5C42-B241-D1888519380C}">
      <dsp:nvSpPr>
        <dsp:cNvPr id="0" name=""/>
        <dsp:cNvSpPr/>
      </dsp:nvSpPr>
      <dsp:spPr>
        <a:xfrm>
          <a:off x="6345792" y="1000025"/>
          <a:ext cx="282453" cy="745749"/>
        </a:xfrm>
        <a:custGeom>
          <a:avLst/>
          <a:gdLst/>
          <a:ahLst/>
          <a:cxnLst/>
          <a:rect l="0" t="0" r="0" b="0"/>
          <a:pathLst>
            <a:path>
              <a:moveTo>
                <a:pt x="0" y="0"/>
              </a:moveTo>
              <a:lnTo>
                <a:pt x="0" y="745749"/>
              </a:lnTo>
              <a:lnTo>
                <a:pt x="282453" y="745749"/>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E0CED60-AD82-3C4E-A5B7-0E7696AC67DD}">
      <dsp:nvSpPr>
        <dsp:cNvPr id="0" name=""/>
        <dsp:cNvSpPr/>
      </dsp:nvSpPr>
      <dsp:spPr>
        <a:xfrm>
          <a:off x="6628245" y="1245761"/>
          <a:ext cx="2306634" cy="100002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7500176"/>
              <a:satOff val="-11253"/>
              <a:lumOff val="-183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a:solidFill>
                <a:srgbClr val="000000"/>
              </a:solidFill>
            </a:rPr>
            <a:t>Radio including Private FM</a:t>
          </a:r>
        </a:p>
      </dsp:txBody>
      <dsp:txXfrm>
        <a:off x="6657535" y="1275051"/>
        <a:ext cx="2248054" cy="941445"/>
      </dsp:txXfrm>
    </dsp:sp>
    <dsp:sp modelId="{1088580E-846A-EB49-8FA6-8EF619CB2056}">
      <dsp:nvSpPr>
        <dsp:cNvPr id="0" name=""/>
        <dsp:cNvSpPr/>
      </dsp:nvSpPr>
      <dsp:spPr>
        <a:xfrm>
          <a:off x="6345792" y="1000025"/>
          <a:ext cx="282453" cy="1995780"/>
        </a:xfrm>
        <a:custGeom>
          <a:avLst/>
          <a:gdLst/>
          <a:ahLst/>
          <a:cxnLst/>
          <a:rect l="0" t="0" r="0" b="0"/>
          <a:pathLst>
            <a:path>
              <a:moveTo>
                <a:pt x="0" y="0"/>
              </a:moveTo>
              <a:lnTo>
                <a:pt x="0" y="1995780"/>
              </a:lnTo>
              <a:lnTo>
                <a:pt x="282453" y="199578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768E95-B909-E34B-8510-E42F68F62E14}">
      <dsp:nvSpPr>
        <dsp:cNvPr id="0" name=""/>
        <dsp:cNvSpPr/>
      </dsp:nvSpPr>
      <dsp:spPr>
        <a:xfrm>
          <a:off x="6628245" y="2495793"/>
          <a:ext cx="2306634" cy="100002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9375220"/>
              <a:satOff val="-14067"/>
              <a:lumOff val="-228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a:solidFill>
                <a:srgbClr val="000000"/>
              </a:solidFill>
            </a:rPr>
            <a:t>TV channels, cable network</a:t>
          </a:r>
        </a:p>
      </dsp:txBody>
      <dsp:txXfrm>
        <a:off x="6657535" y="2525083"/>
        <a:ext cx="2248054" cy="941445"/>
      </dsp:txXfrm>
    </dsp:sp>
    <dsp:sp modelId="{097DD7CE-FD6D-A04B-B319-B83CAB7F8580}">
      <dsp:nvSpPr>
        <dsp:cNvPr id="0" name=""/>
        <dsp:cNvSpPr/>
      </dsp:nvSpPr>
      <dsp:spPr>
        <a:xfrm>
          <a:off x="6345792" y="1000025"/>
          <a:ext cx="282453" cy="3245812"/>
        </a:xfrm>
        <a:custGeom>
          <a:avLst/>
          <a:gdLst/>
          <a:ahLst/>
          <a:cxnLst/>
          <a:rect l="0" t="0" r="0" b="0"/>
          <a:pathLst>
            <a:path>
              <a:moveTo>
                <a:pt x="0" y="0"/>
              </a:moveTo>
              <a:lnTo>
                <a:pt x="0" y="3245812"/>
              </a:lnTo>
              <a:lnTo>
                <a:pt x="282453" y="324581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2CD17BA-AC70-D843-BB3B-F7FE24A7CE7B}">
      <dsp:nvSpPr>
        <dsp:cNvPr id="0" name=""/>
        <dsp:cNvSpPr/>
      </dsp:nvSpPr>
      <dsp:spPr>
        <a:xfrm>
          <a:off x="6628245" y="3745824"/>
          <a:ext cx="2306634" cy="100002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a:solidFill>
                <a:srgbClr val="000000"/>
              </a:solidFill>
            </a:rPr>
            <a:t>Bulk SMS</a:t>
          </a:r>
        </a:p>
      </dsp:txBody>
      <dsp:txXfrm>
        <a:off x="6657535" y="3775114"/>
        <a:ext cx="2248054" cy="941445"/>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1">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2">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290F8ACC-E0DD-45F5-9C5B-68A9F3B1A1D4}" type="datetimeFigureOut">
              <a:rPr lang="en-IN" smtClean="0"/>
              <a:pPr/>
              <a:t>01-06-2023</a:t>
            </a:fld>
            <a:endParaRPr lang="en-IN"/>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D1DFE07A-0FE4-4AFD-AEB2-E5E036823FEB}" type="slidenum">
              <a:rPr lang="en-IN" smtClean="0"/>
              <a:pPr/>
              <a:t>‹#›</a:t>
            </a:fld>
            <a:endParaRPr lang="en-IN"/>
          </a:p>
        </p:txBody>
      </p:sp>
    </p:spTree>
    <p:extLst>
      <p:ext uri="{BB962C8B-B14F-4D97-AF65-F5344CB8AC3E}">
        <p14:creationId xmlns:p14="http://schemas.microsoft.com/office/powerpoint/2010/main" val="2799228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8AE7BF0-F823-4F94-888B-E78419F06EB8}" type="datetimeFigureOut">
              <a:rPr lang="en-IN" smtClean="0"/>
              <a:pPr/>
              <a:t>01-06-2023</a:t>
            </a:fld>
            <a:endParaRPr lang="en-IN"/>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A52DD40-3038-4FD4-A142-319A5B3CAB5D}"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A52DD40-3038-4FD4-A142-319A5B3CAB5D}" type="slidenum">
              <a:rPr lang="en-IN" smtClean="0"/>
              <a:pPr/>
              <a:t>22</a:t>
            </a:fld>
            <a:endParaRPr lang="en-IN"/>
          </a:p>
        </p:txBody>
      </p:sp>
    </p:spTree>
    <p:extLst>
      <p:ext uri="{BB962C8B-B14F-4D97-AF65-F5344CB8AC3E}">
        <p14:creationId xmlns:p14="http://schemas.microsoft.com/office/powerpoint/2010/main" val="1501737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6106C46-1BC3-46CA-A56A-364BAE842B7A}" type="slidenum">
              <a:rPr lang="en-IN" smtClean="0"/>
              <a:pPr/>
              <a:t>39</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18E09FD7-489B-434A-A21D-25CF446FE4C1}"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I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bwMode="auto">
          <a:xfrm>
            <a:off x="-207963" y="815975"/>
            <a:ext cx="7151688" cy="4024313"/>
          </a:xfrm>
          <a:solidFill>
            <a:srgbClr val="FFFFFF"/>
          </a:solidFill>
          <a:ln>
            <a:solidFill>
              <a:srgbClr val="000000"/>
            </a:solidFill>
            <a:miter lim="800000"/>
          </a:ln>
        </p:spPr>
      </p:sp>
      <p:sp>
        <p:nvSpPr>
          <p:cNvPr id="890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lstStyle/>
          <a:p>
            <a:endParaRPr lang="en-IN" altLang="en-US">
              <a:latin typeface="Times New Roman" panose="02020603050405020304" pitchFamily="18" charset="0"/>
            </a:endParaRPr>
          </a:p>
        </p:txBody>
      </p:sp>
    </p:spTree>
    <p:extLst>
      <p:ext uri="{BB962C8B-B14F-4D97-AF65-F5344CB8AC3E}">
        <p14:creationId xmlns:p14="http://schemas.microsoft.com/office/powerpoint/2010/main" val="1203413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179D2B-4B47-4E12-BD97-9CE0D110BB8A}" type="datetime1">
              <a:rPr lang="en-US" smtClean="0"/>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6B146B-9143-461E-8FEA-05D243EACF01}" type="datetime1">
              <a:rPr lang="en-US" smtClean="0"/>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11587D-0D35-442E-B298-2B5181C6175D}" type="datetime1">
              <a:rPr lang="en-US" smtClean="0"/>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C6BDE1-D8A7-4E92-BB50-3C8382ACBD28}" type="datetime1">
              <a:rPr lang="en-US" smtClean="0"/>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DF3FC1-F792-4B95-A0B7-07EC598C4D3C}" type="datetime1">
              <a:rPr lang="en-US" smtClean="0"/>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0F5551-C250-4631-8208-0A64ADACA72E}" type="datetime1">
              <a:rPr lang="en-US" smtClean="0"/>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E45048-F09A-437B-8B70-1ACE50885900}" type="datetime1">
              <a:rPr lang="en-US" smtClean="0"/>
              <a:t>6/1/2023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2F9068-57E7-458A-87D4-26B690D18E36}" type="datetime1">
              <a:rPr lang="en-US" smtClean="0"/>
              <a:t>6/1/2023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B0C012-DDDE-4161-8207-B741BA9846B8}" type="datetime1">
              <a:rPr lang="en-US" smtClean="0"/>
              <a:t>6/1/2023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8FB11-2885-45F1-8EF8-D1EDD7B2E69D}" type="datetime1">
              <a:rPr lang="en-US" smtClean="0"/>
              <a:t>6/1/2023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03979A-9F15-4C84-8E2E-AC589B33282E}" type="datetime1">
              <a:rPr lang="en-US" smtClean="0"/>
              <a:t>6/1/2023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D64F84-C5DF-4957-82C7-89CBF821D40D}" type="datetime1">
              <a:rPr lang="en-US" smtClean="0"/>
              <a:t>6/1/2023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6E2C4-256F-44B6-8B0E-0E2120F03E9B}" type="datetime1">
              <a:rPr lang="en-US" smtClean="0"/>
              <a:t>6/1/2023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30.emf"/><Relationship Id="rId5" Type="http://schemas.openxmlformats.org/officeDocument/2006/relationships/oleObject" Target="../embeddings/oleObject3.bin"/><Relationship Id="rId4" Type="http://schemas.openxmlformats.org/officeDocument/2006/relationships/image" Target="../media/image29.emf"/></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CCC8190-6253-76CE-DB60-4BADCF98DACC}"/>
              </a:ext>
            </a:extLst>
          </p:cNvPr>
          <p:cNvSpPr>
            <a:spLocks noGrp="1"/>
          </p:cNvSpPr>
          <p:nvPr>
            <p:ph type="title"/>
          </p:nvPr>
        </p:nvSpPr>
        <p:spPr>
          <a:xfrm>
            <a:off x="304800" y="183092"/>
            <a:ext cx="11582400" cy="565149"/>
          </a:xfrm>
          <a:ln>
            <a:solidFill>
              <a:schemeClr val="tx1"/>
            </a:solidFill>
          </a:ln>
        </p:spPr>
        <p:txBody>
          <a:bodyPr>
            <a:normAutofit fontScale="90000"/>
          </a:bodyPr>
          <a:lstStyle/>
          <a:p>
            <a:pPr>
              <a:defRPr/>
            </a:pPr>
            <a:r>
              <a:rPr lang="en-US" sz="3200" b="1" dirty="0">
                <a:latin typeface="Calibri" panose="020F0502020204030204" pitchFamily="34" charset="0"/>
                <a:cs typeface="Calibri" panose="020F0502020204030204" pitchFamily="34" charset="0"/>
              </a:rPr>
              <a:t>Theme </a:t>
            </a:r>
            <a:r>
              <a:rPr lang="en-US" sz="3200" b="1" dirty="0" smtClean="0">
                <a:latin typeface="Calibri" panose="020F0502020204030204" pitchFamily="34" charset="0"/>
                <a:cs typeface="Calibri" panose="020F0502020204030204" pitchFamily="34" charset="0"/>
              </a:rPr>
              <a:t>15  </a:t>
            </a: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Election Expenditure Monitoring</a:t>
            </a:r>
            <a:endParaRPr lang="en-US" altLang="en-US" sz="3200" b="1" dirty="0"/>
          </a:p>
        </p:txBody>
      </p:sp>
      <p:sp>
        <p:nvSpPr>
          <p:cNvPr id="7174" name="Slide Number Placeholder 1">
            <a:extLst>
              <a:ext uri="{FF2B5EF4-FFF2-40B4-BE49-F238E27FC236}">
                <a16:creationId xmlns:a16="http://schemas.microsoft.com/office/drawing/2014/main" id="{AB15B0AA-EFF0-6C92-4BF4-C006A2355FD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990575" indent="-380990" eaLnBrk="0" hangingPunct="0">
              <a:defRPr>
                <a:solidFill>
                  <a:schemeClr val="tx1"/>
                </a:solidFill>
                <a:latin typeface="Calibri" panose="020F0502020204030204" pitchFamily="34" charset="0"/>
                <a:cs typeface="Arial" panose="020B0604020202020204" pitchFamily="34" charset="0"/>
              </a:defRPr>
            </a:lvl2pPr>
            <a:lvl3pPr marL="1523962" indent="-304792" eaLnBrk="0" hangingPunct="0">
              <a:defRPr>
                <a:solidFill>
                  <a:schemeClr val="tx1"/>
                </a:solidFill>
                <a:latin typeface="Calibri" panose="020F0502020204030204" pitchFamily="34" charset="0"/>
                <a:cs typeface="Arial" panose="020B0604020202020204" pitchFamily="34" charset="0"/>
              </a:defRPr>
            </a:lvl3pPr>
            <a:lvl4pPr marL="2133547" indent="-304792" eaLnBrk="0" hangingPunct="0">
              <a:defRPr>
                <a:solidFill>
                  <a:schemeClr val="tx1"/>
                </a:solidFill>
                <a:latin typeface="Calibri" panose="020F0502020204030204" pitchFamily="34" charset="0"/>
                <a:cs typeface="Arial" panose="020B0604020202020204" pitchFamily="34" charset="0"/>
              </a:defRPr>
            </a:lvl4pPr>
            <a:lvl5pPr marL="2743131" indent="-304792" eaLnBrk="0" hangingPunct="0">
              <a:defRPr>
                <a:solidFill>
                  <a:schemeClr val="tx1"/>
                </a:solidFill>
                <a:latin typeface="Calibri" panose="020F0502020204030204" pitchFamily="34" charset="0"/>
                <a:cs typeface="Arial" panose="020B0604020202020204" pitchFamily="34" charset="0"/>
              </a:defRPr>
            </a:lvl5pPr>
            <a:lvl6pPr marL="3352716" indent="-3047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962301" indent="-3047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571886" indent="-3047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181470" indent="-3047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228E23F-9CDD-45A9-8271-CB4EF952CE1A}" type="slidenum">
              <a:rPr lang="en-US" altLang="en-US">
                <a:solidFill>
                  <a:srgbClr val="FFFFFF"/>
                </a:solidFill>
              </a:rPr>
              <a:pPr eaLnBrk="1" hangingPunct="1"/>
              <a:t>1</a:t>
            </a:fld>
            <a:endParaRPr lang="en-US" altLang="en-US">
              <a:solidFill>
                <a:srgbClr val="FFFFFF"/>
              </a:solidFill>
            </a:endParaRPr>
          </a:p>
        </p:txBody>
      </p:sp>
      <p:sp>
        <p:nvSpPr>
          <p:cNvPr id="6" name="Content Placeholder 2"/>
          <p:cNvSpPr>
            <a:spLocks noGrp="1"/>
          </p:cNvSpPr>
          <p:nvPr>
            <p:ph idx="1"/>
          </p:nvPr>
        </p:nvSpPr>
        <p:spPr>
          <a:xfrm>
            <a:off x="0" y="854332"/>
            <a:ext cx="12138334" cy="5886133"/>
          </a:xfrm>
        </p:spPr>
        <p:txBody>
          <a:bodyPr vert="horz" lIns="91440" tIns="45720" rIns="91440" bIns="45720" rtlCol="0" anchor="t">
            <a:normAutofit fontScale="92500" lnSpcReduction="20000"/>
          </a:bodyPr>
          <a:lstStyle/>
          <a:p>
            <a:pPr marL="0" indent="0" algn="ctr">
              <a:buNone/>
            </a:pPr>
            <a:r>
              <a:rPr lang="en-US" sz="2000" b="1" dirty="0" smtClean="0">
                <a:solidFill>
                  <a:schemeClr val="tx1"/>
                </a:solidFill>
                <a:latin typeface="Calibri" pitchFamily="34" charset="0"/>
                <a:cs typeface="Calibri" pitchFamily="34" charset="0"/>
              </a:rPr>
              <a:t>Guidance Plan:</a:t>
            </a:r>
          </a:p>
          <a:p>
            <a:pPr marL="514350" indent="-514350">
              <a:buFont typeface="+mj-lt"/>
              <a:buAutoNum type="arabicPeriod"/>
            </a:pPr>
            <a:r>
              <a:rPr lang="en-US" sz="2000" dirty="0" smtClean="0">
                <a:solidFill>
                  <a:schemeClr val="tx1"/>
                </a:solidFill>
                <a:latin typeface="Calibri" pitchFamily="34" charset="0"/>
                <a:cs typeface="Calibri" pitchFamily="34" charset="0"/>
              </a:rPr>
              <a:t>The mandate of </a:t>
            </a:r>
            <a:r>
              <a:rPr lang="en-US" sz="2000" dirty="0" smtClean="0">
                <a:solidFill>
                  <a:srgbClr val="FF0000"/>
                </a:solidFill>
                <a:latin typeface="Calibri" pitchFamily="34" charset="0"/>
                <a:cs typeface="Calibri" pitchFamily="34" charset="0"/>
              </a:rPr>
              <a:t>A324 </a:t>
            </a:r>
            <a:r>
              <a:rPr lang="en-US" sz="2000" dirty="0" smtClean="0">
                <a:solidFill>
                  <a:schemeClr val="tx1"/>
                </a:solidFill>
                <a:latin typeface="Calibri" pitchFamily="34" charset="0"/>
                <a:cs typeface="Calibri" pitchFamily="34" charset="0"/>
              </a:rPr>
              <a:t>i.e., </a:t>
            </a:r>
            <a:r>
              <a:rPr lang="en-US" sz="2000" b="1" i="1" u="sng" dirty="0" smtClean="0">
                <a:solidFill>
                  <a:schemeClr val="tx1"/>
                </a:solidFill>
                <a:latin typeface="Calibri" pitchFamily="34" charset="0"/>
                <a:cs typeface="Calibri" pitchFamily="34" charset="0"/>
              </a:rPr>
              <a:t>to conduct free and fair elections </a:t>
            </a:r>
            <a:r>
              <a:rPr lang="en-US" sz="2000" dirty="0" smtClean="0">
                <a:solidFill>
                  <a:schemeClr val="tx1"/>
                </a:solidFill>
                <a:latin typeface="Calibri" pitchFamily="34" charset="0"/>
                <a:cs typeface="Calibri" pitchFamily="34" charset="0"/>
              </a:rPr>
              <a:t>are underwritten by a framework of Election expenditure Management, result of statuary framework, decisions of the Apex Court and ECI’s own instructions. </a:t>
            </a:r>
          </a:p>
          <a:p>
            <a:pPr marL="514350" indent="-514350">
              <a:buFont typeface="+mj-lt"/>
              <a:buAutoNum type="arabicPeriod"/>
            </a:pPr>
            <a:r>
              <a:rPr lang="en-US" sz="2000" dirty="0" smtClean="0">
                <a:solidFill>
                  <a:schemeClr val="tx1"/>
                </a:solidFill>
                <a:latin typeface="Calibri" pitchFamily="34" charset="0"/>
                <a:cs typeface="Calibri" pitchFamily="34" charset="0"/>
              </a:rPr>
              <a:t>Through this PPT it is expected that a clear understanding of what constitutes permissible expenditures; impermissible expenditures; illegal election expenditures. The concept of upper expenditure limit notified by the Commission for the AC and the PC and the formats and mechanisms to account for the said limit. Thereafter, the types of defaults that may occur on behalf of the candidate and/or the party is to be understood. The consequence of default which may overlap as a basis for an EP or/and for coercive action under </a:t>
            </a:r>
            <a:r>
              <a:rPr lang="en-US" sz="2000" dirty="0" smtClean="0">
                <a:solidFill>
                  <a:srgbClr val="FF0000"/>
                </a:solidFill>
                <a:latin typeface="Calibri" pitchFamily="34" charset="0"/>
                <a:cs typeface="Calibri" pitchFamily="34" charset="0"/>
              </a:rPr>
              <a:t>10A RPA 1951</a:t>
            </a:r>
            <a:r>
              <a:rPr lang="en-US" sz="2000" dirty="0" smtClean="0">
                <a:solidFill>
                  <a:schemeClr val="tx1"/>
                </a:solidFill>
                <a:latin typeface="Calibri" pitchFamily="34" charset="0"/>
                <a:cs typeface="Calibri" pitchFamily="34" charset="0"/>
              </a:rPr>
              <a:t>, ‘Electoral offences’ and/or ‘IPC offences’. </a:t>
            </a:r>
          </a:p>
          <a:p>
            <a:pPr marL="514350" indent="-514350">
              <a:buFont typeface="+mj-lt"/>
              <a:buAutoNum type="arabicPeriod"/>
            </a:pPr>
            <a:r>
              <a:rPr lang="en-US" sz="2000" dirty="0" smtClean="0">
                <a:solidFill>
                  <a:schemeClr val="tx1"/>
                </a:solidFill>
                <a:latin typeface="Calibri" pitchFamily="34" charset="0"/>
                <a:cs typeface="Calibri" pitchFamily="34" charset="0"/>
              </a:rPr>
              <a:t>An extensive EEM Monitoring and enforcement administrative structure which mandatorily comes into being for each election including bye-elections is then explained. It is expected that there will be a good understanding as to how various aspects of both permissible and legal expenditure is monitored and accounted and the typical im</a:t>
            </a:r>
            <a:r>
              <a:rPr lang="en-US" sz="2000" dirty="0">
                <a:solidFill>
                  <a:schemeClr val="tx1"/>
                </a:solidFill>
                <a:latin typeface="Calibri" pitchFamily="34" charset="0"/>
                <a:cs typeface="Calibri" pitchFamily="34" charset="0"/>
              </a:rPr>
              <a:t>permissibl</a:t>
            </a:r>
            <a:r>
              <a:rPr lang="en-US" sz="2000" dirty="0" smtClean="0">
                <a:solidFill>
                  <a:schemeClr val="tx1"/>
                </a:solidFill>
                <a:latin typeface="Calibri" pitchFamily="34" charset="0"/>
                <a:cs typeface="Calibri" pitchFamily="34" charset="0"/>
              </a:rPr>
              <a:t>e and illegal expenditures are to be detected. This capacity of the EEM machinery to correctly to do the detection and accounting of both legal and illegal election expenditure is what ensures a level playing field. It ensures consequence of default, thereby resisting the influence of money power in elections. </a:t>
            </a:r>
          </a:p>
          <a:p>
            <a:pPr marL="514350" indent="-514350">
              <a:buFont typeface="+mj-lt"/>
              <a:buAutoNum type="arabicPeriod"/>
            </a:pPr>
            <a:r>
              <a:rPr lang="en-US" sz="2000" dirty="0" smtClean="0">
                <a:solidFill>
                  <a:schemeClr val="tx1"/>
                </a:solidFill>
                <a:latin typeface="Calibri" pitchFamily="34" charset="0"/>
                <a:cs typeface="Calibri" pitchFamily="34" charset="0"/>
              </a:rPr>
              <a:t>The PPT will also situate the vertical of EEM monitoring directly by the RO/CEO and the unique interaction of the electoral machinery with other central and state agencies such as the banks, railways, civil aviation, road transport, state excise, forest, commercial taxes and central enforcement agencies such as IT, ED, CBI, NCRB, central law enforcement verticals such as CISF, RPF, etc. </a:t>
            </a:r>
          </a:p>
          <a:p>
            <a:pPr marL="514350" indent="-514350">
              <a:buFont typeface="+mj-lt"/>
              <a:buAutoNum type="arabicPeriod"/>
            </a:pPr>
            <a:r>
              <a:rPr lang="en-US" sz="2000" dirty="0" smtClean="0">
                <a:solidFill>
                  <a:schemeClr val="tx1"/>
                </a:solidFill>
                <a:latin typeface="Calibri" pitchFamily="34" charset="0"/>
                <a:cs typeface="Calibri" pitchFamily="34" charset="0"/>
              </a:rPr>
              <a:t>It is expected that a sequential understanding of the action points required to be monitored </a:t>
            </a:r>
            <a:r>
              <a:rPr lang="en-US" sz="2000" dirty="0" err="1" smtClean="0">
                <a:solidFill>
                  <a:schemeClr val="tx1"/>
                </a:solidFill>
                <a:latin typeface="Calibri" pitchFamily="34" charset="0"/>
                <a:cs typeface="Calibri" pitchFamily="34" charset="0"/>
              </a:rPr>
              <a:t>w.e.f</a:t>
            </a:r>
            <a:r>
              <a:rPr lang="en-US" sz="2000" dirty="0" smtClean="0">
                <a:solidFill>
                  <a:schemeClr val="tx1"/>
                </a:solidFill>
                <a:latin typeface="Calibri" pitchFamily="34" charset="0"/>
                <a:cs typeface="Calibri" pitchFamily="34" charset="0"/>
              </a:rPr>
              <a:t> announcement of the elections (PN and notification), campaign period and account filing period post-elections and the related statutory formats of reporting – is achieved.</a:t>
            </a:r>
          </a:p>
          <a:p>
            <a:pPr marL="514350" indent="-514350">
              <a:buFont typeface="+mj-lt"/>
              <a:buAutoNum type="arabicPeriod"/>
            </a:pPr>
            <a:endParaRPr lang="en-US" sz="2000" dirty="0" smtClean="0">
              <a:solidFill>
                <a:schemeClr val="tx1"/>
              </a:solidFill>
              <a:latin typeface="Calibri" pitchFamily="34" charset="0"/>
              <a:cs typeface="Calibri" pitchFamily="34" charset="0"/>
            </a:endParaRPr>
          </a:p>
          <a:p>
            <a:pPr marL="514350" indent="-514350">
              <a:buFont typeface="+mj-lt"/>
              <a:buAutoNum type="arabicPeriod"/>
            </a:pPr>
            <a:endParaRPr lang="en-US" sz="2000" dirty="0">
              <a:solidFill>
                <a:schemeClr val="tx1"/>
              </a:solidFill>
              <a:latin typeface="Bodoni"/>
            </a:endParaRPr>
          </a:p>
        </p:txBody>
      </p:sp>
    </p:spTree>
    <p:extLst>
      <p:ext uri="{BB962C8B-B14F-4D97-AF65-F5344CB8AC3E}">
        <p14:creationId xmlns:p14="http://schemas.microsoft.com/office/powerpoint/2010/main" val="4060461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png" descr="image.png"/>
          <p:cNvPicPr>
            <a:picLocks noChangeAspect="1"/>
          </p:cNvPicPr>
          <p:nvPr/>
        </p:nvPicPr>
        <p:blipFill>
          <a:blip r:embed="rId2" cstate="print"/>
          <a:stretch>
            <a:fillRect/>
          </a:stretch>
        </p:blipFill>
        <p:spPr>
          <a:xfrm>
            <a:off x="5614396" y="1000113"/>
            <a:ext cx="3887941" cy="5432425"/>
          </a:xfrm>
          <a:prstGeom prst="rect">
            <a:avLst/>
          </a:prstGeom>
          <a:ln w="12700">
            <a:miter lim="400000"/>
            <a:headEnd/>
            <a:tailEnd/>
          </a:ln>
        </p:spPr>
      </p:pic>
      <p:pic>
        <p:nvPicPr>
          <p:cNvPr id="157" name="image.png" descr="image.png"/>
          <p:cNvPicPr>
            <a:picLocks noChangeAspect="1"/>
          </p:cNvPicPr>
          <p:nvPr/>
        </p:nvPicPr>
        <p:blipFill>
          <a:blip r:embed="rId3" cstate="print"/>
          <a:stretch>
            <a:fillRect/>
          </a:stretch>
        </p:blipFill>
        <p:spPr>
          <a:xfrm>
            <a:off x="695326" y="1140361"/>
            <a:ext cx="10905375" cy="5387810"/>
          </a:xfrm>
          <a:prstGeom prst="rect">
            <a:avLst/>
          </a:prstGeom>
          <a:ln w="12700">
            <a:miter lim="400000"/>
            <a:headEnd/>
            <a:tailEnd/>
          </a:ln>
        </p:spPr>
      </p:pic>
      <p:sp>
        <p:nvSpPr>
          <p:cNvPr id="3" name="Rectangle 2"/>
          <p:cNvSpPr/>
          <p:nvPr/>
        </p:nvSpPr>
        <p:spPr>
          <a:xfrm>
            <a:off x="653123" y="319705"/>
            <a:ext cx="10328274" cy="584775"/>
          </a:xfrm>
          <a:prstGeom prst="rect">
            <a:avLst/>
          </a:prstGeom>
          <a:solidFill>
            <a:schemeClr val="bg1"/>
          </a:solidFill>
          <a:ln w="57150">
            <a:solidFill>
              <a:schemeClr val="tx1"/>
            </a:solidFill>
          </a:ln>
        </p:spPr>
        <p:txBody>
          <a:bodyPr wrap="square">
            <a:spAutoFit/>
          </a:bodyPr>
          <a:lstStyle/>
          <a:p>
            <a:pPr algn="ctr"/>
            <a:r>
              <a:rPr lang="en-US" sz="3200" u="sng" dirty="0">
                <a:latin typeface="+mj-lt"/>
              </a:rPr>
              <a:t>MAJOR LEGAL PROVISIONS- </a:t>
            </a:r>
            <a:r>
              <a:rPr lang="en-IN" sz="3200" u="sng" dirty="0">
                <a:solidFill>
                  <a:srgbClr val="FF0000"/>
                </a:solidFill>
              </a:rPr>
              <a:t>RPA, 1951</a:t>
            </a:r>
            <a:endParaRPr lang="en-IN" sz="3200" dirty="0">
              <a:solidFill>
                <a:srgbClr val="FF0000"/>
              </a:solidFill>
              <a:latin typeface="+mj-lt"/>
            </a:endParaRPr>
          </a:p>
        </p:txBody>
      </p:sp>
      <p:sp>
        <p:nvSpPr>
          <p:cNvPr id="2" name="Slide Number Placeholder 1"/>
          <p:cNvSpPr>
            <a:spLocks noGrp="1"/>
          </p:cNvSpPr>
          <p:nvPr>
            <p:ph type="sldNum" sz="quarter" idx="2"/>
          </p:nvPr>
        </p:nvSpPr>
        <p:spPr/>
        <p:txBody>
          <a:bodyPr/>
          <a:lstStyle/>
          <a:p>
            <a:fld id="{86CB4B4D-7CA3-9044-876B-883B54F8677D}" type="slidenum">
              <a:rPr lang="en-IN" smtClean="0"/>
              <a:pPr/>
              <a:t>10</a:t>
            </a:fld>
            <a:endParaRPr lang="en-IN"/>
          </a:p>
        </p:txBody>
      </p:sp>
    </p:spTree>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AJOR LEGAL PROVISIONS RELATED TO EEM"/>
          <p:cNvSpPr txBox="1">
            <a:spLocks noGrp="1"/>
          </p:cNvSpPr>
          <p:nvPr>
            <p:ph type="title" idx="4294967295"/>
          </p:nvPr>
        </p:nvSpPr>
        <p:spPr>
          <a:xfrm>
            <a:off x="0" y="193675"/>
            <a:ext cx="9817100" cy="620713"/>
          </a:xfrm>
          <a:prstGeom prst="rect">
            <a:avLst/>
          </a:prstGeom>
          <a:solidFill>
            <a:schemeClr val="bg1"/>
          </a:solidFill>
          <a:ln w="57150">
            <a:solidFill>
              <a:schemeClr val="tx1"/>
            </a:solidFill>
          </a:ln>
        </p:spPr>
        <p:txBody>
          <a:bodyPr>
            <a:noAutofit/>
          </a:bodyPr>
          <a:lstStyle>
            <a:lvl1pPr algn="ctr">
              <a:defRPr sz="2800" b="1">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600" dirty="0">
                <a:latin typeface="+mj-lt"/>
              </a:rPr>
              <a:t>LEGAL PROVISIONS</a:t>
            </a:r>
            <a:r>
              <a:rPr lang="en-IN" sz="3600" dirty="0">
                <a:latin typeface="+mj-lt"/>
              </a:rPr>
              <a:t>- </a:t>
            </a:r>
            <a:r>
              <a:rPr lang="en-IN" sz="3600" dirty="0" smtClean="0">
                <a:solidFill>
                  <a:srgbClr val="FF0000"/>
                </a:solidFill>
                <a:latin typeface="+mj-lt"/>
              </a:rPr>
              <a:t>COER, </a:t>
            </a:r>
            <a:r>
              <a:rPr lang="en-IN" sz="3600" dirty="0">
                <a:solidFill>
                  <a:srgbClr val="FF0000"/>
                </a:solidFill>
                <a:latin typeface="+mj-lt"/>
              </a:rPr>
              <a:t>1961</a:t>
            </a:r>
            <a:endParaRPr sz="3600" dirty="0">
              <a:solidFill>
                <a:srgbClr val="FF0000"/>
              </a:solidFill>
              <a:latin typeface="+mj-lt"/>
            </a:endParaRPr>
          </a:p>
        </p:txBody>
      </p:sp>
      <p:pic>
        <p:nvPicPr>
          <p:cNvPr id="123" name="image.png" descr="image.png"/>
          <p:cNvPicPr>
            <a:picLocks noChangeAspect="1"/>
          </p:cNvPicPr>
          <p:nvPr/>
        </p:nvPicPr>
        <p:blipFill>
          <a:blip r:embed="rId2" cstate="print"/>
          <a:stretch>
            <a:fillRect/>
          </a:stretch>
        </p:blipFill>
        <p:spPr>
          <a:xfrm>
            <a:off x="2121444" y="1139830"/>
            <a:ext cx="6663645" cy="5432425"/>
          </a:xfrm>
          <a:prstGeom prst="rect">
            <a:avLst/>
          </a:prstGeom>
          <a:ln w="12700">
            <a:miter lim="400000"/>
            <a:headEnd/>
            <a:tailEnd/>
          </a:ln>
        </p:spPr>
      </p:pic>
      <p:pic>
        <p:nvPicPr>
          <p:cNvPr id="124" name="image.png" descr="image.png"/>
          <p:cNvPicPr>
            <a:picLocks noChangeAspect="1"/>
          </p:cNvPicPr>
          <p:nvPr/>
        </p:nvPicPr>
        <p:blipFill>
          <a:blip r:embed="rId3" cstate="print"/>
          <a:stretch>
            <a:fillRect/>
          </a:stretch>
        </p:blipFill>
        <p:spPr>
          <a:xfrm>
            <a:off x="842966" y="1011237"/>
            <a:ext cx="9324641" cy="5846762"/>
          </a:xfrm>
          <a:prstGeom prst="rect">
            <a:avLst/>
          </a:prstGeom>
          <a:ln w="12700">
            <a:miter lim="4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8643" y="194679"/>
            <a:ext cx="1154883" cy="1223963"/>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11</a:t>
            </a:fld>
            <a:endParaRPr lang="en-IN"/>
          </a:p>
        </p:txBody>
      </p:sp>
    </p:spTree>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MAJOR LEGAL PROVISIONS RELATED TO EEM"/>
          <p:cNvSpPr txBox="1">
            <a:spLocks noGrp="1"/>
          </p:cNvSpPr>
          <p:nvPr>
            <p:ph type="title" idx="4294967295"/>
          </p:nvPr>
        </p:nvSpPr>
        <p:spPr>
          <a:xfrm>
            <a:off x="0" y="839788"/>
            <a:ext cx="9361488" cy="688975"/>
          </a:xfrm>
          <a:prstGeom prst="rect">
            <a:avLst/>
          </a:prstGeom>
          <a:solidFill>
            <a:schemeClr val="bg1"/>
          </a:solidFill>
          <a:ln w="57150">
            <a:solidFill>
              <a:schemeClr val="tx1"/>
            </a:solidFill>
          </a:ln>
        </p:spPr>
        <p:txBody>
          <a:bodyPr>
            <a:normAutofit/>
          </a:bodyPr>
          <a:lstStyle/>
          <a:p>
            <a:pPr algn="ctr">
              <a:defRPr sz="2800" b="1">
                <a:solidFill>
                  <a:srgbClr val="000000"/>
                </a:solidFill>
              </a:defRPr>
            </a:pPr>
            <a:r>
              <a:rPr lang="en-US" dirty="0"/>
              <a:t> </a:t>
            </a:r>
            <a:r>
              <a:rPr dirty="0">
                <a:ea typeface="Times New Roman" panose="02020603050405020304"/>
                <a:cs typeface="Times New Roman" panose="02020603050405020304"/>
                <a:sym typeface="Times New Roman" panose="02020603050405020304"/>
              </a:rPr>
              <a:t>MAJOR LEGAL PROVISIONS</a:t>
            </a:r>
            <a:r>
              <a:rPr lang="en-IN" dirty="0">
                <a:ea typeface="Times New Roman" panose="02020603050405020304"/>
                <a:cs typeface="Times New Roman" panose="02020603050405020304"/>
                <a:sym typeface="Times New Roman" panose="02020603050405020304"/>
              </a:rPr>
              <a:t> -</a:t>
            </a:r>
            <a:r>
              <a:rPr lang="en-IN" dirty="0"/>
              <a:t> </a:t>
            </a:r>
            <a:r>
              <a:rPr lang="en-IN" dirty="0" smtClean="0">
                <a:solidFill>
                  <a:srgbClr val="FF0000"/>
                </a:solidFill>
                <a:cs typeface="Times New Roman" panose="02020603050405020304"/>
              </a:rPr>
              <a:t>COER, </a:t>
            </a:r>
            <a:r>
              <a:rPr lang="en-IN" dirty="0">
                <a:solidFill>
                  <a:srgbClr val="FF0000"/>
                </a:solidFill>
                <a:cs typeface="Times New Roman" panose="02020603050405020304"/>
              </a:rPr>
              <a:t>1961</a:t>
            </a:r>
            <a:endParaRPr lang="en-US" dirty="0">
              <a:solidFill>
                <a:srgbClr val="FF0000"/>
              </a:solidFill>
              <a:ea typeface="Times New Roman" panose="02020603050405020304"/>
              <a:cs typeface="Times New Roman" panose="02020603050405020304"/>
            </a:endParaRPr>
          </a:p>
        </p:txBody>
      </p:sp>
      <p:pic>
        <p:nvPicPr>
          <p:cNvPr id="129" name="image.png" descr="image.png"/>
          <p:cNvPicPr>
            <a:picLocks noChangeAspect="1"/>
          </p:cNvPicPr>
          <p:nvPr/>
        </p:nvPicPr>
        <p:blipFill>
          <a:blip r:embed="rId2" cstate="print"/>
          <a:stretch>
            <a:fillRect/>
          </a:stretch>
        </p:blipFill>
        <p:spPr>
          <a:xfrm>
            <a:off x="2121444" y="1139830"/>
            <a:ext cx="6663645" cy="5432425"/>
          </a:xfrm>
          <a:prstGeom prst="rect">
            <a:avLst/>
          </a:prstGeom>
          <a:ln w="12700">
            <a:miter lim="4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8914" y="351716"/>
            <a:ext cx="1145405" cy="1082448"/>
          </a:xfrm>
          <a:prstGeom prst="rect">
            <a:avLst/>
          </a:prstGeom>
        </p:spPr>
      </p:pic>
      <p:pic>
        <p:nvPicPr>
          <p:cNvPr id="3" name="Picture 2"/>
          <p:cNvPicPr>
            <a:picLocks noChangeAspect="1"/>
          </p:cNvPicPr>
          <p:nvPr/>
        </p:nvPicPr>
        <p:blipFill rotWithShape="1">
          <a:blip r:embed="rId4"/>
          <a:srcRect t="50213"/>
          <a:stretch>
            <a:fillRect/>
          </a:stretch>
        </p:blipFill>
        <p:spPr>
          <a:xfrm>
            <a:off x="424498" y="2405000"/>
            <a:ext cx="9058302" cy="2816692"/>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12</a:t>
            </a:fld>
            <a:endParaRPr lang="en-IN"/>
          </a:p>
        </p:txBody>
      </p:sp>
    </p:spTree>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HE MAJOR LEGAL PROVISIONS RELATED TO EEM"/>
          <p:cNvSpPr txBox="1">
            <a:spLocks noGrp="1"/>
          </p:cNvSpPr>
          <p:nvPr>
            <p:ph type="title" idx="4294967295"/>
          </p:nvPr>
        </p:nvSpPr>
        <p:spPr>
          <a:xfrm>
            <a:off x="0" y="136525"/>
            <a:ext cx="8121650" cy="619125"/>
          </a:xfrm>
          <a:prstGeom prst="rect">
            <a:avLst/>
          </a:prstGeom>
          <a:solidFill>
            <a:schemeClr val="bg1"/>
          </a:solidFill>
          <a:ln w="57150">
            <a:solidFill>
              <a:schemeClr val="tx1"/>
            </a:solidFill>
          </a:ln>
        </p:spPr>
        <p:txBody>
          <a:bodyPr>
            <a:normAutofit/>
          </a:bodyPr>
          <a:lstStyle>
            <a:lvl1pPr algn="ctr">
              <a:defRPr sz="2800" b="1">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latin typeface="+mj-lt"/>
              </a:rPr>
              <a:t>MAJOR LEGAL PROVISIONS</a:t>
            </a:r>
            <a:r>
              <a:rPr lang="en-IN" dirty="0" smtClean="0">
                <a:solidFill>
                  <a:srgbClr val="FF0000"/>
                </a:solidFill>
                <a:latin typeface="+mj-lt"/>
              </a:rPr>
              <a:t>-COER, </a:t>
            </a:r>
            <a:r>
              <a:rPr lang="en-IN" dirty="0">
                <a:solidFill>
                  <a:srgbClr val="FF0000"/>
                </a:solidFill>
                <a:latin typeface="+mj-lt"/>
              </a:rPr>
              <a:t>1961</a:t>
            </a:r>
            <a:endParaRPr lang="en-US" dirty="0">
              <a:solidFill>
                <a:srgbClr val="FF0000"/>
              </a:solidFill>
              <a:latin typeface="+mj-lt"/>
            </a:endParaRPr>
          </a:p>
        </p:txBody>
      </p:sp>
      <p:pic>
        <p:nvPicPr>
          <p:cNvPr id="135" name="image.png" descr="image.png"/>
          <p:cNvPicPr>
            <a:picLocks noChangeAspect="1"/>
          </p:cNvPicPr>
          <p:nvPr/>
        </p:nvPicPr>
        <p:blipFill>
          <a:blip r:embed="rId2" cstate="print"/>
          <a:stretch>
            <a:fillRect/>
          </a:stretch>
        </p:blipFill>
        <p:spPr>
          <a:xfrm>
            <a:off x="2121444" y="1139830"/>
            <a:ext cx="6663645" cy="5432425"/>
          </a:xfrm>
          <a:prstGeom prst="rect">
            <a:avLst/>
          </a:prstGeom>
          <a:ln w="12700">
            <a:miter lim="400000"/>
            <a:headEnd/>
            <a:tailEnd/>
          </a:ln>
        </p:spPr>
      </p:pic>
      <p:pic>
        <p:nvPicPr>
          <p:cNvPr id="136" name="image.png" descr="image.png"/>
          <p:cNvPicPr>
            <a:picLocks noChangeAspect="1"/>
          </p:cNvPicPr>
          <p:nvPr/>
        </p:nvPicPr>
        <p:blipFill>
          <a:blip r:embed="rId3" cstate="print"/>
          <a:stretch>
            <a:fillRect/>
          </a:stretch>
        </p:blipFill>
        <p:spPr>
          <a:xfrm>
            <a:off x="911425" y="784224"/>
            <a:ext cx="9324641" cy="5937252"/>
          </a:xfrm>
          <a:prstGeom prst="rect">
            <a:avLst/>
          </a:prstGeom>
          <a:ln w="12700">
            <a:miter lim="4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4998" y="256390"/>
            <a:ext cx="1145316" cy="1003306"/>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13</a:t>
            </a:fld>
            <a:endParaRPr lang="en-IN"/>
          </a:p>
        </p:txBody>
      </p:sp>
    </p:spTree>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MAJOR LEGAL PROVISIONS RELATED TO EEM"/>
          <p:cNvSpPr txBox="1">
            <a:spLocks noGrp="1"/>
          </p:cNvSpPr>
          <p:nvPr>
            <p:ph type="title" idx="4294967295"/>
          </p:nvPr>
        </p:nvSpPr>
        <p:spPr>
          <a:xfrm>
            <a:off x="0" y="277813"/>
            <a:ext cx="8332788" cy="549275"/>
          </a:xfrm>
          <a:prstGeom prst="rect">
            <a:avLst/>
          </a:prstGeom>
          <a:solidFill>
            <a:schemeClr val="bg1"/>
          </a:solidFill>
          <a:ln w="57150">
            <a:solidFill>
              <a:schemeClr val="tx1"/>
            </a:solidFill>
          </a:ln>
        </p:spPr>
        <p:txBody>
          <a:bodyPr>
            <a:normAutofit fontScale="90000"/>
          </a:bodyPr>
          <a:lstStyle>
            <a:lvl1pPr algn="ctr">
              <a:defRPr sz="2800" b="1">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latin typeface="+mn-lt"/>
                <a:cs typeface="Times New Roman" panose="02020603050405020304" pitchFamily="18" charset="0"/>
              </a:rPr>
              <a:t>MAJOR</a:t>
            </a:r>
            <a:r>
              <a:rPr dirty="0">
                <a:latin typeface="+mn-lt"/>
              </a:rPr>
              <a:t> LEGAL PROVISIONS</a:t>
            </a:r>
            <a:r>
              <a:rPr lang="en-IN" dirty="0">
                <a:latin typeface="+mn-lt"/>
              </a:rPr>
              <a:t>- </a:t>
            </a:r>
            <a:r>
              <a:rPr lang="en-IN" sz="4400" b="0" dirty="0">
                <a:solidFill>
                  <a:srgbClr val="FF0000"/>
                </a:solidFill>
                <a:latin typeface="Calibri"/>
                <a:ea typeface="+mj-ea"/>
                <a:cs typeface="+mj-cs"/>
              </a:rPr>
              <a:t>-</a:t>
            </a:r>
            <a:r>
              <a:rPr lang="en-IN" sz="2700" b="0" dirty="0" smtClean="0">
                <a:solidFill>
                  <a:srgbClr val="FF0000"/>
                </a:solidFill>
                <a:latin typeface="Calibri"/>
                <a:ea typeface="+mj-ea"/>
                <a:cs typeface="+mj-cs"/>
              </a:rPr>
              <a:t>COER</a:t>
            </a:r>
            <a:r>
              <a:rPr lang="en-IN" dirty="0" smtClean="0">
                <a:solidFill>
                  <a:srgbClr val="FF0000"/>
                </a:solidFill>
                <a:latin typeface="+mn-lt"/>
                <a:cs typeface="Times New Roman" panose="02020603050405020304" pitchFamily="18" charset="0"/>
              </a:rPr>
              <a:t>, </a:t>
            </a:r>
            <a:r>
              <a:rPr lang="en-IN" dirty="0">
                <a:solidFill>
                  <a:srgbClr val="FF0000"/>
                </a:solidFill>
                <a:latin typeface="+mn-lt"/>
                <a:cs typeface="Times New Roman" panose="02020603050405020304" pitchFamily="18" charset="0"/>
              </a:rPr>
              <a:t>1961</a:t>
            </a:r>
          </a:p>
        </p:txBody>
      </p:sp>
      <p:pic>
        <p:nvPicPr>
          <p:cNvPr id="141" name="image.png" descr="image.png"/>
          <p:cNvPicPr>
            <a:picLocks noChangeAspect="1"/>
          </p:cNvPicPr>
          <p:nvPr/>
        </p:nvPicPr>
        <p:blipFill>
          <a:blip r:embed="rId2" cstate="print"/>
          <a:stretch>
            <a:fillRect/>
          </a:stretch>
        </p:blipFill>
        <p:spPr>
          <a:xfrm>
            <a:off x="2121444" y="1139830"/>
            <a:ext cx="6663645" cy="5432425"/>
          </a:xfrm>
          <a:prstGeom prst="rect">
            <a:avLst/>
          </a:prstGeom>
          <a:ln w="12700">
            <a:miter lim="400000"/>
            <a:headEnd/>
            <a:tailEnd/>
          </a:ln>
        </p:spPr>
      </p:pic>
      <p:pic>
        <p:nvPicPr>
          <p:cNvPr id="142" name="image.png" descr="image.png"/>
          <p:cNvPicPr>
            <a:picLocks noChangeAspect="1"/>
          </p:cNvPicPr>
          <p:nvPr/>
        </p:nvPicPr>
        <p:blipFill>
          <a:blip r:embed="rId3" cstate="print"/>
          <a:stretch>
            <a:fillRect/>
          </a:stretch>
        </p:blipFill>
        <p:spPr>
          <a:xfrm>
            <a:off x="1054445" y="927104"/>
            <a:ext cx="9113161" cy="5851525"/>
          </a:xfrm>
          <a:prstGeom prst="rect">
            <a:avLst/>
          </a:prstGeom>
          <a:ln w="12700">
            <a:miter lim="4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0708" y="204741"/>
            <a:ext cx="1285875" cy="1032332"/>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14</a:t>
            </a:fld>
            <a:endParaRPr lang="en-IN"/>
          </a:p>
        </p:txBody>
      </p:sp>
    </p:spTree>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MAJOR LEGAL PROVISIONS RELATED TO EEM"/>
          <p:cNvSpPr txBox="1">
            <a:spLocks noGrp="1"/>
          </p:cNvSpPr>
          <p:nvPr>
            <p:ph type="title" idx="4294967295"/>
          </p:nvPr>
        </p:nvSpPr>
        <p:spPr>
          <a:xfrm>
            <a:off x="0" y="261938"/>
            <a:ext cx="8713788" cy="549275"/>
          </a:xfrm>
          <a:prstGeom prst="rect">
            <a:avLst/>
          </a:prstGeom>
          <a:solidFill>
            <a:schemeClr val="bg1"/>
          </a:solidFill>
          <a:ln w="57150">
            <a:solidFill>
              <a:schemeClr val="tx1"/>
            </a:solidFill>
          </a:ln>
        </p:spPr>
        <p:txBody>
          <a:bodyPr>
            <a:normAutofit/>
          </a:bodyPr>
          <a:lstStyle>
            <a:lvl1pPr algn="ctr">
              <a:defRPr sz="2800" b="1">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latin typeface="+mj-lt"/>
                <a:cs typeface="Times New Roman" panose="02020603050405020304" pitchFamily="18" charset="0"/>
              </a:rPr>
              <a:t>MAJOR</a:t>
            </a:r>
            <a:r>
              <a:rPr dirty="0">
                <a:latin typeface="+mj-lt"/>
              </a:rPr>
              <a:t> LEGAL PROVISIONS</a:t>
            </a:r>
            <a:r>
              <a:rPr lang="en-IN" dirty="0">
                <a:latin typeface="+mj-lt"/>
              </a:rPr>
              <a:t>- </a:t>
            </a:r>
            <a:r>
              <a:rPr lang="en-IN" dirty="0" smtClean="0">
                <a:solidFill>
                  <a:srgbClr val="FF0000"/>
                </a:solidFill>
                <a:latin typeface="+mj-lt"/>
                <a:cs typeface="Times New Roman" panose="02020603050405020304" pitchFamily="18" charset="0"/>
              </a:rPr>
              <a:t>COER, </a:t>
            </a:r>
            <a:r>
              <a:rPr lang="en-IN" dirty="0">
                <a:solidFill>
                  <a:srgbClr val="FF0000"/>
                </a:solidFill>
                <a:latin typeface="+mj-lt"/>
                <a:cs typeface="Times New Roman" panose="02020603050405020304" pitchFamily="18" charset="0"/>
              </a:rPr>
              <a:t>1961</a:t>
            </a:r>
          </a:p>
        </p:txBody>
      </p:sp>
      <p:pic>
        <p:nvPicPr>
          <p:cNvPr id="141" name="image.png" descr="image.png"/>
          <p:cNvPicPr>
            <a:picLocks noChangeAspect="1"/>
          </p:cNvPicPr>
          <p:nvPr/>
        </p:nvPicPr>
        <p:blipFill>
          <a:blip r:embed="rId2" cstate="print"/>
          <a:stretch>
            <a:fillRect/>
          </a:stretch>
        </p:blipFill>
        <p:spPr>
          <a:xfrm>
            <a:off x="2121444" y="1139830"/>
            <a:ext cx="6663645" cy="5432425"/>
          </a:xfrm>
          <a:prstGeom prst="rect">
            <a:avLst/>
          </a:prstGeom>
          <a:ln w="12700">
            <a:miter lim="400000"/>
            <a:headEnd/>
            <a:tailEnd/>
          </a:ln>
        </p:spPr>
      </p:pic>
      <p:pic>
        <p:nvPicPr>
          <p:cNvPr id="7" name="image.png" descr="image.png"/>
          <p:cNvPicPr>
            <a:picLocks noChangeAspect="1"/>
          </p:cNvPicPr>
          <p:nvPr/>
        </p:nvPicPr>
        <p:blipFill>
          <a:blip r:embed="rId3" cstate="print"/>
          <a:stretch>
            <a:fillRect/>
          </a:stretch>
        </p:blipFill>
        <p:spPr>
          <a:xfrm>
            <a:off x="1055440" y="1052736"/>
            <a:ext cx="8927582" cy="5480720"/>
          </a:xfrm>
          <a:prstGeom prst="rect">
            <a:avLst/>
          </a:prstGeom>
          <a:ln w="12700">
            <a:miter lim="400000"/>
            <a:headEnd/>
            <a:tailEnd/>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5192" y="209550"/>
            <a:ext cx="1270908" cy="1019175"/>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15</a:t>
            </a:fld>
            <a:endParaRPr lang="en-IN"/>
          </a:p>
        </p:txBody>
      </p:sp>
    </p:spTree>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image.png" descr="image.png"/>
          <p:cNvPicPr>
            <a:picLocks noChangeAspect="1"/>
          </p:cNvPicPr>
          <p:nvPr/>
        </p:nvPicPr>
        <p:blipFill>
          <a:blip r:embed="rId2" cstate="print"/>
          <a:stretch>
            <a:fillRect/>
          </a:stretch>
        </p:blipFill>
        <p:spPr>
          <a:xfrm>
            <a:off x="695325" y="620688"/>
            <a:ext cx="10404084" cy="5828785"/>
          </a:xfrm>
          <a:prstGeom prst="rect">
            <a:avLst/>
          </a:prstGeom>
          <a:ln w="12700">
            <a:miter lim="400000"/>
            <a:headEnd/>
            <a:tailEnd/>
          </a:ln>
        </p:spPr>
      </p:pic>
      <p:sp>
        <p:nvSpPr>
          <p:cNvPr id="161" name="INDIAN PENAL CODE, 1860"/>
          <p:cNvSpPr txBox="1">
            <a:spLocks noGrp="1"/>
          </p:cNvSpPr>
          <p:nvPr>
            <p:ph type="title" idx="4294967295"/>
          </p:nvPr>
        </p:nvSpPr>
        <p:spPr>
          <a:xfrm>
            <a:off x="0" y="0"/>
            <a:ext cx="7192963" cy="606425"/>
          </a:xfrm>
          <a:prstGeom prst="rect">
            <a:avLst/>
          </a:prstGeom>
          <a:solidFill>
            <a:schemeClr val="bg1"/>
          </a:solidFill>
          <a:ln w="57150">
            <a:solidFill>
              <a:schemeClr val="tx1"/>
            </a:solidFill>
          </a:ln>
        </p:spPr>
        <p:txBody>
          <a:bodyPr>
            <a:normAutofit fontScale="90000"/>
          </a:bodyPr>
          <a:lstStyle/>
          <a:p>
            <a:pPr defTabSz="182880">
              <a:defRPr sz="550" b="1">
                <a:solidFill>
                  <a:srgbClr val="000000"/>
                </a:solidFill>
              </a:defRPr>
            </a:pPr>
            <a:r>
              <a:rPr lang="en-IN" dirty="0">
                <a:solidFill>
                  <a:srgbClr val="FF0000"/>
                </a:solidFill>
              </a:rPr>
              <a:t> </a:t>
            </a:r>
            <a:r>
              <a:rPr sz="3600" dirty="0">
                <a:solidFill>
                  <a:srgbClr val="FF0000"/>
                </a:solidFill>
                <a:cs typeface="Times New Roman" panose="02020603050405020304"/>
              </a:rPr>
              <a:t>INDIAN PENAL CODE, 1860</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0087" y="351716"/>
            <a:ext cx="1518950" cy="1571636"/>
          </a:xfrm>
          <a:prstGeom prst="rect">
            <a:avLst/>
          </a:prstGeom>
        </p:spPr>
      </p:pic>
      <p:sp>
        <p:nvSpPr>
          <p:cNvPr id="7" name="TextBox 6"/>
          <p:cNvSpPr txBox="1"/>
          <p:nvPr/>
        </p:nvSpPr>
        <p:spPr>
          <a:xfrm>
            <a:off x="9889588" y="6288258"/>
            <a:ext cx="1069144" cy="369332"/>
          </a:xfrm>
          <a:prstGeom prst="rect">
            <a:avLst/>
          </a:prstGeom>
          <a:noFill/>
        </p:spPr>
        <p:txBody>
          <a:bodyPr wrap="square" rtlCol="0">
            <a:spAutoFit/>
          </a:bodyPr>
          <a:lstStyle/>
          <a:p>
            <a:r>
              <a:rPr lang="en-US" dirty="0" err="1" smtClean="0"/>
              <a:t>Contd</a:t>
            </a:r>
            <a:r>
              <a:rPr lang="en-US" dirty="0" smtClean="0"/>
              <a:t>…</a:t>
            </a:r>
            <a:endParaRPr lang="en-US" dirty="0"/>
          </a:p>
        </p:txBody>
      </p:sp>
      <p:sp>
        <p:nvSpPr>
          <p:cNvPr id="2" name="Slide Number Placeholder 1"/>
          <p:cNvSpPr>
            <a:spLocks noGrp="1"/>
          </p:cNvSpPr>
          <p:nvPr>
            <p:ph type="sldNum" sz="quarter" idx="2"/>
          </p:nvPr>
        </p:nvSpPr>
        <p:spPr/>
        <p:txBody>
          <a:bodyPr/>
          <a:lstStyle/>
          <a:p>
            <a:fld id="{86CB4B4D-7CA3-9044-876B-883B54F8677D}" type="slidenum">
              <a:rPr lang="en-IN" smtClean="0"/>
              <a:pPr/>
              <a:t>16</a:t>
            </a:fld>
            <a:endParaRPr lang="en-IN"/>
          </a:p>
        </p:txBody>
      </p:sp>
    </p:spTree>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image.png" descr="image.png"/>
          <p:cNvPicPr>
            <a:picLocks noChangeAspect="1"/>
          </p:cNvPicPr>
          <p:nvPr/>
        </p:nvPicPr>
        <p:blipFill>
          <a:blip r:embed="rId2" cstate="print"/>
          <a:stretch>
            <a:fillRect/>
          </a:stretch>
        </p:blipFill>
        <p:spPr>
          <a:xfrm>
            <a:off x="770491" y="1143964"/>
            <a:ext cx="9376017" cy="5519434"/>
          </a:xfrm>
          <a:prstGeom prst="rect">
            <a:avLst/>
          </a:prstGeom>
          <a:ln w="12700">
            <a:miter lim="400000"/>
            <a:headEnd/>
            <a:tailEnd/>
          </a:ln>
        </p:spPr>
      </p:pic>
      <p:sp>
        <p:nvSpPr>
          <p:cNvPr id="165" name="INDIAN PENAL CODE, 1860"/>
          <p:cNvSpPr txBox="1">
            <a:spLocks noGrp="1"/>
          </p:cNvSpPr>
          <p:nvPr>
            <p:ph type="title" idx="4294967295"/>
          </p:nvPr>
        </p:nvSpPr>
        <p:spPr>
          <a:xfrm>
            <a:off x="0" y="277813"/>
            <a:ext cx="4795838" cy="649287"/>
          </a:xfrm>
          <a:prstGeom prst="rect">
            <a:avLst/>
          </a:prstGeom>
          <a:solidFill>
            <a:schemeClr val="bg1"/>
          </a:solidFill>
          <a:ln w="57150">
            <a:solidFill>
              <a:schemeClr val="tx1"/>
            </a:solidFill>
          </a:ln>
        </p:spPr>
        <p:txBody>
          <a:bodyPr anchor="t">
            <a:normAutofit fontScale="90000"/>
          </a:bodyPr>
          <a:lstStyle/>
          <a:p>
            <a:pPr defTabSz="146050">
              <a:defRPr sz="440" b="1">
                <a:solidFill>
                  <a:srgbClr val="000000"/>
                </a:solidFill>
              </a:defRPr>
            </a:pPr>
            <a:r>
              <a:rPr lang="en-IN" sz="3100" dirty="0">
                <a:solidFill>
                  <a:srgbClr val="FF0000"/>
                </a:solidFill>
                <a:ea typeface="Times New Roman" panose="02020603050405020304"/>
                <a:cs typeface="Times New Roman" panose="02020603050405020304"/>
                <a:sym typeface="Times New Roman" panose="02020603050405020304"/>
              </a:rPr>
              <a:t>INDIAN PENAL CODE, 1860</a:t>
            </a:r>
            <a:r>
              <a:rPr sz="400" dirty="0"/>
              <a:t/>
            </a:r>
            <a:br>
              <a:rPr sz="400" dirty="0"/>
            </a:br>
            <a:r>
              <a:rPr sz="400" dirty="0"/>
              <a:t/>
            </a:r>
            <a:br>
              <a:rPr sz="400" dirty="0"/>
            </a:br>
            <a:r>
              <a:rPr sz="400" dirty="0"/>
              <a:t/>
            </a:r>
            <a:br>
              <a:rPr sz="400" dirty="0"/>
            </a:br>
            <a:r>
              <a:rPr lang="en-US" sz="400" dirty="0"/>
              <a:t>                                                                                  </a:t>
            </a:r>
            <a:r>
              <a:rPr sz="400" dirty="0"/>
              <a:t> </a:t>
            </a:r>
            <a:br>
              <a:rPr sz="400" dirty="0"/>
            </a:br>
            <a:r>
              <a:rPr sz="400" dirty="0"/>
              <a:t/>
            </a:r>
            <a:br>
              <a:rPr sz="400" dirty="0"/>
            </a:br>
            <a:r>
              <a:rPr sz="400" dirty="0"/>
              <a:t/>
            </a:r>
            <a:br>
              <a:rPr sz="400" dirty="0"/>
            </a:br>
            <a:r>
              <a:rPr sz="400" dirty="0"/>
              <a:t/>
            </a:r>
            <a:br>
              <a:rPr sz="400" dirty="0"/>
            </a:br>
            <a:endParaRPr dirty="0">
              <a:latin typeface="Times New Roman" panose="02020603050405020304"/>
              <a:ea typeface="Times New Roman" panose="02020603050405020304"/>
              <a:cs typeface="Times New Roman" panose="02020603050405020304"/>
              <a:sym typeface="Times New Roman" panose="020206030504050203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0087" y="351716"/>
            <a:ext cx="1518950" cy="1571636"/>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17</a:t>
            </a:fld>
            <a:endParaRPr lang="en-IN"/>
          </a:p>
        </p:txBody>
      </p:sp>
    </p:spTree>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9903" y="238619"/>
            <a:ext cx="9192126" cy="6124754"/>
          </a:xfrm>
          <a:prstGeom prst="rect">
            <a:avLst/>
          </a:prstGeom>
        </p:spPr>
        <p:txBody>
          <a:bodyPr wrap="square" lIns="91440" tIns="45720" rIns="91440" bIns="45720" anchor="t">
            <a:spAutoFit/>
          </a:bodyPr>
          <a:lstStyle/>
          <a:p>
            <a:pPr marL="0" lvl="1" algn="ctr"/>
            <a:r>
              <a:rPr lang="en-US" altLang="en-US" sz="4000" b="1" u="sng" dirty="0">
                <a:effectLst>
                  <a:outerShdw blurRad="38100" dist="38100" dir="2700000" algn="tl">
                    <a:srgbClr val="000000">
                      <a:alpha val="43137"/>
                    </a:srgbClr>
                  </a:outerShdw>
                </a:effectLst>
                <a:cs typeface="Times New Roman" panose="02020603050405020304"/>
              </a:rPr>
              <a:t>Case Laws</a:t>
            </a:r>
          </a:p>
          <a:p>
            <a:pPr marL="0" lvl="1" algn="ctr"/>
            <a:endParaRPr lang="en-US" altLang="en-US" sz="3600" b="1" dirty="0">
              <a:cs typeface="Times New Roman" panose="02020603050405020304" pitchFamily="18" charset="0"/>
            </a:endParaRPr>
          </a:p>
          <a:p>
            <a:pPr marL="0" lvl="1" algn="ctr"/>
            <a:r>
              <a:rPr lang="en-US" altLang="en-US" sz="3600" b="1" i="1" u="sng" dirty="0">
                <a:cs typeface="Times New Roman" panose="02020603050405020304"/>
              </a:rPr>
              <a:t>Common Cause </a:t>
            </a:r>
            <a:r>
              <a:rPr lang="en-US" altLang="en-US" sz="3600" i="1" u="sng" dirty="0">
                <a:cs typeface="Times New Roman" panose="02020603050405020304"/>
              </a:rPr>
              <a:t>Vs </a:t>
            </a:r>
            <a:r>
              <a:rPr lang="en-US" altLang="en-US" sz="3600" b="1" i="1" u="sng" dirty="0">
                <a:cs typeface="Times New Roman" panose="02020603050405020304"/>
              </a:rPr>
              <a:t>UOI &amp; Ors</a:t>
            </a:r>
            <a:r>
              <a:rPr lang="en-US" altLang="en-US" sz="3600" b="1" i="1" dirty="0">
                <a:cs typeface="Times New Roman" panose="02020603050405020304"/>
              </a:rPr>
              <a:t>. </a:t>
            </a:r>
            <a:r>
              <a:rPr lang="en-US" altLang="en-US" sz="3600" dirty="0">
                <a:cs typeface="Times New Roman" panose="02020603050405020304"/>
              </a:rPr>
              <a:t>(</a:t>
            </a:r>
            <a:r>
              <a:rPr lang="en-US" altLang="en-US" sz="3600" dirty="0">
                <a:solidFill>
                  <a:srgbClr val="FF0000"/>
                </a:solidFill>
                <a:cs typeface="Times New Roman" panose="02020603050405020304"/>
              </a:rPr>
              <a:t>1996 SC 3081</a:t>
            </a:r>
            <a:r>
              <a:rPr lang="en-US" altLang="en-US" sz="3600" dirty="0">
                <a:cs typeface="Times New Roman" panose="02020603050405020304"/>
              </a:rPr>
              <a:t>) lodging of expenditure accounts by the political party- within 75/90 days of completion of Assembly/Lok Sabha election </a:t>
            </a:r>
            <a:r>
              <a:rPr lang="en-US" altLang="en-US" sz="2800" dirty="0">
                <a:cs typeface="Times New Roman" panose="02020603050405020304"/>
              </a:rPr>
              <a:t>(</a:t>
            </a:r>
            <a:r>
              <a:rPr lang="en-US" altLang="en-US" sz="2800" dirty="0">
                <a:solidFill>
                  <a:srgbClr val="FF0000"/>
                </a:solidFill>
                <a:cs typeface="Times New Roman" panose="02020603050405020304"/>
              </a:rPr>
              <a:t>ECI letter no. 76/EE/2012-PPEMS, dated 21.01.2013</a:t>
            </a:r>
            <a:r>
              <a:rPr lang="en-US" altLang="en-US" sz="2800" dirty="0">
                <a:cs typeface="Times New Roman" panose="02020603050405020304"/>
              </a:rPr>
              <a:t>)</a:t>
            </a:r>
            <a:r>
              <a:rPr lang="en-US" altLang="en-US" sz="2800" b="1" dirty="0">
                <a:cs typeface="Times New Roman" panose="02020603050405020304"/>
              </a:rPr>
              <a:t> </a:t>
            </a:r>
            <a:endParaRPr lang="en-US" altLang="en-US" sz="2800" b="1" dirty="0">
              <a:cs typeface="Times New Roman" panose="02020603050405020304" pitchFamily="18" charset="0"/>
            </a:endParaRPr>
          </a:p>
          <a:p>
            <a:pPr marL="0" lvl="1" algn="ctr"/>
            <a:r>
              <a:rPr lang="en-US" altLang="en-US" sz="3600" b="1" i="1" u="sng" dirty="0">
                <a:cs typeface="Times New Roman" panose="02020603050405020304"/>
              </a:rPr>
              <a:t>Kanwar Lal Gupta </a:t>
            </a:r>
            <a:r>
              <a:rPr lang="en-US" altLang="en-US" sz="3600" i="1" u="sng" dirty="0">
                <a:cs typeface="Times New Roman" panose="02020603050405020304"/>
              </a:rPr>
              <a:t>Vs </a:t>
            </a:r>
            <a:r>
              <a:rPr lang="en-US" altLang="en-US" sz="3600" b="1" i="1" u="sng" dirty="0">
                <a:cs typeface="Times New Roman" panose="02020603050405020304"/>
              </a:rPr>
              <a:t>Amar Nath Chawla</a:t>
            </a:r>
            <a:r>
              <a:rPr lang="en-US" altLang="en-US" sz="3600" b="1" i="1" dirty="0">
                <a:cs typeface="Times New Roman" panose="02020603050405020304"/>
              </a:rPr>
              <a:t> </a:t>
            </a:r>
            <a:r>
              <a:rPr lang="en-US" altLang="en-US" sz="3600" dirty="0">
                <a:cs typeface="Times New Roman" panose="02020603050405020304"/>
              </a:rPr>
              <a:t>(</a:t>
            </a:r>
            <a:r>
              <a:rPr lang="en-US" altLang="en-US" sz="3600" dirty="0">
                <a:solidFill>
                  <a:srgbClr val="FF0000"/>
                </a:solidFill>
                <a:cs typeface="Times New Roman" panose="02020603050405020304"/>
              </a:rPr>
              <a:t>AIR 1975 SC 308</a:t>
            </a:r>
            <a:r>
              <a:rPr lang="en-US" altLang="en-US" sz="3600" dirty="0">
                <a:cs typeface="Times New Roman" panose="02020603050405020304"/>
              </a:rPr>
              <a:t>) is guiding principle to distinguish between the expenditure of a party and the candidate of that party</a:t>
            </a:r>
            <a:r>
              <a:rPr lang="en-US" altLang="en-US" sz="3600" dirty="0">
                <a:latin typeface="Times New Roman" panose="02020603050405020304"/>
                <a:cs typeface="Times New Roman" panose="02020603050405020304"/>
              </a:rPr>
              <a:t>.</a:t>
            </a:r>
          </a:p>
        </p:txBody>
      </p:sp>
      <p:sp>
        <p:nvSpPr>
          <p:cNvPr id="3" name="TextBox 2"/>
          <p:cNvSpPr txBox="1"/>
          <p:nvPr/>
        </p:nvSpPr>
        <p:spPr>
          <a:xfrm>
            <a:off x="9889588" y="6288258"/>
            <a:ext cx="1069144" cy="369332"/>
          </a:xfrm>
          <a:prstGeom prst="rect">
            <a:avLst/>
          </a:prstGeom>
          <a:noFill/>
        </p:spPr>
        <p:txBody>
          <a:bodyPr wrap="square" rtlCol="0">
            <a:spAutoFit/>
          </a:bodyPr>
          <a:lstStyle/>
          <a:p>
            <a:r>
              <a:rPr lang="en-US" dirty="0" err="1" smtClean="0"/>
              <a:t>Contd</a:t>
            </a:r>
            <a:r>
              <a:rPr lang="en-US" dirty="0" smtClean="0"/>
              <a:t>…</a:t>
            </a:r>
            <a:endParaRPr lang="en-US" dirty="0"/>
          </a:p>
        </p:txBody>
      </p:sp>
      <p:sp>
        <p:nvSpPr>
          <p:cNvPr id="4" name="Slide Number Placeholder 3"/>
          <p:cNvSpPr>
            <a:spLocks noGrp="1"/>
          </p:cNvSpPr>
          <p:nvPr>
            <p:ph type="sldNum" sz="quarter" idx="2"/>
          </p:nvPr>
        </p:nvSpPr>
        <p:spPr/>
        <p:txBody>
          <a:bodyPr/>
          <a:lstStyle/>
          <a:p>
            <a:fld id="{86CB4B4D-7CA3-9044-876B-883B54F8677D}" type="slidenum">
              <a:rPr lang="en-IN" smtClean="0"/>
              <a:pPr/>
              <a:t>18</a:t>
            </a:fld>
            <a:endParaRPr lang="en-IN"/>
          </a:p>
        </p:txBody>
      </p:sp>
    </p:spTree>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071" y="1411050"/>
            <a:ext cx="9738458" cy="4524315"/>
          </a:xfrm>
          <a:prstGeom prst="rect">
            <a:avLst/>
          </a:prstGeom>
        </p:spPr>
        <p:txBody>
          <a:bodyPr wrap="square">
            <a:spAutoFit/>
          </a:bodyPr>
          <a:lstStyle/>
          <a:p>
            <a:pPr marL="0" lvl="1" algn="ctr"/>
            <a:r>
              <a:rPr lang="en-US" altLang="en-US" sz="3200" b="1" i="1" dirty="0" err="1">
                <a:cs typeface="Times New Roman" panose="02020603050405020304" pitchFamily="18" charset="0"/>
              </a:rPr>
              <a:t>Rahim</a:t>
            </a:r>
            <a:r>
              <a:rPr lang="en-US" altLang="en-US" sz="3200" b="1" i="1" dirty="0">
                <a:cs typeface="Times New Roman" panose="02020603050405020304" pitchFamily="18" charset="0"/>
              </a:rPr>
              <a:t> Khan </a:t>
            </a:r>
            <a:r>
              <a:rPr lang="en-US" altLang="en-US" sz="3200" i="1" dirty="0">
                <a:cs typeface="Times New Roman" panose="02020603050405020304" pitchFamily="18" charset="0"/>
              </a:rPr>
              <a:t>Vs </a:t>
            </a:r>
            <a:r>
              <a:rPr lang="en-US" altLang="en-US" sz="3200" b="1" i="1" dirty="0" err="1">
                <a:cs typeface="Times New Roman" panose="02020603050405020304" pitchFamily="18" charset="0"/>
              </a:rPr>
              <a:t>Khursheed</a:t>
            </a:r>
            <a:r>
              <a:rPr lang="en-US" altLang="en-US" sz="3200" b="1" i="1" dirty="0">
                <a:cs typeface="Times New Roman" panose="02020603050405020304" pitchFamily="18" charset="0"/>
              </a:rPr>
              <a:t> Ahmed and Ors. </a:t>
            </a:r>
            <a:r>
              <a:rPr lang="en-US" altLang="en-US" sz="3200" b="1" dirty="0">
                <a:cs typeface="Times New Roman" panose="02020603050405020304" pitchFamily="18" charset="0"/>
              </a:rPr>
              <a:t>(</a:t>
            </a:r>
            <a:r>
              <a:rPr lang="en-US" altLang="en-US" sz="3200" dirty="0">
                <a:solidFill>
                  <a:srgbClr val="FF0000"/>
                </a:solidFill>
                <a:cs typeface="Times New Roman" panose="02020603050405020304" pitchFamily="18" charset="0"/>
              </a:rPr>
              <a:t>AIR 1975 SC 290</a:t>
            </a:r>
            <a:r>
              <a:rPr lang="en-US" altLang="en-US" sz="3200" dirty="0">
                <a:cs typeface="Times New Roman" panose="02020603050405020304" pitchFamily="18" charset="0"/>
              </a:rPr>
              <a:t>) Strict enforcement of </a:t>
            </a:r>
            <a:r>
              <a:rPr lang="en-US" altLang="en-US" sz="3200" dirty="0" smtClean="0">
                <a:solidFill>
                  <a:srgbClr val="FF0000"/>
                </a:solidFill>
                <a:cs typeface="Times New Roman" panose="02020603050405020304" pitchFamily="18" charset="0"/>
              </a:rPr>
              <a:t>S 127A </a:t>
            </a:r>
            <a:r>
              <a:rPr lang="en-US" altLang="en-US" sz="3200" dirty="0">
                <a:solidFill>
                  <a:srgbClr val="FF0000"/>
                </a:solidFill>
                <a:cs typeface="Times New Roman" panose="02020603050405020304" pitchFamily="18" charset="0"/>
              </a:rPr>
              <a:t>of </a:t>
            </a:r>
            <a:r>
              <a:rPr lang="en-US" altLang="en-US" sz="3200" dirty="0" smtClean="0">
                <a:solidFill>
                  <a:srgbClr val="FF0000"/>
                </a:solidFill>
                <a:cs typeface="Times New Roman" panose="02020603050405020304" pitchFamily="18" charset="0"/>
              </a:rPr>
              <a:t>RPA, </a:t>
            </a:r>
            <a:r>
              <a:rPr lang="en-US" altLang="en-US" sz="3200" dirty="0">
                <a:solidFill>
                  <a:srgbClr val="FF0000"/>
                </a:solidFill>
                <a:cs typeface="Times New Roman" panose="02020603050405020304" pitchFamily="18" charset="0"/>
              </a:rPr>
              <a:t>1951 </a:t>
            </a:r>
            <a:r>
              <a:rPr lang="en-US" altLang="en-US" sz="3200" dirty="0">
                <a:cs typeface="Times New Roman" panose="02020603050405020304" pitchFamily="18" charset="0"/>
              </a:rPr>
              <a:t>like indicating name and address of publisher and printer in print line of any pamphlet, poster other materials and sending printed materials to appropriate authority within 3 days of printing. Printer shall obtain declaration in prescribed format  from publisher in Appendix A and send to t</a:t>
            </a:r>
            <a:r>
              <a:rPr lang="en-US" altLang="en-US" sz="2800" dirty="0">
                <a:cs typeface="Times New Roman" panose="02020603050405020304" pitchFamily="18" charset="0"/>
              </a:rPr>
              <a:t>he DEO/CEO.</a:t>
            </a:r>
          </a:p>
          <a:p>
            <a:pPr algn="ctr"/>
            <a:endParaRPr lang="en-US" sz="3200" dirty="0"/>
          </a:p>
        </p:txBody>
      </p:sp>
      <p:sp>
        <p:nvSpPr>
          <p:cNvPr id="2" name="Slide Number Placeholder 1"/>
          <p:cNvSpPr>
            <a:spLocks noGrp="1"/>
          </p:cNvSpPr>
          <p:nvPr>
            <p:ph type="sldNum" sz="quarter" idx="2"/>
          </p:nvPr>
        </p:nvSpPr>
        <p:spPr/>
        <p:txBody>
          <a:bodyPr/>
          <a:lstStyle/>
          <a:p>
            <a:fld id="{86CB4B4D-7CA3-9044-876B-883B54F8677D}" type="slidenum">
              <a:rPr lang="en-IN" smtClean="0"/>
              <a:pPr/>
              <a:t>19</a:t>
            </a:fld>
            <a:endParaRPr lang="en-IN"/>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41009" y="0"/>
            <a:ext cx="3355975" cy="903287"/>
          </a:xfrm>
          <a:solidFill>
            <a:schemeClr val="bg1"/>
          </a:solidFill>
          <a:ln w="57150">
            <a:solidFill>
              <a:schemeClr val="tx1"/>
            </a:solidFill>
          </a:ln>
        </p:spPr>
        <p:txBody>
          <a:bodyPr anchor="t">
            <a:noAutofit/>
          </a:bodyPr>
          <a:lstStyle/>
          <a:p>
            <a:pPr algn="ctr"/>
            <a:r>
              <a:rPr lang="en-US" b="1" dirty="0">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latin typeface="Berlin Sans FB Demi" panose="020E0802020502020306" pitchFamily="34" charset="0"/>
              </a:rPr>
              <a:t>CONTENTS</a:t>
            </a:r>
            <a:r>
              <a:rPr lang="en-US" sz="4800" b="1" dirty="0">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latin typeface="Berlin Sans FB Demi" panose="020E0802020502020306" pitchFamily="34" charset="0"/>
              </a:rPr>
              <a:t/>
            </a:r>
            <a:br>
              <a:rPr lang="en-US" sz="4800" b="1" dirty="0">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latin typeface="Berlin Sans FB Demi" panose="020E0802020502020306" pitchFamily="34" charset="0"/>
              </a:rPr>
            </a:br>
            <a:endParaRPr lang="en-US" sz="4800" b="1" dirty="0">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latin typeface="Berlin Sans FB Demi" panose="020E0802020502020306" pitchFamily="34" charset="0"/>
            </a:endParaRPr>
          </a:p>
        </p:txBody>
      </p:sp>
      <p:sp>
        <p:nvSpPr>
          <p:cNvPr id="7" name="Rectangle 6"/>
          <p:cNvSpPr/>
          <p:nvPr/>
        </p:nvSpPr>
        <p:spPr>
          <a:xfrm>
            <a:off x="406400" y="1040951"/>
            <a:ext cx="5220584" cy="2554545"/>
          </a:xfrm>
          <a:prstGeom prst="rect">
            <a:avLst/>
          </a:prstGeom>
          <a:noFill/>
          <a:ln w="76200">
            <a:solidFill>
              <a:schemeClr val="tx2">
                <a:lumMod val="50000"/>
              </a:schemeClr>
            </a:solidFill>
            <a:prstDash val="sysDash"/>
          </a:ln>
        </p:spPr>
        <p:txBody>
          <a:bodyPr wrap="square" lIns="91440" tIns="45720" rIns="91440" bIns="45720">
            <a:spAutoFit/>
          </a:bodyPr>
          <a:lstStyle/>
          <a:p>
            <a:pPr algn="ctr"/>
            <a:r>
              <a:rPr lang="en-US" sz="40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a:t>
            </a:r>
            <a:endParaRPr lang="en-US" sz="2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marL="342900" indent="-342900" algn="ctr">
              <a:buFont typeface="Arial" panose="020B0604020202020204" pitchFamily="34" charset="0"/>
              <a:buChar char="•"/>
            </a:pP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HISTORY</a:t>
            </a:r>
          </a:p>
          <a:p>
            <a:pPr marL="342900" indent="-342900" algn="ctr">
              <a:buFont typeface="Arial" panose="020B0604020202020204" pitchFamily="34" charset="0"/>
              <a:buChar char="•"/>
            </a:pPr>
            <a:r>
              <a:rPr lang="en-US" sz="2400" b="1" dirty="0">
                <a:ln w="9525">
                  <a:solidFill>
                    <a:schemeClr val="bg1"/>
                  </a:solidFill>
                  <a:prstDash val="solid"/>
                </a:ln>
                <a:effectLst>
                  <a:outerShdw blurRad="12700" dist="38100" dir="2700000" algn="tl" rotWithShape="0">
                    <a:schemeClr val="bg1">
                      <a:lumMod val="50000"/>
                    </a:schemeClr>
                  </a:outerShdw>
                </a:effectLst>
              </a:rPr>
              <a:t>AIM</a:t>
            </a:r>
          </a:p>
          <a:p>
            <a:pPr marL="342900" indent="-342900" algn="ctr">
              <a:buFont typeface="Arial" panose="020B0604020202020204" pitchFamily="34" charset="0"/>
              <a:buChar char="•"/>
            </a:pP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EXPANDING NATURE- PUBLISHING OF CRIMINAL ANTECEDANT</a:t>
            </a:r>
          </a:p>
          <a:p>
            <a:pPr marL="342900" indent="-342900" algn="ctr">
              <a:buFont typeface="Arial" panose="020B0604020202020204" pitchFamily="34" charset="0"/>
              <a:buChar char="•"/>
            </a:pPr>
            <a:r>
              <a:rPr lang="en-US" sz="2400" b="1" dirty="0">
                <a:ln w="9525">
                  <a:solidFill>
                    <a:schemeClr val="bg1"/>
                  </a:solidFill>
                  <a:prstDash val="solid"/>
                </a:ln>
                <a:effectLst>
                  <a:outerShdw blurRad="12700" dist="38100" dir="2700000" algn="tl" rotWithShape="0">
                    <a:schemeClr val="bg1">
                      <a:lumMod val="50000"/>
                    </a:schemeClr>
                  </a:outerShdw>
                </a:effectLst>
              </a:rPr>
              <a:t>LEGAL PROVISIONS</a:t>
            </a:r>
            <a:endParaRPr lang="en-IN"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p:cNvSpPr/>
          <p:nvPr/>
        </p:nvSpPr>
        <p:spPr>
          <a:xfrm>
            <a:off x="406400" y="4334160"/>
            <a:ext cx="5220584" cy="2000548"/>
          </a:xfrm>
          <a:prstGeom prst="rect">
            <a:avLst/>
          </a:prstGeom>
          <a:noFill/>
          <a:ln w="76200">
            <a:solidFill>
              <a:schemeClr val="tx1">
                <a:lumMod val="85000"/>
                <a:lumOff val="15000"/>
              </a:schemeClr>
            </a:solidFill>
            <a:prstDash val="sysDash"/>
          </a:ln>
        </p:spPr>
        <p:txBody>
          <a:bodyPr wrap="square" lIns="91440" tIns="45720" rIns="91440" bIns="45720">
            <a:spAutoFit/>
          </a:bodyPr>
          <a:lstStyle/>
          <a:p>
            <a:pPr algn="ctr"/>
            <a:r>
              <a:rPr lang="en-US" sz="40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endParaRPr lang="en-US" sz="2800" b="1" dirty="0">
              <a:ln w="9525">
                <a:solidFill>
                  <a:schemeClr val="bg1"/>
                </a:solidFill>
                <a:prstDash val="solid"/>
              </a:ln>
              <a:effectLst>
                <a:outerShdw blurRad="12700" dist="38100" dir="2700000" algn="tl" rotWithShape="0">
                  <a:schemeClr val="bg1">
                    <a:lumMod val="50000"/>
                  </a:schemeClr>
                </a:outerShdw>
              </a:effectLst>
            </a:endParaRPr>
          </a:p>
          <a:p>
            <a:pPr marL="685800" indent="-685800" algn="ctr">
              <a:buFont typeface="Arial" panose="020B0604020202020204" pitchFamily="34" charset="0"/>
              <a:buChar char="•"/>
            </a:pP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STRUCTURE OF EEM</a:t>
            </a:r>
          </a:p>
          <a:p>
            <a:pPr marL="685800" indent="-685800" algn="ctr">
              <a:buFont typeface="Arial" panose="020B0604020202020204" pitchFamily="34" charset="0"/>
              <a:buChar char="•"/>
            </a:pPr>
            <a:r>
              <a:rPr lang="en-US" sz="2800" b="1" dirty="0">
                <a:ln w="9525">
                  <a:solidFill>
                    <a:schemeClr val="bg1"/>
                  </a:solidFill>
                  <a:prstDash val="solid"/>
                </a:ln>
                <a:effectLst>
                  <a:outerShdw blurRad="12700" dist="38100" dir="2700000" algn="tl" rotWithShape="0">
                    <a:schemeClr val="bg1">
                      <a:lumMod val="50000"/>
                    </a:schemeClr>
                  </a:outerShdw>
                </a:effectLst>
              </a:rPr>
              <a:t>ROLE OF 4 0’s</a:t>
            </a:r>
          </a:p>
          <a:p>
            <a:pPr marL="685800" indent="-685800" algn="ctr">
              <a:buFont typeface="Arial" panose="020B0604020202020204" pitchFamily="34" charset="0"/>
              <a:buChar char="•"/>
            </a:pP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FUNCTIONS OF EEM ORGANS</a:t>
            </a:r>
          </a:p>
        </p:txBody>
      </p:sp>
      <p:sp>
        <p:nvSpPr>
          <p:cNvPr id="11" name="Rectangle 10"/>
          <p:cNvSpPr/>
          <p:nvPr/>
        </p:nvSpPr>
        <p:spPr>
          <a:xfrm>
            <a:off x="5961768" y="1040951"/>
            <a:ext cx="6096000" cy="2554545"/>
          </a:xfrm>
          <a:prstGeom prst="rect">
            <a:avLst/>
          </a:prstGeom>
          <a:noFill/>
          <a:ln w="76200">
            <a:solidFill>
              <a:schemeClr val="tx1"/>
            </a:solidFill>
            <a:prstDash val="sysDash"/>
          </a:ln>
        </p:spPr>
        <p:txBody>
          <a:bodyPr wrap="square" lIns="91440" tIns="45720" rIns="91440" bIns="45720">
            <a:spAutoFit/>
          </a:bodyPr>
          <a:lstStyle/>
          <a:p>
            <a:pPr algn="ctr"/>
            <a:r>
              <a:rPr lang="en-US" sz="40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t>
            </a:r>
            <a:endParaRPr lang="en-US" sz="4000" b="1" dirty="0">
              <a:ln w="9525">
                <a:solidFill>
                  <a:schemeClr val="bg1"/>
                </a:solidFill>
                <a:prstDash val="solid"/>
              </a:ln>
              <a:effectLst>
                <a:outerShdw blurRad="12700" dist="38100" dir="2700000" algn="tl" rotWithShape="0">
                  <a:schemeClr val="bg1">
                    <a:lumMod val="50000"/>
                  </a:schemeClr>
                </a:outerShdw>
              </a:effectLst>
            </a:endParaRPr>
          </a:p>
          <a:p>
            <a:pPr marL="685800" indent="-685800" algn="ctr">
              <a:buFont typeface="Arial" panose="020B0604020202020204" pitchFamily="34" charset="0"/>
              <a:buChar char="•"/>
            </a:pP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MONITORING OF EXPENDITURE ON ELECTION CAMPAIGN</a:t>
            </a:r>
          </a:p>
          <a:p>
            <a:pPr algn="ctr"/>
            <a:r>
              <a:rPr lang="en-US" sz="2400" b="1" dirty="0">
                <a:ln w="9525">
                  <a:solidFill>
                    <a:schemeClr val="bg1"/>
                  </a:solidFill>
                  <a:prstDash val="solid"/>
                </a:ln>
                <a:effectLst>
                  <a:outerShdw blurRad="12700" dist="38100" dir="2700000" algn="tl" rotWithShape="0">
                    <a:schemeClr val="bg1">
                      <a:lumMod val="50000"/>
                    </a:schemeClr>
                  </a:outerShdw>
                </a:effectLst>
              </a:rPr>
              <a:t>MAINTENANCE OF ACCOUNTS OF ELECTION EXPENDITURE BY CANDIDATE AND POLITICAL PARTIES</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5570" y="130147"/>
            <a:ext cx="718085" cy="685801"/>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ELECTION EXPENDITURE: CASE LAW"/>
          <p:cNvSpPr txBox="1">
            <a:spLocks noGrp="1"/>
          </p:cNvSpPr>
          <p:nvPr>
            <p:ph type="title" idx="4294967295"/>
          </p:nvPr>
        </p:nvSpPr>
        <p:spPr>
          <a:xfrm>
            <a:off x="0" y="681038"/>
            <a:ext cx="8281988" cy="538162"/>
          </a:xfrm>
          <a:prstGeom prst="rect">
            <a:avLst/>
          </a:prstGeom>
          <a:solidFill>
            <a:schemeClr val="bg1"/>
          </a:solidFill>
          <a:ln w="57150">
            <a:solidFill>
              <a:schemeClr val="tx1"/>
            </a:solidFill>
          </a:ln>
        </p:spPr>
        <p:txBody>
          <a:bodyPr>
            <a:normAutofit/>
          </a:bodyPr>
          <a:lstStyle>
            <a:lvl1pPr algn="ctr">
              <a:defRPr sz="2800" b="1" u="sng">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u="none">
                <a:latin typeface="+mj-lt"/>
              </a:rPr>
              <a:t>ELECTION EXPENDITURE: CASE LAW</a:t>
            </a:r>
          </a:p>
        </p:txBody>
      </p:sp>
      <p:sp>
        <p:nvSpPr>
          <p:cNvPr id="169" name="The Hon’ble Supreme Court in L. R. Shivaramagowde Vs. T.M. Chandrashekhar - AIR 1999 SC 252 has observed that the Election Commission of India:…"/>
          <p:cNvSpPr txBox="1"/>
          <p:nvPr/>
        </p:nvSpPr>
        <p:spPr>
          <a:xfrm>
            <a:off x="559763" y="1107720"/>
            <a:ext cx="9305321" cy="4401201"/>
          </a:xfrm>
          <a:prstGeom prst="rect">
            <a:avLst/>
          </a:prstGeom>
          <a:ln w="12700">
            <a:miter lim="400000"/>
          </a:ln>
        </p:spPr>
        <p:txBody>
          <a:bodyPr wrap="square" lIns="45718" tIns="45718" rIns="45718" bIns="45718" anchor="t">
            <a:spAutoFit/>
          </a:bodyPr>
          <a:lstStyle/>
          <a:p>
            <a:pPr algn="just">
              <a:defRPr sz="2400">
                <a:latin typeface="Century Schoolbook" panose="02040604050505020304"/>
                <a:ea typeface="Century Schoolbook" panose="02040604050505020304"/>
                <a:cs typeface="Century Schoolbook" panose="02040604050505020304"/>
                <a:sym typeface="Century Schoolbook" panose="02040604050505020304"/>
              </a:defRPr>
            </a:pPr>
            <a:endParaRPr lang="en-IN" sz="2800" dirty="0">
              <a:cs typeface="Times New Roman" panose="02020603050405020304" pitchFamily="18" charset="0"/>
            </a:endParaRPr>
          </a:p>
          <a:p>
            <a:pPr algn="just">
              <a:defRPr sz="2400">
                <a:latin typeface="Century Schoolbook" panose="02040604050505020304"/>
                <a:ea typeface="Century Schoolbook" panose="02040604050505020304"/>
                <a:cs typeface="Century Schoolbook" panose="02040604050505020304"/>
                <a:sym typeface="Century Schoolbook" panose="02040604050505020304"/>
              </a:defRPr>
            </a:pPr>
            <a:endParaRPr lang="en-IN" sz="2800" dirty="0">
              <a:cs typeface="Times New Roman" panose="02020603050405020304" pitchFamily="18" charset="0"/>
            </a:endParaRPr>
          </a:p>
          <a:p>
            <a:pPr algn="ctr">
              <a:defRPr sz="2400">
                <a:latin typeface="Century Schoolbook" panose="02040604050505020304"/>
                <a:ea typeface="Century Schoolbook" panose="02040604050505020304"/>
                <a:cs typeface="Century Schoolbook" panose="02040604050505020304"/>
                <a:sym typeface="Century Schoolbook" panose="02040604050505020304"/>
              </a:defRPr>
            </a:pPr>
            <a:r>
              <a:rPr sz="2800" dirty="0">
                <a:cs typeface="Times New Roman" panose="02020603050405020304"/>
              </a:rPr>
              <a:t>The Hon’ble Supreme Court in </a:t>
            </a:r>
            <a:r>
              <a:rPr sz="2800" b="1" i="1" dirty="0">
                <a:cs typeface="Times New Roman" panose="02020603050405020304"/>
              </a:rPr>
              <a:t>L. R. </a:t>
            </a:r>
            <a:r>
              <a:rPr sz="2800" b="1" i="1" dirty="0" err="1">
                <a:cs typeface="Times New Roman" panose="02020603050405020304"/>
              </a:rPr>
              <a:t>Shivaramagowde</a:t>
            </a:r>
            <a:r>
              <a:rPr sz="2800" b="1" i="1" dirty="0">
                <a:cs typeface="Times New Roman" panose="02020603050405020304"/>
              </a:rPr>
              <a:t> Vs. T.M. Chandrashekhar</a:t>
            </a:r>
            <a:r>
              <a:rPr lang="en-US" sz="2800" dirty="0">
                <a:cs typeface="Times New Roman" panose="02020603050405020304"/>
              </a:rPr>
              <a:t> </a:t>
            </a:r>
            <a:r>
              <a:rPr lang="en-IN" sz="2800" dirty="0">
                <a:cs typeface="Times New Roman" panose="02020603050405020304"/>
              </a:rPr>
              <a:t> ( </a:t>
            </a:r>
            <a:r>
              <a:rPr sz="2800" dirty="0">
                <a:solidFill>
                  <a:srgbClr val="FF0000"/>
                </a:solidFill>
                <a:cs typeface="Times New Roman" panose="02020603050405020304"/>
              </a:rPr>
              <a:t>AIR 1999 SC 252 </a:t>
            </a:r>
            <a:r>
              <a:rPr lang="en-IN" sz="2800" dirty="0">
                <a:cs typeface="Times New Roman" panose="02020603050405020304"/>
              </a:rPr>
              <a:t>) </a:t>
            </a:r>
            <a:r>
              <a:rPr sz="2800" dirty="0">
                <a:cs typeface="Times New Roman" panose="02020603050405020304"/>
              </a:rPr>
              <a:t>has observed that the Election Commission of India</a:t>
            </a:r>
            <a:r>
              <a:rPr lang="en-IN" sz="2800" dirty="0">
                <a:cs typeface="Times New Roman" panose="02020603050405020304"/>
              </a:rPr>
              <a:t> c</a:t>
            </a:r>
            <a:r>
              <a:rPr sz="2800" dirty="0">
                <a:cs typeface="Times New Roman" panose="02020603050405020304"/>
              </a:rPr>
              <a:t>an go into the correctness of the account of election expenses filed by the candidate; and</a:t>
            </a:r>
            <a:r>
              <a:rPr lang="en-IN" sz="2800" dirty="0">
                <a:cs typeface="Times New Roman" panose="02020603050405020304"/>
              </a:rPr>
              <a:t> dis</a:t>
            </a:r>
            <a:r>
              <a:rPr sz="2800" dirty="0">
                <a:cs typeface="Times New Roman" panose="02020603050405020304"/>
              </a:rPr>
              <a:t>qualify a candidate under </a:t>
            </a:r>
            <a:r>
              <a:rPr lang="en-US" sz="2800" dirty="0" smtClean="0">
                <a:solidFill>
                  <a:srgbClr val="FF0000"/>
                </a:solidFill>
                <a:cs typeface="Times New Roman" panose="02020603050405020304"/>
              </a:rPr>
              <a:t>S</a:t>
            </a:r>
            <a:r>
              <a:rPr sz="2800" dirty="0" smtClean="0">
                <a:solidFill>
                  <a:srgbClr val="FF0000"/>
                </a:solidFill>
                <a:cs typeface="Times New Roman" panose="02020603050405020304"/>
              </a:rPr>
              <a:t>10 </a:t>
            </a:r>
            <a:r>
              <a:rPr sz="2800" dirty="0">
                <a:solidFill>
                  <a:srgbClr val="FF0000"/>
                </a:solidFill>
                <a:cs typeface="Times New Roman" panose="02020603050405020304"/>
              </a:rPr>
              <a:t>A </a:t>
            </a:r>
            <a:r>
              <a:rPr lang="en-US" sz="2800" dirty="0" smtClean="0">
                <a:solidFill>
                  <a:srgbClr val="FF0000"/>
                </a:solidFill>
                <a:cs typeface="Times New Roman" panose="02020603050405020304"/>
              </a:rPr>
              <a:t>of RPA</a:t>
            </a:r>
            <a:r>
              <a:rPr sz="2800" dirty="0" smtClean="0">
                <a:solidFill>
                  <a:srgbClr val="FF0000"/>
                </a:solidFill>
                <a:cs typeface="Times New Roman" panose="02020603050405020304"/>
              </a:rPr>
              <a:t>, </a:t>
            </a:r>
            <a:r>
              <a:rPr sz="2800" dirty="0">
                <a:solidFill>
                  <a:srgbClr val="FF0000"/>
                </a:solidFill>
                <a:cs typeface="Times New Roman" panose="02020603050405020304"/>
              </a:rPr>
              <a:t>1951 </a:t>
            </a:r>
            <a:r>
              <a:rPr sz="2800" dirty="0">
                <a:cs typeface="Times New Roman" panose="02020603050405020304"/>
              </a:rPr>
              <a:t>in case the account is found to be incorrect or untrue.</a:t>
            </a:r>
            <a:endParaRPr lang="en-IN" sz="2800" dirty="0">
              <a:cs typeface="Times New Roman" panose="02020603050405020304"/>
            </a:endParaRPr>
          </a:p>
          <a:p>
            <a:pPr algn="just">
              <a:defRPr sz="2400">
                <a:latin typeface="Century Schoolbook" panose="02040604050505020304"/>
                <a:ea typeface="Century Schoolbook" panose="02040604050505020304"/>
                <a:cs typeface="Century Schoolbook" panose="02040604050505020304"/>
                <a:sym typeface="Century Schoolbook" panose="02040604050505020304"/>
              </a:defRPr>
            </a:pPr>
            <a:endParaRPr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6281" y="220442"/>
            <a:ext cx="1261761" cy="1024697"/>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20</a:t>
            </a:fld>
            <a:endParaRPr lang="en-IN"/>
          </a:p>
        </p:txBody>
      </p:sp>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ELECTION EXPENDITURE: CASE LAW"/>
          <p:cNvSpPr txBox="1">
            <a:spLocks noGrp="1"/>
          </p:cNvSpPr>
          <p:nvPr>
            <p:ph type="title" idx="4294967295"/>
          </p:nvPr>
        </p:nvSpPr>
        <p:spPr>
          <a:xfrm>
            <a:off x="0" y="206375"/>
            <a:ext cx="8223250" cy="498475"/>
          </a:xfrm>
          <a:prstGeom prst="rect">
            <a:avLst/>
          </a:prstGeom>
          <a:solidFill>
            <a:schemeClr val="bg1"/>
          </a:solidFill>
          <a:ln w="38100">
            <a:solidFill>
              <a:schemeClr val="tx1"/>
            </a:solidFill>
          </a:ln>
        </p:spPr>
        <p:txBody>
          <a:bodyPr>
            <a:normAutofit fontScale="90000"/>
          </a:bodyPr>
          <a:lstStyle>
            <a:lvl1pPr algn="ctr">
              <a:defRPr sz="2800" b="1" u="sng">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u="none">
                <a:effectLst/>
                <a:latin typeface="+mj-lt"/>
              </a:rPr>
              <a:t>ELECTION EXPENDITURE: CASE LAW</a:t>
            </a:r>
            <a:r>
              <a:rPr lang="en-US" u="none" dirty="0">
                <a:effectLst/>
                <a:latin typeface="+mj-lt"/>
              </a:rPr>
              <a:t>S</a:t>
            </a:r>
            <a:endParaRPr u="none">
              <a:effectLst/>
              <a:latin typeface="+mj-lt"/>
            </a:endParaRPr>
          </a:p>
        </p:txBody>
      </p:sp>
      <p:sp>
        <p:nvSpPr>
          <p:cNvPr id="173" name="The Hon’ble Supreme Court decision in SLP no. 29882 of 2011 Ashok Shankarrao Chavan  Vs. Dr. Madhavrao Kinhalkar &amp; Ors., SLP no. 14209 of 2012 Madhu Kora Vs. Election Commission of India and SLP no. 21958 of 2013 Smt. Umlesh Yadav Vs Election Commission of India &amp; Ors. Dated 5th May, 2014.…"/>
          <p:cNvSpPr txBox="1"/>
          <p:nvPr/>
        </p:nvSpPr>
        <p:spPr>
          <a:xfrm>
            <a:off x="377691" y="909840"/>
            <a:ext cx="9134762" cy="5262975"/>
          </a:xfrm>
          <a:prstGeom prst="rect">
            <a:avLst/>
          </a:prstGeom>
          <a:ln w="12700">
            <a:miter lim="400000"/>
          </a:ln>
        </p:spPr>
        <p:txBody>
          <a:bodyPr wrap="square" lIns="45718" tIns="45718" rIns="45718" bIns="45718">
            <a:spAutoFit/>
          </a:bodyPr>
          <a:lstStyle/>
          <a:p>
            <a:pPr lvl="1" indent="457200">
              <a:defRPr sz="2400">
                <a:latin typeface="Century Schoolbook" panose="02040604050505020304"/>
                <a:ea typeface="Century Schoolbook" panose="02040604050505020304"/>
                <a:cs typeface="Century Schoolbook" panose="02040604050505020304"/>
                <a:sym typeface="Century Schoolbook" panose="02040604050505020304"/>
              </a:defRPr>
            </a:pPr>
            <a:r>
              <a:rPr sz="2400" dirty="0">
                <a:cs typeface="Times New Roman" panose="02020603050405020304" pitchFamily="18" charset="0"/>
              </a:rPr>
              <a:t>The Hon’ble Supreme Court decision in</a:t>
            </a:r>
            <a:r>
              <a:rPr lang="en-US" sz="2400" dirty="0">
                <a:cs typeface="Times New Roman" panose="02020603050405020304" pitchFamily="18" charset="0"/>
              </a:rPr>
              <a:t> SLPs-</a:t>
            </a:r>
            <a:r>
              <a:rPr sz="2400" dirty="0">
                <a:cs typeface="Times New Roman" panose="02020603050405020304" pitchFamily="18" charset="0"/>
              </a:rPr>
              <a:t> </a:t>
            </a:r>
            <a:r>
              <a:rPr sz="2400" b="1" i="1" dirty="0">
                <a:cs typeface="Times New Roman" panose="02020603050405020304" pitchFamily="18" charset="0"/>
              </a:rPr>
              <a:t>Ashok </a:t>
            </a:r>
            <a:r>
              <a:rPr sz="2400" b="1" i="1" dirty="0" err="1">
                <a:cs typeface="Times New Roman" panose="02020603050405020304" pitchFamily="18" charset="0"/>
              </a:rPr>
              <a:t>Shankarrao</a:t>
            </a:r>
            <a:r>
              <a:rPr sz="2400" b="1" i="1" dirty="0">
                <a:cs typeface="Times New Roman" panose="02020603050405020304" pitchFamily="18" charset="0"/>
              </a:rPr>
              <a:t> </a:t>
            </a:r>
            <a:r>
              <a:rPr sz="2400" b="1" i="1" dirty="0" err="1">
                <a:cs typeface="Times New Roman" panose="02020603050405020304" pitchFamily="18" charset="0"/>
              </a:rPr>
              <a:t>Chavan</a:t>
            </a:r>
            <a:r>
              <a:rPr sz="2400" b="1" i="1" dirty="0">
                <a:cs typeface="Times New Roman" panose="02020603050405020304" pitchFamily="18" charset="0"/>
              </a:rPr>
              <a:t>  Vs. Dr. </a:t>
            </a:r>
            <a:r>
              <a:rPr sz="2400" b="1" i="1" dirty="0" err="1">
                <a:cs typeface="Times New Roman" panose="02020603050405020304" pitchFamily="18" charset="0"/>
              </a:rPr>
              <a:t>Madhavrao</a:t>
            </a:r>
            <a:r>
              <a:rPr sz="2400" b="1" i="1" dirty="0">
                <a:cs typeface="Times New Roman" panose="02020603050405020304" pitchFamily="18" charset="0"/>
              </a:rPr>
              <a:t> </a:t>
            </a:r>
            <a:r>
              <a:rPr sz="2400" b="1" i="1" dirty="0" err="1">
                <a:cs typeface="Times New Roman" panose="02020603050405020304" pitchFamily="18" charset="0"/>
              </a:rPr>
              <a:t>Kinhalkar</a:t>
            </a:r>
            <a:r>
              <a:rPr sz="2400" b="1" i="1" dirty="0">
                <a:cs typeface="Times New Roman" panose="02020603050405020304" pitchFamily="18" charset="0"/>
              </a:rPr>
              <a:t> &amp; </a:t>
            </a:r>
            <a:r>
              <a:rPr sz="2400" b="1" i="1" dirty="0" err="1">
                <a:cs typeface="Times New Roman" panose="02020603050405020304" pitchFamily="18" charset="0"/>
              </a:rPr>
              <a:t>Ors</a:t>
            </a:r>
            <a:r>
              <a:rPr sz="2400" b="1" i="1" dirty="0">
                <a:cs typeface="Times New Roman" panose="02020603050405020304" pitchFamily="18" charset="0"/>
              </a:rPr>
              <a:t>.</a:t>
            </a:r>
            <a:r>
              <a:rPr lang="en-US" sz="2400" b="1" i="1" dirty="0">
                <a:cs typeface="Times New Roman" panose="02020603050405020304" pitchFamily="18" charset="0"/>
              </a:rPr>
              <a:t>(2011)</a:t>
            </a:r>
            <a:r>
              <a:rPr sz="2400" i="1" dirty="0">
                <a:cs typeface="Times New Roman" panose="02020603050405020304" pitchFamily="18" charset="0"/>
              </a:rPr>
              <a:t>, </a:t>
            </a:r>
            <a:r>
              <a:rPr sz="2400" b="1" i="1" dirty="0" err="1">
                <a:cs typeface="Times New Roman" panose="02020603050405020304" pitchFamily="18" charset="0"/>
              </a:rPr>
              <a:t>Madhu</a:t>
            </a:r>
            <a:r>
              <a:rPr sz="2400" b="1" i="1" dirty="0">
                <a:cs typeface="Times New Roman" panose="02020603050405020304" pitchFamily="18" charset="0"/>
              </a:rPr>
              <a:t> Kora Vs. Election Commission of India</a:t>
            </a:r>
            <a:r>
              <a:rPr lang="en-US" sz="2400" b="1" i="1" dirty="0">
                <a:cs typeface="Times New Roman" panose="02020603050405020304" pitchFamily="18" charset="0"/>
              </a:rPr>
              <a:t> (2012</a:t>
            </a:r>
            <a:r>
              <a:rPr lang="en-US" sz="2400" b="1" dirty="0">
                <a:cs typeface="Times New Roman" panose="02020603050405020304" pitchFamily="18" charset="0"/>
              </a:rPr>
              <a:t>)</a:t>
            </a:r>
            <a:r>
              <a:rPr sz="2400" b="1" dirty="0">
                <a:cs typeface="Times New Roman" panose="02020603050405020304" pitchFamily="18" charset="0"/>
              </a:rPr>
              <a:t> </a:t>
            </a:r>
            <a:r>
              <a:rPr sz="2400" dirty="0">
                <a:cs typeface="Times New Roman" panose="02020603050405020304" pitchFamily="18" charset="0"/>
              </a:rPr>
              <a:t>and</a:t>
            </a:r>
            <a:r>
              <a:rPr sz="2400" b="1" dirty="0">
                <a:cs typeface="Times New Roman" panose="02020603050405020304" pitchFamily="18" charset="0"/>
              </a:rPr>
              <a:t> </a:t>
            </a:r>
            <a:r>
              <a:rPr sz="2400" b="1" i="1" dirty="0" err="1">
                <a:cs typeface="Times New Roman" panose="02020603050405020304" pitchFamily="18" charset="0"/>
              </a:rPr>
              <a:t>Umlesh</a:t>
            </a:r>
            <a:r>
              <a:rPr sz="2400" b="1" i="1" dirty="0">
                <a:cs typeface="Times New Roman" panose="02020603050405020304" pitchFamily="18" charset="0"/>
              </a:rPr>
              <a:t> Yadav Vs Election Commission of India &amp; </a:t>
            </a:r>
            <a:r>
              <a:rPr sz="2400" b="1" i="1" dirty="0" err="1">
                <a:cs typeface="Times New Roman" panose="02020603050405020304" pitchFamily="18" charset="0"/>
              </a:rPr>
              <a:t>Ors</a:t>
            </a:r>
            <a:r>
              <a:rPr sz="2400" b="1" i="1" dirty="0">
                <a:cs typeface="Times New Roman" panose="02020603050405020304" pitchFamily="18" charset="0"/>
              </a:rPr>
              <a:t>.</a:t>
            </a:r>
            <a:r>
              <a:rPr lang="en-US" sz="2400" b="1" i="1" dirty="0">
                <a:cs typeface="Times New Roman" panose="02020603050405020304" pitchFamily="18" charset="0"/>
              </a:rPr>
              <a:t>(2013)</a:t>
            </a:r>
            <a:r>
              <a:rPr sz="2400" b="1" i="1" dirty="0">
                <a:cs typeface="Times New Roman" panose="02020603050405020304" pitchFamily="18" charset="0"/>
              </a:rPr>
              <a:t> </a:t>
            </a:r>
            <a:r>
              <a:rPr lang="en-US" sz="2400" dirty="0">
                <a:cs typeface="Times New Roman" panose="02020603050405020304" pitchFamily="18" charset="0"/>
              </a:rPr>
              <a:t>d</a:t>
            </a:r>
            <a:r>
              <a:rPr sz="2400" dirty="0">
                <a:cs typeface="Times New Roman" panose="02020603050405020304" pitchFamily="18" charset="0"/>
              </a:rPr>
              <a:t>ated 5</a:t>
            </a:r>
            <a:r>
              <a:rPr sz="2400" baseline="30000" dirty="0">
                <a:cs typeface="Times New Roman" panose="02020603050405020304" pitchFamily="18" charset="0"/>
              </a:rPr>
              <a:t>th</a:t>
            </a:r>
            <a:r>
              <a:rPr sz="2400" dirty="0">
                <a:cs typeface="Times New Roman" panose="02020603050405020304" pitchFamily="18" charset="0"/>
              </a:rPr>
              <a:t> May, 201</a:t>
            </a:r>
            <a:r>
              <a:rPr lang="en-US" sz="2400" dirty="0">
                <a:cs typeface="Times New Roman" panose="02020603050405020304" pitchFamily="18" charset="0"/>
              </a:rPr>
              <a:t>4 had observed, </a:t>
            </a:r>
            <a:endParaRPr lang="en-IN" sz="2400" dirty="0">
              <a:cs typeface="Times New Roman" panose="02020603050405020304" pitchFamily="18" charset="0"/>
            </a:endParaRPr>
          </a:p>
          <a:p>
            <a:pPr lvl="1" indent="457200">
              <a:defRPr sz="2400">
                <a:latin typeface="Century Schoolbook" panose="02040604050505020304"/>
                <a:ea typeface="Century Schoolbook" panose="02040604050505020304"/>
                <a:cs typeface="Century Schoolbook" panose="02040604050505020304"/>
                <a:sym typeface="Century Schoolbook" panose="02040604050505020304"/>
              </a:defRPr>
            </a:pPr>
            <a:r>
              <a:rPr sz="2400" dirty="0">
                <a:cs typeface="Times New Roman" panose="02020603050405020304" pitchFamily="18" charset="0"/>
              </a:rPr>
              <a:t> </a:t>
            </a:r>
            <a:r>
              <a:rPr sz="2400" i="1" dirty="0">
                <a:cs typeface="Times New Roman" panose="02020603050405020304" pitchFamily="18" charset="0"/>
              </a:rPr>
              <a:t>“</a:t>
            </a:r>
            <a:r>
              <a:rPr sz="2400" i="1" dirty="0" smtClean="0">
                <a:solidFill>
                  <a:srgbClr val="FF0000"/>
                </a:solidFill>
                <a:cs typeface="Times New Roman" panose="02020603050405020304" pitchFamily="18" charset="0"/>
              </a:rPr>
              <a:t>S</a:t>
            </a:r>
            <a:r>
              <a:rPr lang="en-US" sz="2400" i="1" dirty="0" smtClean="0">
                <a:solidFill>
                  <a:srgbClr val="FF0000"/>
                </a:solidFill>
                <a:cs typeface="Times New Roman" panose="02020603050405020304" pitchFamily="18" charset="0"/>
              </a:rPr>
              <a:t> </a:t>
            </a:r>
            <a:r>
              <a:rPr sz="2400" i="1" dirty="0" smtClean="0">
                <a:solidFill>
                  <a:srgbClr val="FF0000"/>
                </a:solidFill>
                <a:cs typeface="Times New Roman" panose="02020603050405020304" pitchFamily="18" charset="0"/>
              </a:rPr>
              <a:t>10A  </a:t>
            </a:r>
            <a:r>
              <a:rPr sz="2400" i="1" dirty="0">
                <a:cs typeface="Times New Roman" panose="02020603050405020304" pitchFamily="18" charset="0"/>
              </a:rPr>
              <a:t>clothes the ECI with the requisite power and authority to  enquire into failure to submit the account of election expenses in the manner prescribed and as required by or under the act”</a:t>
            </a:r>
            <a:endParaRPr lang="en-IN" sz="2400" i="1" dirty="0">
              <a:cs typeface="Times New Roman" panose="02020603050405020304" pitchFamily="18" charset="0"/>
            </a:endParaRPr>
          </a:p>
          <a:p>
            <a:pPr lvl="1" indent="457200">
              <a:defRPr sz="2400">
                <a:latin typeface="Century Schoolbook" panose="02040604050505020304"/>
                <a:ea typeface="Century Schoolbook" panose="02040604050505020304"/>
                <a:cs typeface="Century Schoolbook" panose="02040604050505020304"/>
                <a:sym typeface="Century Schoolbook" panose="02040604050505020304"/>
              </a:defRPr>
            </a:pPr>
            <a:r>
              <a:rPr sz="2400" dirty="0">
                <a:cs typeface="Times New Roman" panose="02020603050405020304" pitchFamily="18" charset="0"/>
              </a:rPr>
              <a:t>SC</a:t>
            </a:r>
            <a:r>
              <a:rPr lang="en-US" sz="2400" dirty="0">
                <a:cs typeface="Times New Roman" panose="02020603050405020304" pitchFamily="18" charset="0"/>
              </a:rPr>
              <a:t> </a:t>
            </a:r>
            <a:r>
              <a:rPr sz="2400" dirty="0">
                <a:cs typeface="Times New Roman" panose="02020603050405020304" pitchFamily="18" charset="0"/>
              </a:rPr>
              <a:t>upheld the Commission’s decision </a:t>
            </a:r>
            <a:r>
              <a:rPr lang="en-US" sz="2400" dirty="0">
                <a:cs typeface="Times New Roman" panose="02020603050405020304" pitchFamily="18" charset="0"/>
              </a:rPr>
              <a:t>to </a:t>
            </a:r>
            <a:r>
              <a:rPr sz="2400" dirty="0">
                <a:cs typeface="Times New Roman" panose="02020603050405020304" pitchFamily="18" charset="0"/>
              </a:rPr>
              <a:t>disqualif</a:t>
            </a:r>
            <a:r>
              <a:rPr lang="en-US" sz="2400" dirty="0">
                <a:cs typeface="Times New Roman" panose="02020603050405020304" pitchFamily="18" charset="0"/>
              </a:rPr>
              <a:t>y </a:t>
            </a:r>
            <a:r>
              <a:rPr sz="2400" dirty="0" err="1">
                <a:cs typeface="Times New Roman" panose="02020603050405020304" pitchFamily="18" charset="0"/>
              </a:rPr>
              <a:t>Umlesh</a:t>
            </a:r>
            <a:r>
              <a:rPr sz="2400" dirty="0">
                <a:cs typeface="Times New Roman" panose="02020603050405020304" pitchFamily="18" charset="0"/>
              </a:rPr>
              <a:t> Yadav </a:t>
            </a:r>
            <a:r>
              <a:rPr lang="en-US" sz="2400" dirty="0" smtClean="0">
                <a:cs typeface="Times New Roman" panose="02020603050405020304" pitchFamily="18" charset="0"/>
              </a:rPr>
              <a:t>under </a:t>
            </a:r>
            <a:r>
              <a:rPr lang="en-US" sz="2400" dirty="0" smtClean="0">
                <a:solidFill>
                  <a:srgbClr val="FF0000"/>
                </a:solidFill>
                <a:cs typeface="Times New Roman" panose="02020603050405020304" pitchFamily="18" charset="0"/>
              </a:rPr>
              <a:t>S </a:t>
            </a:r>
            <a:r>
              <a:rPr sz="2400" dirty="0" smtClean="0">
                <a:solidFill>
                  <a:srgbClr val="FF0000"/>
                </a:solidFill>
                <a:cs typeface="Times New Roman" panose="02020603050405020304" pitchFamily="18" charset="0"/>
              </a:rPr>
              <a:t>10A</a:t>
            </a:r>
            <a:r>
              <a:rPr sz="2400" dirty="0">
                <a:cs typeface="Times New Roman" panose="02020603050405020304" pitchFamily="18" charset="0"/>
              </a:rPr>
              <a:t>, a returned candidate from 24-Bisaulli AC, Uttar Pradesh, General Election to Uttar Pradesh Legislative Assembly, 2007.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3154" y="217644"/>
            <a:ext cx="1223260" cy="1265690"/>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21</a:t>
            </a:fld>
            <a:endParaRPr lang="en-IN"/>
          </a:p>
        </p:txBody>
      </p:sp>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16" y="571628"/>
            <a:ext cx="11210925" cy="675612"/>
          </a:xfrm>
          <a:solidFill>
            <a:schemeClr val="bg1"/>
          </a:solidFill>
          <a:ln w="57150">
            <a:solidFill>
              <a:schemeClr val="tx1">
                <a:lumMod val="95000"/>
                <a:lumOff val="5000"/>
              </a:schemeClr>
            </a:solidFill>
          </a:ln>
        </p:spPr>
        <p:txBody>
          <a:bodyPr>
            <a:normAutofit fontScale="90000"/>
          </a:bodyPr>
          <a:lstStyle/>
          <a:p>
            <a:pPr algn="ctr"/>
            <a:r>
              <a:rPr lang="en-US" sz="4000" dirty="0">
                <a:solidFill>
                  <a:schemeClr val="tx1">
                    <a:lumMod val="95000"/>
                    <a:lumOff val="5000"/>
                  </a:schemeClr>
                </a:solidFill>
              </a:rPr>
              <a:t>EEM AS ETHICAL ELECTION MANAGEMENT</a:t>
            </a:r>
            <a:endParaRPr lang="en-IN" sz="4000" dirty="0">
              <a:solidFill>
                <a:schemeClr val="tx1">
                  <a:lumMod val="95000"/>
                  <a:lumOff val="5000"/>
                </a:schemeClr>
              </a:solidFill>
            </a:endParaRPr>
          </a:p>
        </p:txBody>
      </p:sp>
      <p:sp>
        <p:nvSpPr>
          <p:cNvPr id="3" name="Content Placeholder 2"/>
          <p:cNvSpPr>
            <a:spLocks noGrp="1"/>
          </p:cNvSpPr>
          <p:nvPr>
            <p:ph idx="1"/>
          </p:nvPr>
        </p:nvSpPr>
        <p:spPr>
          <a:xfrm>
            <a:off x="576162" y="1710524"/>
            <a:ext cx="10574866" cy="4685581"/>
          </a:xfrm>
        </p:spPr>
        <p:txBody>
          <a:bodyPr>
            <a:noAutofit/>
          </a:bodyPr>
          <a:lstStyle/>
          <a:p>
            <a:pPr marL="0" indent="0">
              <a:buNone/>
            </a:pPr>
            <a:r>
              <a:rPr lang="en-US" sz="2800" cap="small" dirty="0">
                <a:solidFill>
                  <a:srgbClr val="000000"/>
                </a:solidFill>
                <a:latin typeface="Calibri" panose="020F0502020204030204" pitchFamily="34" charset="0"/>
                <a:ea typeface="Calibri" panose="020F0502020204030204" pitchFamily="34" charset="0"/>
                <a:cs typeface="Calibri" panose="020F0502020204030204" pitchFamily="34" charset="0"/>
              </a:rPr>
              <a:t>IN PURSUANCE OF THE JUDGEMENT PASSED BY HONORABLE SUPREME COURT IN WRIT PETITION(</a:t>
            </a:r>
            <a:r>
              <a:rPr lang="en-US" sz="2800" cap="small" dirty="0">
                <a:solidFill>
                  <a:srgbClr val="FF0000"/>
                </a:solidFill>
                <a:latin typeface="Calibri" panose="020F0502020204030204" pitchFamily="34" charset="0"/>
                <a:ea typeface="Calibri" panose="020F0502020204030204" pitchFamily="34" charset="0"/>
                <a:cs typeface="Calibri" panose="020F0502020204030204" pitchFamily="34" charset="0"/>
              </a:rPr>
              <a:t>CIVIL NO. 536 OF 2011</a:t>
            </a:r>
            <a:r>
              <a:rPr lang="en-US" sz="2800" cap="small"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u="sng" cap="small" dirty="0">
                <a:solidFill>
                  <a:srgbClr val="000000"/>
                </a:solidFill>
                <a:latin typeface="Calibri" panose="020F0502020204030204" pitchFamily="34" charset="0"/>
                <a:ea typeface="Calibri" panose="020F0502020204030204" pitchFamily="34" charset="0"/>
                <a:cs typeface="Calibri" panose="020F0502020204030204" pitchFamily="34" charset="0"/>
              </a:rPr>
              <a:t>PUBLIC INTEREST FOUNDATION AND OTHERS VS UOI</a:t>
            </a:r>
            <a:r>
              <a:rPr lang="en-US" sz="2800" i="1" cap="small"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2800" cap="small" dirty="0">
                <a:solidFill>
                  <a:srgbClr val="000000"/>
                </a:solidFill>
                <a:latin typeface="Calibri" panose="020F0502020204030204" pitchFamily="34" charset="0"/>
                <a:ea typeface="Calibri" panose="020F0502020204030204" pitchFamily="34" charset="0"/>
                <a:cs typeface="Calibri" panose="020F0502020204030204" pitchFamily="34" charset="0"/>
              </a:rPr>
              <a:t> THE </a:t>
            </a:r>
            <a:r>
              <a:rPr lang="en-US" sz="2800" cap="small" dirty="0" smtClean="0">
                <a:solidFill>
                  <a:srgbClr val="000000"/>
                </a:solidFill>
                <a:latin typeface="Calibri" panose="020F0502020204030204" pitchFamily="34" charset="0"/>
                <a:ea typeface="Calibri" panose="020F0502020204030204" pitchFamily="34" charset="0"/>
                <a:cs typeface="Calibri" panose="020F0502020204030204" pitchFamily="34" charset="0"/>
              </a:rPr>
              <a:t>ECI HAS </a:t>
            </a:r>
            <a:r>
              <a:rPr lang="en-US" sz="2800" cap="small" dirty="0">
                <a:solidFill>
                  <a:srgbClr val="000000"/>
                </a:solidFill>
                <a:latin typeface="Calibri" panose="020F0502020204030204" pitchFamily="34" charset="0"/>
                <a:ea typeface="Calibri" panose="020F0502020204030204" pitchFamily="34" charset="0"/>
                <a:cs typeface="Calibri" panose="020F0502020204030204" pitchFamily="34" charset="0"/>
              </a:rPr>
              <a:t>GIVEN THE DIRECTION TO BE FOLLOWED BY CANDIDATES AND POLITICAL PARTIES, AS FOLLOWS-</a:t>
            </a:r>
          </a:p>
          <a:p>
            <a:pPr marL="514350" indent="-514350">
              <a:buFont typeface="+mj-lt"/>
              <a:buAutoNum type="arabicPeriod"/>
            </a:pPr>
            <a:r>
              <a:rPr lang="en-US" sz="2800" cap="small" dirty="0">
                <a:solidFill>
                  <a:srgbClr val="000000"/>
                </a:solidFill>
                <a:latin typeface="Calibri" panose="020F0502020204030204" pitchFamily="34" charset="0"/>
                <a:ea typeface="Calibri" panose="020F0502020204030204" pitchFamily="34" charset="0"/>
                <a:cs typeface="Calibri" panose="020F0502020204030204" pitchFamily="34" charset="0"/>
              </a:rPr>
              <a:t>CANDIDATE WITH CRIMINAL ANTECEDANT HAS TO PUBLISH THE DETAILS IN </a:t>
            </a:r>
            <a:r>
              <a:rPr lang="en-US" sz="2800" cap="small" dirty="0">
                <a:solidFill>
                  <a:srgbClr val="00B0F0"/>
                </a:solidFill>
                <a:latin typeface="Calibri" panose="020F0502020204030204" pitchFamily="34" charset="0"/>
                <a:ea typeface="Calibri" panose="020F0502020204030204" pitchFamily="34" charset="0"/>
                <a:cs typeface="Calibri" panose="020F0502020204030204" pitchFamily="34" charset="0"/>
              </a:rPr>
              <a:t>FORMAT C1 </a:t>
            </a:r>
            <a:r>
              <a:rPr lang="en-US" sz="2800" cap="small" dirty="0">
                <a:solidFill>
                  <a:srgbClr val="000000"/>
                </a:solidFill>
                <a:latin typeface="Calibri" panose="020F0502020204030204" pitchFamily="34" charset="0"/>
                <a:ea typeface="Calibri" panose="020F0502020204030204" pitchFamily="34" charset="0"/>
                <a:cs typeface="Calibri" panose="020F0502020204030204" pitchFamily="34" charset="0"/>
              </a:rPr>
              <a:t>AND REPORT TO ECI IN </a:t>
            </a:r>
            <a:r>
              <a:rPr lang="en-US" sz="2800" cap="small" dirty="0">
                <a:solidFill>
                  <a:srgbClr val="00B0F0"/>
                </a:solidFill>
                <a:latin typeface="Calibri" panose="020F0502020204030204" pitchFamily="34" charset="0"/>
                <a:ea typeface="Calibri" panose="020F0502020204030204" pitchFamily="34" charset="0"/>
                <a:cs typeface="Calibri" panose="020F0502020204030204" pitchFamily="34" charset="0"/>
              </a:rPr>
              <a:t>FORMAT C4</a:t>
            </a:r>
            <a:r>
              <a:rPr lang="en-US" sz="2800" cap="small"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514350" indent="-514350">
              <a:buFont typeface="+mj-lt"/>
              <a:buAutoNum type="arabicPeriod"/>
            </a:pPr>
            <a:r>
              <a:rPr lang="en-US" sz="2800" cap="small" dirty="0">
                <a:solidFill>
                  <a:srgbClr val="000000"/>
                </a:solidFill>
                <a:latin typeface="Calibri" panose="020F0502020204030204" pitchFamily="34" charset="0"/>
                <a:ea typeface="Calibri" panose="020F0502020204030204" pitchFamily="34" charset="0"/>
                <a:cs typeface="Calibri" panose="020F0502020204030204" pitchFamily="34" charset="0"/>
              </a:rPr>
              <a:t>POLITICAL PARTIES WHO SET UP CANDIDATES WITH CRIMINAL CASES ALSO PUBLISH AND BROADCAST IN </a:t>
            </a:r>
            <a:r>
              <a:rPr lang="en-US" sz="2800" cap="small" dirty="0">
                <a:solidFill>
                  <a:srgbClr val="00B0F0"/>
                </a:solidFill>
                <a:latin typeface="Calibri" panose="020F0502020204030204" pitchFamily="34" charset="0"/>
                <a:ea typeface="Calibri" panose="020F0502020204030204" pitchFamily="34" charset="0"/>
                <a:cs typeface="Calibri" panose="020F0502020204030204" pitchFamily="34" charset="0"/>
              </a:rPr>
              <a:t>FORMAT C2 </a:t>
            </a:r>
            <a:r>
              <a:rPr lang="en-US" sz="2800" cap="small" dirty="0">
                <a:solidFill>
                  <a:srgbClr val="000000"/>
                </a:solidFill>
                <a:latin typeface="Calibri" panose="020F0502020204030204" pitchFamily="34" charset="0"/>
                <a:ea typeface="Calibri" panose="020F0502020204030204" pitchFamily="34" charset="0"/>
                <a:cs typeface="Calibri" panose="020F0502020204030204" pitchFamily="34" charset="0"/>
              </a:rPr>
              <a:t>AND REPORT TO ECI/ DEO IN </a:t>
            </a:r>
            <a:r>
              <a:rPr lang="en-US" sz="2800" cap="small" dirty="0">
                <a:solidFill>
                  <a:srgbClr val="00B0F0"/>
                </a:solidFill>
                <a:latin typeface="Calibri" panose="020F0502020204030204" pitchFamily="34" charset="0"/>
                <a:ea typeface="Calibri" panose="020F0502020204030204" pitchFamily="34" charset="0"/>
                <a:cs typeface="Calibri" panose="020F0502020204030204" pitchFamily="34" charset="0"/>
              </a:rPr>
              <a:t>FORMAT C5</a:t>
            </a:r>
            <a:r>
              <a:rPr lang="en-US" sz="2800" cap="small"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514350" indent="-514350">
              <a:buFont typeface="+mj-lt"/>
              <a:buAutoNum type="arabicPeriod"/>
            </a:pPr>
            <a:endParaRPr lang="en-IN" sz="3200" dirty="0">
              <a:latin typeface="Arial Black" panose="020B0A04020102020204" pitchFamily="34" charset="0"/>
            </a:endParaRPr>
          </a:p>
        </p:txBody>
      </p:sp>
      <p:sp>
        <p:nvSpPr>
          <p:cNvPr id="4" name="TextBox 3"/>
          <p:cNvSpPr txBox="1"/>
          <p:nvPr/>
        </p:nvSpPr>
        <p:spPr>
          <a:xfrm>
            <a:off x="9889588" y="6288258"/>
            <a:ext cx="1069144" cy="369332"/>
          </a:xfrm>
          <a:prstGeom prst="rect">
            <a:avLst/>
          </a:prstGeom>
          <a:noFill/>
        </p:spPr>
        <p:txBody>
          <a:bodyPr wrap="square" rtlCol="0">
            <a:spAutoFit/>
          </a:bodyPr>
          <a:lstStyle/>
          <a:p>
            <a:r>
              <a:rPr lang="en-US" dirty="0" err="1" smtClean="0"/>
              <a:t>Contd</a:t>
            </a:r>
            <a:r>
              <a:rPr lang="en-US" dirty="0" smtClean="0"/>
              <a:t>…</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571907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846" y="309490"/>
            <a:ext cx="11232681" cy="2194560"/>
          </a:xfrm>
          <a:solidFill>
            <a:schemeClr val="bg1"/>
          </a:solidFill>
          <a:ln w="57150">
            <a:solidFill>
              <a:schemeClr val="tx1"/>
            </a:solidFill>
          </a:ln>
        </p:spPr>
        <p:txBody>
          <a:bodyPr anchor="t">
            <a:normAutofit/>
          </a:bodyPr>
          <a:lstStyle/>
          <a:p>
            <a:pPr algn="ctr"/>
            <a:r>
              <a:rPr lang="en-US" dirty="0">
                <a:solidFill>
                  <a:schemeClr val="tx1">
                    <a:lumMod val="95000"/>
                    <a:lumOff val="5000"/>
                  </a:schemeClr>
                </a:solidFill>
              </a:rPr>
              <a:t>EEM AS ETHICAL ELECTION MANAGEMENT:</a:t>
            </a:r>
            <a:br>
              <a:rPr lang="en-US" dirty="0">
                <a:solidFill>
                  <a:schemeClr val="tx1">
                    <a:lumMod val="95000"/>
                    <a:lumOff val="5000"/>
                  </a:schemeClr>
                </a:solidFill>
              </a:rPr>
            </a:br>
            <a:r>
              <a:rPr lang="en-US" dirty="0">
                <a:solidFill>
                  <a:srgbClr val="7030A0"/>
                </a:solidFill>
              </a:rPr>
              <a:t>Publication of Criminal Antecedents of Candidates</a:t>
            </a:r>
            <a:endParaRPr lang="en-IN" dirty="0">
              <a:solidFill>
                <a:srgbClr val="7030A0"/>
              </a:solidFill>
            </a:endParaRPr>
          </a:p>
        </p:txBody>
      </p:sp>
      <p:sp>
        <p:nvSpPr>
          <p:cNvPr id="3" name="Content Placeholder 2"/>
          <p:cNvSpPr>
            <a:spLocks noGrp="1"/>
          </p:cNvSpPr>
          <p:nvPr>
            <p:ph idx="1"/>
          </p:nvPr>
        </p:nvSpPr>
        <p:spPr>
          <a:xfrm>
            <a:off x="520179" y="3052233"/>
            <a:ext cx="11077461" cy="2594434"/>
          </a:xfrm>
        </p:spPr>
        <p:txBody>
          <a:bodyPr vert="horz" lIns="91440" tIns="45720" rIns="91440" bIns="45720" rtlCol="0" anchor="t">
            <a:normAutofit/>
          </a:bodyPr>
          <a:lstStyle/>
          <a:p>
            <a:r>
              <a:rPr lang="en-US" sz="2400" b="1" dirty="0"/>
              <a:t>DURATION OF PUBLICATION</a:t>
            </a:r>
          </a:p>
          <a:p>
            <a:pPr>
              <a:buFont typeface="+mj-lt"/>
              <a:buAutoNum type="arabicPeriod"/>
            </a:pPr>
            <a:r>
              <a:rPr lang="en-US" sz="2000" b="1" i="1" u="sng" dirty="0">
                <a:solidFill>
                  <a:srgbClr val="C00000"/>
                </a:solidFill>
              </a:rPr>
              <a:t>WITHIN 1</a:t>
            </a:r>
            <a:r>
              <a:rPr lang="en-US" sz="2000" b="1" i="1" u="sng" baseline="30000" dirty="0">
                <a:solidFill>
                  <a:srgbClr val="C00000"/>
                </a:solidFill>
              </a:rPr>
              <a:t>ST</a:t>
            </a:r>
            <a:r>
              <a:rPr lang="en-US" sz="2000" b="1" i="1" u="sng" dirty="0">
                <a:solidFill>
                  <a:srgbClr val="C00000"/>
                </a:solidFill>
              </a:rPr>
              <a:t> FOUR DAYS OF WITHDRAWL</a:t>
            </a:r>
          </a:p>
          <a:p>
            <a:pPr>
              <a:buFont typeface="+mj-lt"/>
              <a:buAutoNum type="arabicPeriod"/>
            </a:pPr>
            <a:r>
              <a:rPr lang="en-US" sz="2000" b="1" i="1" u="sng" dirty="0">
                <a:solidFill>
                  <a:srgbClr val="C00000"/>
                </a:solidFill>
              </a:rPr>
              <a:t>BETWEEN NEXT 5</a:t>
            </a:r>
            <a:r>
              <a:rPr lang="en-US" sz="2000" b="1" i="1" u="sng" baseline="30000" dirty="0">
                <a:solidFill>
                  <a:srgbClr val="C00000"/>
                </a:solidFill>
              </a:rPr>
              <a:t>TH </a:t>
            </a:r>
            <a:r>
              <a:rPr lang="en-US" sz="2000" b="1" i="1" u="sng" dirty="0">
                <a:solidFill>
                  <a:srgbClr val="C00000"/>
                </a:solidFill>
              </a:rPr>
              <a:t>- 8</a:t>
            </a:r>
            <a:r>
              <a:rPr lang="en-US" sz="2000" b="1" i="1" u="sng" baseline="30000" dirty="0">
                <a:solidFill>
                  <a:srgbClr val="C00000"/>
                </a:solidFill>
              </a:rPr>
              <a:t>TH</a:t>
            </a:r>
            <a:r>
              <a:rPr lang="en-US" sz="2000" b="1" i="1" u="sng" dirty="0">
                <a:solidFill>
                  <a:srgbClr val="C00000"/>
                </a:solidFill>
              </a:rPr>
              <a:t> DAY</a:t>
            </a:r>
          </a:p>
          <a:p>
            <a:pPr>
              <a:buFont typeface="+mj-lt"/>
              <a:buAutoNum type="arabicPeriod"/>
            </a:pPr>
            <a:r>
              <a:rPr lang="en-US" sz="2000" b="1" i="1" u="sng" dirty="0">
                <a:solidFill>
                  <a:srgbClr val="C00000"/>
                </a:solidFill>
              </a:rPr>
              <a:t>FROM 9</a:t>
            </a:r>
            <a:r>
              <a:rPr lang="en-US" sz="2000" b="1" i="1" u="sng" baseline="30000" dirty="0">
                <a:solidFill>
                  <a:srgbClr val="C00000"/>
                </a:solidFill>
              </a:rPr>
              <a:t>TH</a:t>
            </a:r>
            <a:r>
              <a:rPr lang="en-US" sz="2000" b="1" i="1" u="sng" dirty="0">
                <a:solidFill>
                  <a:srgbClr val="C00000"/>
                </a:solidFill>
              </a:rPr>
              <a:t> DAY TILL THE LAST DAY OF CAMPAIGN </a:t>
            </a:r>
            <a:r>
              <a:rPr lang="en-US" b="1" i="1" u="sng" dirty="0">
                <a:solidFill>
                  <a:schemeClr val="tx1"/>
                </a:solidFill>
              </a:rPr>
              <a:t>(THE </a:t>
            </a:r>
            <a:r>
              <a:rPr lang="en-US" b="1" i="1" u="sng" dirty="0"/>
              <a:t>2</a:t>
            </a:r>
            <a:r>
              <a:rPr lang="en-US" b="1" i="1" u="sng" baseline="30000" dirty="0"/>
              <a:t>ND</a:t>
            </a:r>
            <a:r>
              <a:rPr lang="en-US" b="1" i="1" u="sng" dirty="0"/>
              <a:t> DAY PRIOR TO THE DATE OF POLL)</a:t>
            </a:r>
          </a:p>
        </p:txBody>
      </p:sp>
      <p:sp>
        <p:nvSpPr>
          <p:cNvPr id="4" name="TextBox 3"/>
          <p:cNvSpPr txBox="1"/>
          <p:nvPr/>
        </p:nvSpPr>
        <p:spPr>
          <a:xfrm>
            <a:off x="9889588" y="6288258"/>
            <a:ext cx="1069144" cy="369332"/>
          </a:xfrm>
          <a:prstGeom prst="rect">
            <a:avLst/>
          </a:prstGeom>
          <a:noFill/>
        </p:spPr>
        <p:txBody>
          <a:bodyPr wrap="square" rtlCol="0">
            <a:spAutoFit/>
          </a:bodyPr>
          <a:lstStyle/>
          <a:p>
            <a:r>
              <a:rPr lang="en-US" dirty="0" err="1" smtClean="0"/>
              <a:t>Contd</a:t>
            </a:r>
            <a:r>
              <a:rPr lang="en-US" dirty="0" smtClean="0"/>
              <a:t>…</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468543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9118036" cy="1344864"/>
          </a:xfrm>
          <a:ln w="57150">
            <a:solidFill>
              <a:schemeClr val="tx1"/>
            </a:solidFill>
          </a:ln>
        </p:spPr>
        <p:txBody>
          <a:bodyPr anchor="t">
            <a:normAutofit fontScale="90000"/>
          </a:bodyPr>
          <a:lstStyle/>
          <a:p>
            <a:r>
              <a:rPr lang="en-US" b="1" dirty="0">
                <a:solidFill>
                  <a:schemeClr val="tx1">
                    <a:lumMod val="95000"/>
                    <a:lumOff val="5000"/>
                  </a:schemeClr>
                </a:solidFill>
                <a:ea typeface="+mj-lt"/>
                <a:cs typeface="+mj-lt"/>
              </a:rPr>
              <a:t>EEM AS ETHICAL ELECTION MANAGEMENT</a:t>
            </a:r>
          </a:p>
          <a:p>
            <a:endParaRPr lang="en-US" dirty="0"/>
          </a:p>
        </p:txBody>
      </p:sp>
      <p:sp>
        <p:nvSpPr>
          <p:cNvPr id="3" name="Content Placeholder 2"/>
          <p:cNvSpPr>
            <a:spLocks noGrp="1"/>
          </p:cNvSpPr>
          <p:nvPr>
            <p:ph idx="1"/>
          </p:nvPr>
        </p:nvSpPr>
        <p:spPr>
          <a:xfrm>
            <a:off x="677333" y="1694330"/>
            <a:ext cx="11389161" cy="4572000"/>
          </a:xfrm>
        </p:spPr>
        <p:txBody>
          <a:bodyPr vert="horz" lIns="91440" tIns="45720" rIns="91440" bIns="45720" rtlCol="0" anchor="t">
            <a:normAutofit/>
          </a:bodyPr>
          <a:lstStyle/>
          <a:p>
            <a:pPr marL="0" indent="0">
              <a:lnSpc>
                <a:spcPct val="170000"/>
              </a:lnSpc>
              <a:buNone/>
            </a:pPr>
            <a:r>
              <a:rPr lang="en-US" sz="2000" b="1" dirty="0">
                <a:ea typeface="+mn-lt"/>
                <a:cs typeface="+mn-lt"/>
              </a:rPr>
              <a:t>RECENTLY, ECI IN ITS ORDER DATED 6TH MARCH 2020 MADE A PROVISION THAT SHALL BE MANDATORY FOR POLITICAL PARTIES TO UPLOAD ON THEIR WEBSITE AND PUBLISH IN VERNACULAR AND NATIONAL NEWSPAPER AND SOCIAL MEDIA PLATFORM OF THE POLITICAL PARTIES THE DETAILED INFORMATION REGARDING INDIVIDUALS WITH PENDING CRIMINAL CASES WHO HAVE BEEN SELECTED AS CANDIDATES, IN </a:t>
            </a:r>
            <a:r>
              <a:rPr lang="en-US" sz="2000" b="1" u="sng" dirty="0">
                <a:solidFill>
                  <a:srgbClr val="00B0F0"/>
                </a:solidFill>
                <a:ea typeface="+mn-lt"/>
                <a:cs typeface="+mn-lt"/>
              </a:rPr>
              <a:t>FORMAT C7 </a:t>
            </a:r>
            <a:r>
              <a:rPr lang="en-US" sz="2000" b="1" dirty="0">
                <a:solidFill>
                  <a:srgbClr val="7030A0"/>
                </a:solidFill>
                <a:ea typeface="+mn-lt"/>
                <a:cs typeface="+mn-lt"/>
              </a:rPr>
              <a:t>WITHIN 48 HRS OF THE SELECTION OF THE CANDIDIATE OR NOT LESS THAN 2 WEEKS BEFORE THE 1ST DATE FOR FILING OF NOMINATION WHICHEVER IS EARLIER</a:t>
            </a:r>
            <a:r>
              <a:rPr lang="en-US" sz="2000" b="1" dirty="0">
                <a:ea typeface="+mn-lt"/>
                <a:cs typeface="+mn-lt"/>
              </a:rPr>
              <a:t>. AND IN THIS REGARD A REPORT SHOULD BE SUBMITTED TO ECI WITHIN 72 HRS OF THE SELECTION OF THE SAID CANDIDATE.</a:t>
            </a:r>
            <a:endParaRPr lang="en-US" dirty="0"/>
          </a:p>
          <a:p>
            <a:endParaRPr lang="en-US" sz="2000" b="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2430409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8748" y="607593"/>
            <a:ext cx="3484351" cy="923330"/>
          </a:xfrm>
          <a:prstGeom prst="rect">
            <a:avLst/>
          </a:prstGeom>
          <a:noFill/>
        </p:spPr>
        <p:txBody>
          <a:bodyPr wrap="none" lIns="91440" tIns="45720" rIns="91440" bIns="45720">
            <a:spAutoFit/>
          </a:bodyPr>
          <a:lstStyle/>
          <a:p>
            <a:pPr algn="ctr"/>
            <a:r>
              <a:rPr lang="en-US" sz="5400" b="0" cap="none" spc="0" dirty="0">
                <a:ln w="0"/>
                <a:solidFill>
                  <a:srgbClr val="00B0F0"/>
                </a:solidFill>
                <a:effectLst>
                  <a:outerShdw blurRad="38100" dist="19050" dir="2700000" algn="tl" rotWithShape="0">
                    <a:schemeClr val="dk1">
                      <a:alpha val="40000"/>
                    </a:schemeClr>
                  </a:outerShdw>
                </a:effectLst>
              </a:rPr>
              <a:t>FORMAT C1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310" y="0"/>
            <a:ext cx="6238951" cy="6858000"/>
          </a:xfrm>
          <a:prstGeom prst="rect">
            <a:avLst/>
          </a:prstGeom>
          <a:ln>
            <a:solidFill>
              <a:srgbClr val="7030A0"/>
            </a:solidFill>
          </a:ln>
        </p:spPr>
      </p:pic>
      <p:sp>
        <p:nvSpPr>
          <p:cNvPr id="2" name="Slide Number Placeholder 1"/>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3882144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6739" y="1019306"/>
            <a:ext cx="3484351" cy="1754326"/>
          </a:xfrm>
          <a:prstGeom prst="rect">
            <a:avLst/>
          </a:prstGeom>
          <a:noFill/>
        </p:spPr>
        <p:txBody>
          <a:bodyPr wrap="none" lIns="91440" tIns="45720" rIns="91440" bIns="45720">
            <a:spAutoFit/>
          </a:bodyPr>
          <a:lstStyle/>
          <a:p>
            <a:pPr algn="ctr"/>
            <a:r>
              <a:rPr lang="en-US" sz="5400" b="0" cap="none" spc="0" dirty="0">
                <a:ln w="0"/>
                <a:solidFill>
                  <a:srgbClr val="00B0F0"/>
                </a:solidFill>
                <a:effectLst>
                  <a:outerShdw blurRad="38100" dist="19050" dir="2700000" algn="tl" rotWithShape="0">
                    <a:schemeClr val="dk1">
                      <a:alpha val="40000"/>
                    </a:schemeClr>
                  </a:outerShdw>
                </a:effectLst>
              </a:rPr>
              <a:t>FORMAT C2</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480" y="0"/>
            <a:ext cx="6582097" cy="6858000"/>
          </a:xfrm>
          <a:prstGeom prst="rect">
            <a:avLst/>
          </a:prstGeom>
          <a:ln>
            <a:solidFill>
              <a:srgbClr val="7030A0"/>
            </a:solidFill>
          </a:ln>
        </p:spPr>
      </p:pic>
      <p:sp>
        <p:nvSpPr>
          <p:cNvPr id="2" name="Slide Number Placeholder 1"/>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237327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6738" y="345769"/>
            <a:ext cx="3914991" cy="830997"/>
          </a:xfrm>
          <a:prstGeom prst="rect">
            <a:avLst/>
          </a:prstGeom>
          <a:noFill/>
        </p:spPr>
        <p:txBody>
          <a:bodyPr wrap="square" lIns="91440" tIns="45720" rIns="91440" bIns="45720">
            <a:spAutoFit/>
          </a:bodyPr>
          <a:lstStyle/>
          <a:p>
            <a:pPr algn="ctr"/>
            <a:r>
              <a:rPr lang="en-US" sz="4800" dirty="0">
                <a:ln w="0"/>
                <a:solidFill>
                  <a:srgbClr val="00B0F0"/>
                </a:solidFill>
                <a:effectLst>
                  <a:outerShdw blurRad="38100" dist="19050" dir="2700000" algn="tl" rotWithShape="0">
                    <a:schemeClr val="dk1">
                      <a:alpha val="40000"/>
                    </a:schemeClr>
                  </a:outerShdw>
                </a:effectLst>
              </a:rPr>
              <a:t>FORMAT- C3</a:t>
            </a:r>
            <a:endParaRPr lang="en-US" sz="4800" b="0" cap="none" spc="0" dirty="0">
              <a:ln w="0"/>
              <a:solidFill>
                <a:srgbClr val="00B0F0"/>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242" y="0"/>
            <a:ext cx="6907545" cy="6858000"/>
          </a:xfrm>
          <a:prstGeom prst="rect">
            <a:avLst/>
          </a:prstGeom>
          <a:ln>
            <a:solidFill>
              <a:srgbClr val="7030A0"/>
            </a:solidFill>
          </a:ln>
        </p:spPr>
      </p:pic>
      <p:sp>
        <p:nvSpPr>
          <p:cNvPr id="2" name="Slide Number Placeholder 1"/>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1468138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437" y="618357"/>
            <a:ext cx="3484351" cy="923330"/>
          </a:xfrm>
          <a:prstGeom prst="rect">
            <a:avLst/>
          </a:prstGeom>
          <a:noFill/>
        </p:spPr>
        <p:txBody>
          <a:bodyPr wrap="none" lIns="91440" tIns="45720" rIns="91440" bIns="45720">
            <a:spAutoFit/>
          </a:bodyPr>
          <a:lstStyle/>
          <a:p>
            <a:pPr algn="ctr"/>
            <a:r>
              <a:rPr lang="en-US" sz="5400" b="0" cap="none" spc="0" dirty="0">
                <a:ln w="0"/>
                <a:solidFill>
                  <a:srgbClr val="00B0F0"/>
                </a:solidFill>
                <a:effectLst>
                  <a:outerShdw blurRad="38100" dist="19050" dir="2700000" algn="tl" rotWithShape="0">
                    <a:schemeClr val="dk1">
                      <a:alpha val="40000"/>
                    </a:schemeClr>
                  </a:outerShdw>
                </a:effectLst>
              </a:rPr>
              <a:t>FORMAT C4</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20" y="-88490"/>
            <a:ext cx="7330439" cy="6858000"/>
          </a:xfrm>
          <a:prstGeom prst="rect">
            <a:avLst/>
          </a:prstGeom>
          <a:solidFill>
            <a:srgbClr val="7030A0"/>
          </a:solidFill>
          <a:ln>
            <a:solidFill>
              <a:srgbClr val="7030A0"/>
            </a:solidFill>
          </a:ln>
        </p:spPr>
      </p:pic>
      <p:sp>
        <p:nvSpPr>
          <p:cNvPr id="3" name="Slide Number Placeholder 2"/>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1407017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908" y="301623"/>
            <a:ext cx="3484351" cy="923330"/>
          </a:xfrm>
          <a:prstGeom prst="rect">
            <a:avLst/>
          </a:prstGeom>
          <a:noFill/>
        </p:spPr>
        <p:txBody>
          <a:bodyPr wrap="none" lIns="91440" tIns="45720" rIns="91440" bIns="45720">
            <a:spAutoFit/>
          </a:bodyPr>
          <a:lstStyle/>
          <a:p>
            <a:pPr algn="ctr"/>
            <a:r>
              <a:rPr lang="en-US" sz="5400" b="0" cap="none" spc="0" dirty="0">
                <a:ln w="0"/>
                <a:solidFill>
                  <a:srgbClr val="00B0F0"/>
                </a:solidFill>
                <a:effectLst>
                  <a:outerShdw blurRad="38100" dist="19050" dir="2700000" algn="tl" rotWithShape="0">
                    <a:schemeClr val="dk1">
                      <a:alpha val="40000"/>
                    </a:schemeClr>
                  </a:outerShdw>
                </a:effectLst>
              </a:rPr>
              <a:t>FORMAT C5</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977" b="32903"/>
          <a:stretch>
            <a:fillRect/>
          </a:stretch>
        </p:blipFill>
        <p:spPr>
          <a:xfrm>
            <a:off x="4178710" y="216309"/>
            <a:ext cx="7492179" cy="6381136"/>
          </a:xfrm>
          <a:prstGeom prst="rect">
            <a:avLst/>
          </a:prstGeom>
          <a:ln>
            <a:solidFill>
              <a:srgbClr val="7030A0"/>
            </a:solidFill>
          </a:ln>
        </p:spPr>
      </p:pic>
      <p:sp>
        <p:nvSpPr>
          <p:cNvPr id="5" name="Slide Number Placeholder 4"/>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62154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9815" y="659653"/>
            <a:ext cx="3767666" cy="863600"/>
          </a:xfrm>
          <a:solidFill>
            <a:schemeClr val="bg1"/>
          </a:solidFill>
          <a:ln w="57150">
            <a:solidFill>
              <a:schemeClr val="tx1"/>
            </a:solidFill>
          </a:ln>
        </p:spPr>
        <p:txBody>
          <a:bodyPr>
            <a:normAutofit fontScale="90000"/>
          </a:bodyPr>
          <a:lstStyle/>
          <a:p>
            <a:r>
              <a:rPr lang="en-US" sz="6000" dirty="0">
                <a:solidFill>
                  <a:schemeClr val="tx1">
                    <a:lumMod val="95000"/>
                    <a:lumOff val="5000"/>
                  </a:schemeClr>
                </a:solidFill>
              </a:rPr>
              <a:t>HISTORY</a:t>
            </a:r>
            <a:endParaRPr lang="en-IN" sz="6000" dirty="0">
              <a:solidFill>
                <a:schemeClr val="tx1">
                  <a:lumMod val="95000"/>
                  <a:lumOff val="5000"/>
                </a:schemeClr>
              </a:solidFill>
            </a:endParaRPr>
          </a:p>
        </p:txBody>
      </p:sp>
      <p:sp>
        <p:nvSpPr>
          <p:cNvPr id="3" name="Content Placeholder 2"/>
          <p:cNvSpPr>
            <a:spLocks noGrp="1"/>
          </p:cNvSpPr>
          <p:nvPr>
            <p:ph idx="1"/>
          </p:nvPr>
        </p:nvSpPr>
        <p:spPr>
          <a:xfrm>
            <a:off x="1457264" y="2226794"/>
            <a:ext cx="7830172" cy="2497605"/>
          </a:xfrm>
        </p:spPr>
        <p:txBody>
          <a:bodyPr>
            <a:normAutofit/>
          </a:bodyPr>
          <a:lstStyle/>
          <a:p>
            <a:pPr marL="0" indent="0">
              <a:buNone/>
            </a:pPr>
            <a:r>
              <a:rPr lang="en-US" sz="2400" dirty="0" smtClean="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ECI FOR </a:t>
            </a:r>
            <a:r>
              <a:rPr lang="en-US" sz="24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CURBING THE MENANCE OF BRIBERY OF VOTERS AND OTHER CORRUPT PRACTICES IN ELCETION, INTRODUCED ELECTION EXPENDITURE MONITORING FOR THE </a:t>
            </a:r>
            <a:r>
              <a:rPr lang="en-US" sz="2400" b="1" i="1" u="sng"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1</a:t>
            </a:r>
            <a:r>
              <a:rPr lang="en-US" sz="2400" b="1" i="1" u="sng" baseline="300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ST</a:t>
            </a:r>
            <a:r>
              <a:rPr lang="en-US" sz="2400" b="1" i="1" u="sng"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TIME IN BIHAR LEGISLATIVE ASSEMBLY ELECTIONS HELD IN 2010.</a:t>
            </a:r>
            <a:endParaRPr lang="en-IN" sz="2400" b="1" i="1" u="sng"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118" y="566064"/>
            <a:ext cx="1223694" cy="1011723"/>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3832" y="432618"/>
            <a:ext cx="2875146" cy="769441"/>
          </a:xfrm>
          <a:prstGeom prst="rect">
            <a:avLst/>
          </a:prstGeom>
          <a:noFill/>
        </p:spPr>
        <p:txBody>
          <a:bodyPr wrap="none" lIns="91440" tIns="45720" rIns="91440" bIns="45720">
            <a:spAutoFit/>
          </a:bodyPr>
          <a:lstStyle/>
          <a:p>
            <a:pPr algn="ctr"/>
            <a:r>
              <a:rPr lang="en-US" sz="4400" b="0" cap="none" spc="0" dirty="0">
                <a:ln w="0"/>
                <a:solidFill>
                  <a:srgbClr val="00B0F0"/>
                </a:solidFill>
                <a:effectLst>
                  <a:outerShdw blurRad="38100" dist="19050" dir="2700000" algn="tl" rotWithShape="0">
                    <a:schemeClr val="dk1">
                      <a:alpha val="40000"/>
                    </a:schemeClr>
                  </a:outerShdw>
                </a:effectLst>
              </a:rPr>
              <a:t>FORMAT C6</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500" b="16416"/>
          <a:stretch>
            <a:fillRect/>
          </a:stretch>
        </p:blipFill>
        <p:spPr>
          <a:xfrm>
            <a:off x="4094752" y="167148"/>
            <a:ext cx="7379493" cy="6469626"/>
          </a:xfrm>
          <a:prstGeom prst="rect">
            <a:avLst/>
          </a:prstGeom>
          <a:ln>
            <a:solidFill>
              <a:srgbClr val="7030A0"/>
            </a:solidFill>
          </a:ln>
        </p:spPr>
      </p:pic>
      <p:sp>
        <p:nvSpPr>
          <p:cNvPr id="3" name="Slide Number Placeholder 2"/>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3763552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29041" b="32783"/>
          <a:stretch>
            <a:fillRect/>
          </a:stretch>
        </p:blipFill>
        <p:spPr>
          <a:xfrm rot="-5400000">
            <a:off x="7429901" y="2095901"/>
            <a:ext cx="6858001" cy="2666196"/>
          </a:xfrm>
          <a:prstGeom prst="rect">
            <a:avLst/>
          </a:prstGeom>
        </p:spPr>
      </p:pic>
      <p:sp>
        <p:nvSpPr>
          <p:cNvPr id="6" name="Rectangle 5"/>
          <p:cNvSpPr/>
          <p:nvPr/>
        </p:nvSpPr>
        <p:spPr>
          <a:xfrm>
            <a:off x="183832" y="432618"/>
            <a:ext cx="2875146" cy="769441"/>
          </a:xfrm>
          <a:prstGeom prst="rect">
            <a:avLst/>
          </a:prstGeom>
          <a:noFill/>
        </p:spPr>
        <p:txBody>
          <a:bodyPr wrap="none" lIns="91440" tIns="45720" rIns="91440" bIns="45720">
            <a:spAutoFit/>
          </a:bodyPr>
          <a:lstStyle/>
          <a:p>
            <a:pPr algn="ctr"/>
            <a:r>
              <a:rPr lang="en-US" sz="4400" b="0" cap="none" spc="0" dirty="0">
                <a:ln w="0"/>
                <a:solidFill>
                  <a:srgbClr val="00B0F0"/>
                </a:solidFill>
                <a:effectLst>
                  <a:outerShdw blurRad="38100" dist="19050" dir="2700000" algn="tl" rotWithShape="0">
                    <a:schemeClr val="dk1">
                      <a:alpha val="40000"/>
                    </a:schemeClr>
                  </a:outerShdw>
                </a:effectLst>
              </a:rPr>
              <a:t>FORMAT C7</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889" y="1"/>
            <a:ext cx="6050484" cy="6858000"/>
          </a:xfrm>
          <a:prstGeom prst="rect">
            <a:avLst/>
          </a:prstGeom>
          <a:ln>
            <a:solidFill>
              <a:srgbClr val="7030A0"/>
            </a:solidFill>
          </a:ln>
        </p:spPr>
      </p:pic>
      <p:sp>
        <p:nvSpPr>
          <p:cNvPr id="2" name="Slide Number Placeholder 1"/>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3905467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0657" y="710676"/>
            <a:ext cx="3625095" cy="923330"/>
          </a:xfrm>
          <a:prstGeom prst="rect">
            <a:avLst/>
          </a:prstGeom>
          <a:noFill/>
        </p:spPr>
        <p:txBody>
          <a:bodyPr wrap="square" lIns="91440" tIns="45720" rIns="91440" bIns="45720">
            <a:spAutoFit/>
          </a:bodyPr>
          <a:lstStyle/>
          <a:p>
            <a:pPr algn="ctr"/>
            <a:r>
              <a:rPr lang="en-US" sz="5400" b="0" cap="none" spc="0" dirty="0">
                <a:ln w="0"/>
                <a:solidFill>
                  <a:srgbClr val="00B0F0"/>
                </a:solidFill>
                <a:effectLst>
                  <a:outerShdw blurRad="38100" dist="19050" dir="2700000" algn="tl" rotWithShape="0">
                    <a:schemeClr val="dk1">
                      <a:alpha val="40000"/>
                    </a:schemeClr>
                  </a:outerShdw>
                </a:effectLst>
              </a:rPr>
              <a:t>FORMAT C8</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 r="978" b="7144"/>
          <a:stretch>
            <a:fillRect/>
          </a:stretch>
        </p:blipFill>
        <p:spPr>
          <a:xfrm>
            <a:off x="4488042" y="167147"/>
            <a:ext cx="7153286" cy="6440129"/>
          </a:xfrm>
          <a:prstGeom prst="rect">
            <a:avLst/>
          </a:prstGeom>
          <a:ln>
            <a:solidFill>
              <a:srgbClr val="7030A0"/>
            </a:solidFill>
          </a:ln>
        </p:spPr>
      </p:pic>
      <p:sp>
        <p:nvSpPr>
          <p:cNvPr id="2" name="Slide Number Placeholder 1"/>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2427174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9238" y="493578"/>
            <a:ext cx="3027496" cy="769441"/>
          </a:xfrm>
          <a:prstGeom prst="rect">
            <a:avLst/>
          </a:prstGeom>
          <a:noFill/>
        </p:spPr>
        <p:txBody>
          <a:bodyPr wrap="none" lIns="91440" tIns="45720" rIns="91440" bIns="45720">
            <a:spAutoFit/>
          </a:bodyPr>
          <a:lstStyle/>
          <a:p>
            <a:pPr algn="ctr"/>
            <a:r>
              <a:rPr lang="en-US" sz="4400" b="0" cap="none" spc="0" dirty="0">
                <a:ln w="0"/>
                <a:solidFill>
                  <a:srgbClr val="00B0F0"/>
                </a:solidFill>
                <a:effectLst>
                  <a:outerShdw blurRad="38100" dist="19050" dir="2700000" algn="tl" rotWithShape="0">
                    <a:schemeClr val="dk1">
                      <a:alpha val="40000"/>
                    </a:schemeClr>
                  </a:outerShdw>
                </a:effectLst>
              </a:rPr>
              <a:t>FORMAT </a:t>
            </a:r>
            <a:r>
              <a:rPr lang="en-US" sz="4400" dirty="0">
                <a:ln w="0"/>
                <a:solidFill>
                  <a:srgbClr val="00B0F0"/>
                </a:solidFill>
                <a:effectLst>
                  <a:outerShdw blurRad="38100" dist="19050" dir="2700000" algn="tl" rotWithShape="0">
                    <a:schemeClr val="dk1">
                      <a:alpha val="40000"/>
                    </a:schemeClr>
                  </a:outerShdw>
                </a:effectLst>
              </a:rPr>
              <a:t>CA</a:t>
            </a:r>
            <a:endParaRPr lang="en-US" sz="4400" b="0" cap="none" spc="0" dirty="0">
              <a:ln w="0"/>
              <a:solidFill>
                <a:srgbClr val="00B0F0"/>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86" b="38495"/>
          <a:stretch>
            <a:fillRect/>
          </a:stretch>
        </p:blipFill>
        <p:spPr>
          <a:xfrm>
            <a:off x="3992880" y="432618"/>
            <a:ext cx="7334178" cy="6115664"/>
          </a:xfrm>
          <a:prstGeom prst="rect">
            <a:avLst/>
          </a:prstGeom>
          <a:ln>
            <a:solidFill>
              <a:srgbClr val="7030A0"/>
            </a:solidFill>
          </a:ln>
        </p:spPr>
      </p:pic>
      <p:sp>
        <p:nvSpPr>
          <p:cNvPr id="2" name="Slide Number Placeholder 1"/>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344833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5679" y="1273846"/>
            <a:ext cx="6400800" cy="3474719"/>
          </a:xfrm>
          <a:solidFill>
            <a:schemeClr val="accent1">
              <a:lumMod val="20000"/>
              <a:lumOff val="80000"/>
            </a:schemeClr>
          </a:solidFill>
          <a:effectLst>
            <a:glow rad="228600">
              <a:schemeClr val="accent6">
                <a:satMod val="175000"/>
                <a:alpha val="40000"/>
              </a:schemeClr>
            </a:glow>
          </a:effectLst>
        </p:spPr>
        <p:style>
          <a:lnRef idx="1">
            <a:schemeClr val="accent1"/>
          </a:lnRef>
          <a:fillRef idx="2">
            <a:schemeClr val="accent1"/>
          </a:fillRef>
          <a:effectRef idx="1">
            <a:schemeClr val="accent1"/>
          </a:effectRef>
          <a:fontRef idx="minor">
            <a:schemeClr val="dk1"/>
          </a:fontRef>
        </p:style>
        <p:txBody>
          <a:bodyPr>
            <a:noAutofit/>
          </a:bodyPr>
          <a:lstStyle/>
          <a:p>
            <a:pPr algn="ctr"/>
            <a:r>
              <a:rPr lang="en-US" sz="5400" b="1" u="sng" dirty="0">
                <a:solidFill>
                  <a:schemeClr val="tx1">
                    <a:lumMod val="95000"/>
                    <a:lumOff val="5000"/>
                  </a:schemeClr>
                </a:solidFill>
                <a:latin typeface="+mj-lt"/>
              </a:rPr>
              <a:t>STRUCTURE AND FUNCTIONS OF EEM ORGANS</a:t>
            </a:r>
            <a:endParaRPr lang="en-IN" sz="5400" b="1" u="sng" dirty="0">
              <a:solidFill>
                <a:schemeClr val="tx1">
                  <a:lumMod val="95000"/>
                  <a:lumOff val="5000"/>
                </a:schemeClr>
              </a:solidFill>
              <a:latin typeface="+mj-lt"/>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EXPENDITURE MONITORING MACHINERY"/>
          <p:cNvSpPr txBox="1">
            <a:spLocks noGrp="1"/>
          </p:cNvSpPr>
          <p:nvPr>
            <p:ph type="title" idx="4294967295"/>
          </p:nvPr>
        </p:nvSpPr>
        <p:spPr>
          <a:xfrm>
            <a:off x="0" y="461963"/>
            <a:ext cx="9263063" cy="677862"/>
          </a:xfrm>
          <a:prstGeom prst="rect">
            <a:avLst/>
          </a:prstGeom>
          <a:solidFill>
            <a:schemeClr val="bg1"/>
          </a:solidFill>
          <a:ln w="57150">
            <a:solidFill>
              <a:schemeClr val="tx1"/>
            </a:solidFill>
          </a:ln>
        </p:spPr>
        <p:txBody>
          <a:bodyPr>
            <a:normAutofit/>
          </a:bodyPr>
          <a:lstStyle>
            <a:lvl1pPr>
              <a:defRPr sz="2800" b="1">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pPr algn="ctr"/>
            <a:r>
              <a:rPr>
                <a:solidFill>
                  <a:schemeClr val="tx1">
                    <a:lumMod val="95000"/>
                    <a:lumOff val="5000"/>
                  </a:schemeClr>
                </a:solidFill>
                <a:latin typeface="+mj-lt"/>
              </a:rPr>
              <a:t>     </a:t>
            </a:r>
            <a:r>
              <a:rPr sz="3100">
                <a:solidFill>
                  <a:schemeClr val="tx1">
                    <a:lumMod val="95000"/>
                    <a:lumOff val="5000"/>
                  </a:schemeClr>
                </a:solidFill>
                <a:latin typeface="+mj-lt"/>
              </a:rPr>
              <a:t>EXPENDITURE MONITORING MACHINERY</a:t>
            </a:r>
            <a:endParaRPr sz="3600">
              <a:solidFill>
                <a:schemeClr val="tx1">
                  <a:lumMod val="95000"/>
                  <a:lumOff val="5000"/>
                </a:schemeClr>
              </a:solidFill>
              <a:latin typeface="+mj-lt"/>
            </a:endParaRPr>
          </a:p>
        </p:txBody>
      </p:sp>
      <p:sp>
        <p:nvSpPr>
          <p:cNvPr id="226" name="Expenditure Observer (EO)…"/>
          <p:cNvSpPr txBox="1">
            <a:spLocks noGrp="1"/>
          </p:cNvSpPr>
          <p:nvPr>
            <p:ph type="body" idx="4294967295"/>
          </p:nvPr>
        </p:nvSpPr>
        <p:spPr>
          <a:xfrm>
            <a:off x="0" y="1589088"/>
            <a:ext cx="9561513" cy="4695825"/>
          </a:xfrm>
          <a:prstGeom prst="rect">
            <a:avLst/>
          </a:prstGeom>
        </p:spPr>
        <p:txBody>
          <a:bodyPr>
            <a:normAutofit/>
          </a:bodyPr>
          <a:lstStyle/>
          <a:p>
            <a:pPr>
              <a:lnSpc>
                <a:spcPct val="90000"/>
              </a:lnSpc>
              <a:defRPr sz="2800"/>
            </a:pPr>
            <a:r>
              <a:rPr sz="2800" i="1" dirty="0">
                <a:cs typeface="Times New Roman" panose="02020603050405020304" pitchFamily="18" charset="0"/>
              </a:rPr>
              <a:t>Expenditure Observer (EO)</a:t>
            </a:r>
          </a:p>
          <a:p>
            <a:pPr>
              <a:lnSpc>
                <a:spcPct val="90000"/>
              </a:lnSpc>
              <a:defRPr sz="2800"/>
            </a:pPr>
            <a:r>
              <a:rPr sz="2800" i="1" dirty="0">
                <a:cs typeface="Times New Roman" panose="02020603050405020304" pitchFamily="18" charset="0"/>
              </a:rPr>
              <a:t>Asst. Expenditure Observer (AEO)</a:t>
            </a:r>
          </a:p>
          <a:p>
            <a:pPr>
              <a:lnSpc>
                <a:spcPct val="90000"/>
              </a:lnSpc>
              <a:defRPr sz="2800"/>
            </a:pPr>
            <a:r>
              <a:rPr sz="2800" i="1" dirty="0">
                <a:cs typeface="Times New Roman" panose="02020603050405020304" pitchFamily="18" charset="0"/>
              </a:rPr>
              <a:t>Flying Squad</a:t>
            </a:r>
            <a:r>
              <a:rPr lang="en-US" sz="2800" i="1" dirty="0">
                <a:cs typeface="Times New Roman" panose="02020603050405020304" pitchFamily="18" charset="0"/>
              </a:rPr>
              <a:t>s</a:t>
            </a:r>
            <a:r>
              <a:rPr sz="2800" i="1" dirty="0">
                <a:cs typeface="Times New Roman" panose="02020603050405020304" pitchFamily="18" charset="0"/>
              </a:rPr>
              <a:t> and Static Surveillance Teams (FS and SST)</a:t>
            </a:r>
          </a:p>
          <a:p>
            <a:pPr>
              <a:lnSpc>
                <a:spcPct val="90000"/>
              </a:lnSpc>
              <a:defRPr sz="2800"/>
            </a:pPr>
            <a:r>
              <a:rPr sz="2800" i="1" dirty="0">
                <a:cs typeface="Times New Roman" panose="02020603050405020304" pitchFamily="18" charset="0"/>
              </a:rPr>
              <a:t>Video Surveillance Team</a:t>
            </a:r>
            <a:r>
              <a:rPr lang="en-US" sz="2800" i="1" dirty="0">
                <a:cs typeface="Times New Roman" panose="02020603050405020304" pitchFamily="18" charset="0"/>
              </a:rPr>
              <a:t>s</a:t>
            </a:r>
            <a:r>
              <a:rPr sz="2800" i="1" dirty="0">
                <a:cs typeface="Times New Roman" panose="02020603050405020304" pitchFamily="18" charset="0"/>
              </a:rPr>
              <a:t> (VST)</a:t>
            </a:r>
          </a:p>
          <a:p>
            <a:pPr>
              <a:lnSpc>
                <a:spcPct val="90000"/>
              </a:lnSpc>
              <a:defRPr sz="2800"/>
            </a:pPr>
            <a:r>
              <a:rPr sz="2800" i="1" dirty="0">
                <a:cs typeface="Times New Roman" panose="02020603050405020304" pitchFamily="18" charset="0"/>
              </a:rPr>
              <a:t>Video Viewing Team (VVT)</a:t>
            </a:r>
          </a:p>
          <a:p>
            <a:pPr>
              <a:lnSpc>
                <a:spcPct val="90000"/>
              </a:lnSpc>
              <a:defRPr sz="2800"/>
            </a:pPr>
            <a:r>
              <a:rPr sz="2800" i="1" dirty="0">
                <a:cs typeface="Times New Roman" panose="02020603050405020304" pitchFamily="18" charset="0"/>
              </a:rPr>
              <a:t>Accounting Team</a:t>
            </a:r>
          </a:p>
          <a:p>
            <a:pPr>
              <a:lnSpc>
                <a:spcPct val="90000"/>
              </a:lnSpc>
              <a:defRPr sz="2800"/>
            </a:pPr>
            <a:r>
              <a:rPr sz="2800" i="1" dirty="0">
                <a:cs typeface="Times New Roman" panose="02020603050405020304" pitchFamily="18" charset="0"/>
              </a:rPr>
              <a:t>Excise team</a:t>
            </a:r>
          </a:p>
          <a:p>
            <a:pPr>
              <a:lnSpc>
                <a:spcPct val="90000"/>
              </a:lnSpc>
              <a:defRPr sz="2800"/>
            </a:pPr>
            <a:r>
              <a:rPr sz="2800" i="1" dirty="0">
                <a:cs typeface="Times New Roman" panose="02020603050405020304" pitchFamily="18" charset="0"/>
              </a:rPr>
              <a:t>Media Certification and Monitoring Committee (MCMC)</a:t>
            </a:r>
          </a:p>
        </p:txBody>
      </p:sp>
      <p:sp>
        <p:nvSpPr>
          <p:cNvPr id="227" name="32"/>
          <p:cNvSpPr txBox="1"/>
          <p:nvPr/>
        </p:nvSpPr>
        <p:spPr>
          <a:xfrm>
            <a:off x="9247801" y="5840734"/>
            <a:ext cx="540069" cy="307339"/>
          </a:xfrm>
          <a:prstGeom prst="rect">
            <a:avLst/>
          </a:prstGeom>
          <a:ln w="12700">
            <a:miter lim="400000"/>
          </a:ln>
        </p:spPr>
        <p:txBody>
          <a:bodyPr lIns="45718" tIns="45718" rIns="45718" bIns="45718" anchor="ctr">
            <a:spAutoFit/>
          </a:bodyPr>
          <a:lstStyle>
            <a:lvl1pPr algn="ctr">
              <a:defRPr sz="1400" b="1">
                <a:solidFill>
                  <a:srgbClr val="FFFFFF"/>
                </a:solidFill>
                <a:latin typeface="Century Schoolbook" panose="02040604050505020304"/>
                <a:ea typeface="Century Schoolbook" panose="02040604050505020304"/>
                <a:cs typeface="Century Schoolbook" panose="02040604050505020304"/>
                <a:sym typeface="Century Schoolbook" panose="02040604050505020304"/>
              </a:defRPr>
            </a:lvl1pPr>
          </a:lstStyle>
          <a:p>
            <a:r>
              <a:t>32</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0175" y="363921"/>
            <a:ext cx="1021284" cy="1056708"/>
          </a:xfrm>
          <a:prstGeom prst="rect">
            <a:avLst/>
          </a:prstGeom>
        </p:spPr>
      </p:pic>
      <p:sp>
        <p:nvSpPr>
          <p:cNvPr id="8" name="TextBox 7"/>
          <p:cNvSpPr txBox="1"/>
          <p:nvPr/>
        </p:nvSpPr>
        <p:spPr>
          <a:xfrm>
            <a:off x="9889588" y="6288258"/>
            <a:ext cx="1069144" cy="369332"/>
          </a:xfrm>
          <a:prstGeom prst="rect">
            <a:avLst/>
          </a:prstGeom>
          <a:noFill/>
        </p:spPr>
        <p:txBody>
          <a:bodyPr wrap="square" rtlCol="0">
            <a:spAutoFit/>
          </a:bodyPr>
          <a:lstStyle/>
          <a:p>
            <a:r>
              <a:rPr lang="en-US" dirty="0" err="1" smtClean="0"/>
              <a:t>Contd</a:t>
            </a:r>
            <a:r>
              <a:rPr lang="en-US" dirty="0" smtClean="0"/>
              <a:t>…</a:t>
            </a:r>
            <a:endParaRPr lang="en-US" dirty="0"/>
          </a:p>
        </p:txBody>
      </p:sp>
      <p:sp>
        <p:nvSpPr>
          <p:cNvPr id="2" name="Slide Number Placeholder 1"/>
          <p:cNvSpPr>
            <a:spLocks noGrp="1"/>
          </p:cNvSpPr>
          <p:nvPr>
            <p:ph type="sldNum" sz="quarter" idx="2"/>
          </p:nvPr>
        </p:nvSpPr>
        <p:spPr/>
        <p:txBody>
          <a:bodyPr/>
          <a:lstStyle/>
          <a:p>
            <a:fld id="{86CB4B4D-7CA3-9044-876B-883B54F8677D}" type="slidenum">
              <a:rPr lang="en-IN" smtClean="0"/>
              <a:pPr/>
              <a:t>35</a:t>
            </a:fld>
            <a:endParaRPr lang="en-IN"/>
          </a:p>
        </p:txBody>
      </p:sp>
    </p:spTree>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p:cNvGrpSpPr/>
          <p:nvPr/>
        </p:nvGrpSpPr>
        <p:grpSpPr>
          <a:xfrm>
            <a:off x="2460391" y="5000630"/>
            <a:ext cx="2295288" cy="714375"/>
            <a:chOff x="0" y="0"/>
            <a:chExt cx="2590800" cy="714375"/>
          </a:xfrm>
          <a:noFill/>
        </p:grpSpPr>
        <p:sp>
          <p:nvSpPr>
            <p:cNvPr id="248" name="Rectangle"/>
            <p:cNvSpPr/>
            <p:nvPr/>
          </p:nvSpPr>
          <p:spPr>
            <a:xfrm>
              <a:off x="0" y="0"/>
              <a:ext cx="2590801" cy="714375"/>
            </a:xfrm>
            <a:prstGeom prst="rect">
              <a:avLst/>
            </a:prstGeom>
            <a:grpFill/>
            <a:ln w="25400" cap="flat">
              <a:solidFill>
                <a:srgbClr val="000000"/>
              </a:solidFill>
              <a:prstDash val="solid"/>
              <a:round/>
            </a:ln>
            <a:effectLst/>
          </p:spPr>
          <p:txBody>
            <a:bodyPr wrap="square" lIns="45718" tIns="45718" rIns="45718" bIns="45718" numCol="1" anchor="ctr">
              <a:noAutofit/>
            </a:bodyPr>
            <a:lstStyle/>
            <a:p>
              <a:pPr algn="ctr">
                <a:defRPr sz="2400">
                  <a:latin typeface="Century Schoolbook" panose="02040604050505020304"/>
                  <a:ea typeface="Century Schoolbook" panose="02040604050505020304"/>
                  <a:cs typeface="Century Schoolbook" panose="02040604050505020304"/>
                  <a:sym typeface="Century Schoolbook" panose="02040604050505020304"/>
                </a:defRPr>
              </a:pPr>
              <a:endParaRPr sz="2400"/>
            </a:p>
          </p:txBody>
        </p:sp>
        <p:sp>
          <p:nvSpPr>
            <p:cNvPr id="249" name="VST"/>
            <p:cNvSpPr txBox="1"/>
            <p:nvPr/>
          </p:nvSpPr>
          <p:spPr>
            <a:xfrm>
              <a:off x="0" y="127316"/>
              <a:ext cx="2590801" cy="459739"/>
            </a:xfrm>
            <a:prstGeom prst="rect">
              <a:avLst/>
            </a:prstGeom>
            <a:grpFill/>
            <a:ln w="12700" cap="flat">
              <a:solidFill>
                <a:srgbClr val="000000"/>
              </a:solidFill>
              <a:miter lim="400000"/>
            </a:ln>
            <a:effectLst/>
          </p:spPr>
          <p:txBody>
            <a:bodyPr wrap="square" lIns="45718" tIns="45718" rIns="45718" bIns="45718" numCol="1" anchor="ctr">
              <a:spAutoFit/>
            </a:bodyPr>
            <a:lstStyle>
              <a:lvl1pPr algn="ctr">
                <a:defRPr sz="2400">
                  <a:latin typeface="Century Schoolbook" panose="02040604050505020304"/>
                  <a:ea typeface="Century Schoolbook" panose="02040604050505020304"/>
                  <a:cs typeface="Century Schoolbook" panose="02040604050505020304"/>
                  <a:sym typeface="Century Schoolbook" panose="02040604050505020304"/>
                </a:defRPr>
              </a:lvl1pPr>
            </a:lstStyle>
            <a:p>
              <a:r>
                <a:t>VST</a:t>
              </a:r>
            </a:p>
          </p:txBody>
        </p:sp>
      </p:grpSp>
      <p:sp>
        <p:nvSpPr>
          <p:cNvPr id="251" name="Line"/>
          <p:cNvSpPr/>
          <p:nvPr/>
        </p:nvSpPr>
        <p:spPr>
          <a:xfrm>
            <a:off x="3502272" y="5716587"/>
            <a:ext cx="1" cy="417514"/>
          </a:xfrm>
          <a:prstGeom prst="line">
            <a:avLst/>
          </a:prstGeom>
          <a:ln w="31750">
            <a:solidFill>
              <a:srgbClr val="000000"/>
            </a:solidFill>
            <a:tailEnd type="triangle"/>
          </a:ln>
        </p:spPr>
        <p:txBody>
          <a:bodyPr lIns="45718" tIns="45718" rIns="45718" bIns="45718"/>
          <a:lstStyle/>
          <a:p>
            <a:endParaRPr/>
          </a:p>
        </p:txBody>
      </p:sp>
      <p:grpSp>
        <p:nvGrpSpPr>
          <p:cNvPr id="3" name="Group"/>
          <p:cNvGrpSpPr/>
          <p:nvPr/>
        </p:nvGrpSpPr>
        <p:grpSpPr>
          <a:xfrm>
            <a:off x="6797807" y="2371726"/>
            <a:ext cx="2551257" cy="1057279"/>
            <a:chOff x="0" y="0"/>
            <a:chExt cx="2879725" cy="1057278"/>
          </a:xfrm>
          <a:noFill/>
        </p:grpSpPr>
        <p:sp>
          <p:nvSpPr>
            <p:cNvPr id="252" name="Rectangle"/>
            <p:cNvSpPr/>
            <p:nvPr/>
          </p:nvSpPr>
          <p:spPr>
            <a:xfrm>
              <a:off x="0" y="0"/>
              <a:ext cx="2879725" cy="1057278"/>
            </a:xfrm>
            <a:prstGeom prst="rect">
              <a:avLst/>
            </a:prstGeom>
            <a:grpFill/>
            <a:ln w="25400" cap="flat">
              <a:solidFill>
                <a:srgbClr val="000000"/>
              </a:solidFill>
              <a:prstDash val="solid"/>
              <a:round/>
            </a:ln>
            <a:effectLst/>
          </p:spPr>
          <p:txBody>
            <a:bodyPr wrap="square" lIns="45718" tIns="45718" rIns="45718" bIns="45718" numCol="1" anchor="ctr">
              <a:noAutofit/>
            </a:bodyPr>
            <a:lstStyle/>
            <a:p>
              <a:pPr algn="ctr">
                <a:defRPr>
                  <a:latin typeface="Century Schoolbook" panose="02040604050505020304"/>
                  <a:ea typeface="Century Schoolbook" panose="02040604050505020304"/>
                  <a:cs typeface="Century Schoolbook" panose="02040604050505020304"/>
                  <a:sym typeface="Century Schoolbook" panose="02040604050505020304"/>
                </a:defRPr>
              </a:pPr>
              <a:endParaRPr/>
            </a:p>
          </p:txBody>
        </p:sp>
        <p:sp>
          <p:nvSpPr>
            <p:cNvPr id="253" name="Complaint monitoring control room &amp; 24x7 Call Centre"/>
            <p:cNvSpPr txBox="1"/>
            <p:nvPr/>
          </p:nvSpPr>
          <p:spPr>
            <a:xfrm>
              <a:off x="0" y="66977"/>
              <a:ext cx="2879725" cy="923325"/>
            </a:xfrm>
            <a:prstGeom prst="rect">
              <a:avLst/>
            </a:prstGeom>
            <a:grpFill/>
            <a:ln w="12700" cap="flat">
              <a:solidFill>
                <a:srgbClr val="000000"/>
              </a:solidFill>
              <a:miter lim="400000"/>
            </a:ln>
            <a:effectLst/>
          </p:spPr>
          <p:txBody>
            <a:bodyPr wrap="square" lIns="45718" tIns="45718" rIns="45718" bIns="45718" numCol="1" anchor="ctr">
              <a:spAutoFit/>
            </a:bodyPr>
            <a:lstStyle>
              <a:lvl1pPr algn="ctr">
                <a:defRPr>
                  <a:latin typeface="Century Schoolbook" panose="02040604050505020304"/>
                  <a:ea typeface="Century Schoolbook" panose="02040604050505020304"/>
                  <a:cs typeface="Century Schoolbook" panose="02040604050505020304"/>
                  <a:sym typeface="Century Schoolbook" panose="02040604050505020304"/>
                </a:defRPr>
              </a:lvl1pPr>
            </a:lstStyle>
            <a:p>
              <a:r>
                <a:t>Complaint monitoring control room &amp; 24x7 Call Centre</a:t>
              </a:r>
            </a:p>
          </p:txBody>
        </p:sp>
      </p:grpSp>
      <p:grpSp>
        <p:nvGrpSpPr>
          <p:cNvPr id="4" name="Group"/>
          <p:cNvGrpSpPr/>
          <p:nvPr/>
        </p:nvGrpSpPr>
        <p:grpSpPr>
          <a:xfrm>
            <a:off x="3599593" y="857232"/>
            <a:ext cx="3572324" cy="707882"/>
            <a:chOff x="-1" y="-14305"/>
            <a:chExt cx="4032253" cy="707881"/>
          </a:xfrm>
          <a:noFill/>
        </p:grpSpPr>
        <p:sp>
          <p:nvSpPr>
            <p:cNvPr id="255" name="Rectangle"/>
            <p:cNvSpPr/>
            <p:nvPr/>
          </p:nvSpPr>
          <p:spPr>
            <a:xfrm>
              <a:off x="-1" y="-1"/>
              <a:ext cx="4032253" cy="592140"/>
            </a:xfrm>
            <a:prstGeom prst="rect">
              <a:avLst/>
            </a:prstGeom>
            <a:grpFill/>
            <a:ln w="25400" cap="flat">
              <a:solidFill>
                <a:srgbClr val="000000"/>
              </a:solidFill>
              <a:prstDash val="solid"/>
              <a:round/>
            </a:ln>
            <a:effectLst/>
          </p:spPr>
          <p:txBody>
            <a:bodyPr wrap="square" lIns="45718" tIns="45718" rIns="45718" bIns="45718" numCol="1" anchor="ctr">
              <a:noAutofit/>
            </a:bodyPr>
            <a:lstStyle/>
            <a:p>
              <a:pPr algn="ctr">
                <a:defRPr sz="2000" b="1">
                  <a:latin typeface="Century Schoolbook" panose="02040604050505020304"/>
                  <a:ea typeface="Century Schoolbook" panose="02040604050505020304"/>
                  <a:cs typeface="Century Schoolbook" panose="02040604050505020304"/>
                  <a:sym typeface="Century Schoolbook" panose="02040604050505020304"/>
                </a:defRPr>
              </a:pPr>
              <a:endParaRPr sz="2000"/>
            </a:p>
          </p:txBody>
        </p:sp>
        <p:sp>
          <p:nvSpPr>
            <p:cNvPr id="256" name="Expenditure Monitoring Cell"/>
            <p:cNvSpPr txBox="1"/>
            <p:nvPr/>
          </p:nvSpPr>
          <p:spPr>
            <a:xfrm>
              <a:off x="-1" y="-14305"/>
              <a:ext cx="4032253" cy="707881"/>
            </a:xfrm>
            <a:prstGeom prst="rect">
              <a:avLst/>
            </a:prstGeom>
            <a:grpFill/>
            <a:ln w="12700" cap="flat">
              <a:solidFill>
                <a:srgbClr val="000000"/>
              </a:solidFill>
              <a:miter lim="400000"/>
            </a:ln>
            <a:effectLst/>
          </p:spPr>
          <p:txBody>
            <a:bodyPr wrap="square" lIns="45718" tIns="45718" rIns="45718" bIns="45718" numCol="1" anchor="ctr">
              <a:spAutoFit/>
            </a:bodyPr>
            <a:lstStyle>
              <a:lvl1pPr algn="ctr">
                <a:defRPr sz="2000" b="1">
                  <a:latin typeface="Century Schoolbook" panose="02040604050505020304"/>
                  <a:ea typeface="Century Schoolbook" panose="02040604050505020304"/>
                  <a:cs typeface="Century Schoolbook" panose="02040604050505020304"/>
                  <a:sym typeface="Century Schoolbook" panose="02040604050505020304"/>
                </a:defRPr>
              </a:lvl1pPr>
            </a:lstStyle>
            <a:p>
              <a:r>
                <a:t>Expenditure Monitoring Cell</a:t>
              </a:r>
            </a:p>
          </p:txBody>
        </p:sp>
      </p:grpSp>
      <p:grpSp>
        <p:nvGrpSpPr>
          <p:cNvPr id="5" name="Group"/>
          <p:cNvGrpSpPr/>
          <p:nvPr/>
        </p:nvGrpSpPr>
        <p:grpSpPr>
          <a:xfrm>
            <a:off x="2298651" y="2205039"/>
            <a:ext cx="1998537" cy="1368428"/>
            <a:chOff x="-1" y="0"/>
            <a:chExt cx="2255842" cy="1368426"/>
          </a:xfrm>
          <a:noFill/>
        </p:grpSpPr>
        <p:sp>
          <p:nvSpPr>
            <p:cNvPr id="258" name="Rectangle"/>
            <p:cNvSpPr/>
            <p:nvPr/>
          </p:nvSpPr>
          <p:spPr>
            <a:xfrm>
              <a:off x="-1" y="0"/>
              <a:ext cx="2255841" cy="1368426"/>
            </a:xfrm>
            <a:prstGeom prst="rect">
              <a:avLst/>
            </a:prstGeom>
            <a:grpFill/>
            <a:ln w="25400" cap="flat">
              <a:solidFill>
                <a:srgbClr val="000000"/>
              </a:solidFill>
              <a:prstDash val="solid"/>
              <a:round/>
            </a:ln>
            <a:effectLst/>
          </p:spPr>
          <p:txBody>
            <a:bodyPr wrap="square" lIns="45718" tIns="45718" rIns="45718" bIns="45718" numCol="1" anchor="ctr">
              <a:noAutofit/>
            </a:bodyPr>
            <a:lstStyle/>
            <a:p>
              <a:pPr algn="ctr">
                <a:defRPr sz="2400">
                  <a:latin typeface="Century Schoolbook" panose="02040604050505020304"/>
                  <a:ea typeface="Century Schoolbook" panose="02040604050505020304"/>
                  <a:cs typeface="Century Schoolbook" panose="02040604050505020304"/>
                  <a:sym typeface="Century Schoolbook" panose="02040604050505020304"/>
                </a:defRPr>
              </a:pPr>
              <a:endParaRPr sz="2400"/>
            </a:p>
          </p:txBody>
        </p:sp>
        <p:sp>
          <p:nvSpPr>
            <p:cNvPr id="259" name="MCMC…"/>
            <p:cNvSpPr txBox="1"/>
            <p:nvPr/>
          </p:nvSpPr>
          <p:spPr>
            <a:xfrm>
              <a:off x="-1" y="84050"/>
              <a:ext cx="2255842" cy="1200323"/>
            </a:xfrm>
            <a:prstGeom prst="rect">
              <a:avLst/>
            </a:prstGeom>
            <a:grpFill/>
            <a:ln w="12700" cap="flat">
              <a:solidFill>
                <a:srgbClr val="000000"/>
              </a:solidFill>
              <a:miter lim="400000"/>
            </a:ln>
            <a:effectLst/>
          </p:spPr>
          <p:txBody>
            <a:bodyPr wrap="square" lIns="45718" tIns="45718" rIns="45718" bIns="45718" numCol="1" anchor="ctr">
              <a:spAutoFit/>
            </a:bodyPr>
            <a:lstStyle/>
            <a:p>
              <a:pPr algn="ctr">
                <a:defRPr sz="2400">
                  <a:latin typeface="Century Schoolbook" panose="02040604050505020304"/>
                  <a:ea typeface="Century Schoolbook" panose="02040604050505020304"/>
                  <a:cs typeface="Century Schoolbook" panose="02040604050505020304"/>
                  <a:sym typeface="Century Schoolbook" panose="02040604050505020304"/>
                </a:defRPr>
              </a:pPr>
              <a:r>
                <a:rPr sz="2400"/>
                <a:t>MCMC</a:t>
              </a:r>
            </a:p>
            <a:p>
              <a:pPr algn="ctr">
                <a:defRPr sz="2400">
                  <a:latin typeface="Century Schoolbook" panose="02040604050505020304"/>
                  <a:ea typeface="Century Schoolbook" panose="02040604050505020304"/>
                  <a:cs typeface="Century Schoolbook" panose="02040604050505020304"/>
                  <a:sym typeface="Century Schoolbook" panose="02040604050505020304"/>
                </a:defRPr>
              </a:pPr>
              <a:r>
                <a:rPr sz="2400"/>
                <a:t>(Dist./ State Level)</a:t>
              </a:r>
            </a:p>
          </p:txBody>
        </p:sp>
      </p:grpSp>
      <p:grpSp>
        <p:nvGrpSpPr>
          <p:cNvPr id="6" name="Group"/>
          <p:cNvGrpSpPr/>
          <p:nvPr/>
        </p:nvGrpSpPr>
        <p:grpSpPr>
          <a:xfrm>
            <a:off x="4433607" y="3328515"/>
            <a:ext cx="2295287" cy="1015659"/>
            <a:chOff x="0" y="-1"/>
            <a:chExt cx="2590800" cy="1015658"/>
          </a:xfrm>
          <a:noFill/>
        </p:grpSpPr>
        <p:sp>
          <p:nvSpPr>
            <p:cNvPr id="261" name="Rectangle"/>
            <p:cNvSpPr/>
            <p:nvPr/>
          </p:nvSpPr>
          <p:spPr>
            <a:xfrm>
              <a:off x="0" y="29051"/>
              <a:ext cx="2590800" cy="642939"/>
            </a:xfrm>
            <a:prstGeom prst="rect">
              <a:avLst/>
            </a:prstGeom>
            <a:grpFill/>
            <a:ln w="25400" cap="flat">
              <a:solidFill>
                <a:srgbClr val="000000"/>
              </a:solidFill>
              <a:prstDash val="solid"/>
              <a:round/>
            </a:ln>
            <a:effectLst/>
          </p:spPr>
          <p:txBody>
            <a:bodyPr wrap="square" lIns="45718" tIns="45718" rIns="45718" bIns="45718" numCol="1" anchor="ctr">
              <a:noAutofit/>
            </a:bodyPr>
            <a:lstStyle/>
            <a:p>
              <a:pPr algn="ctr">
                <a:defRPr sz="2000" b="1">
                  <a:latin typeface="Century Schoolbook" panose="02040604050505020304"/>
                  <a:ea typeface="Century Schoolbook" panose="02040604050505020304"/>
                  <a:cs typeface="Century Schoolbook" panose="02040604050505020304"/>
                  <a:sym typeface="Century Schoolbook" panose="02040604050505020304"/>
                </a:defRPr>
              </a:pPr>
              <a:endParaRPr sz="2000"/>
            </a:p>
          </p:txBody>
        </p:sp>
        <p:sp>
          <p:nvSpPr>
            <p:cNvPr id="262" name="Accounting Team…"/>
            <p:cNvSpPr txBox="1"/>
            <p:nvPr/>
          </p:nvSpPr>
          <p:spPr>
            <a:xfrm>
              <a:off x="0" y="-1"/>
              <a:ext cx="2590800" cy="1015658"/>
            </a:xfrm>
            <a:prstGeom prst="rect">
              <a:avLst/>
            </a:prstGeom>
            <a:grpFill/>
            <a:ln w="12700" cap="flat">
              <a:solidFill>
                <a:srgbClr val="000000"/>
              </a:solidFill>
              <a:miter lim="400000"/>
            </a:ln>
            <a:effectLst/>
          </p:spPr>
          <p:txBody>
            <a:bodyPr wrap="square" lIns="45718" tIns="45718" rIns="45718" bIns="45718" numCol="1" anchor="ctr">
              <a:spAutoFit/>
            </a:bodyPr>
            <a:lstStyle/>
            <a:p>
              <a:pPr algn="ctr">
                <a:defRPr sz="2000" b="1">
                  <a:latin typeface="Century Schoolbook" panose="02040604050505020304"/>
                  <a:ea typeface="Century Schoolbook" panose="02040604050505020304"/>
                  <a:cs typeface="Century Schoolbook" panose="02040604050505020304"/>
                  <a:sym typeface="Century Schoolbook" panose="02040604050505020304"/>
                </a:defRPr>
              </a:pPr>
              <a:r>
                <a:rPr sz="2000"/>
                <a:t>Accounting Team</a:t>
              </a:r>
            </a:p>
            <a:p>
              <a:pPr algn="ctr">
                <a:defRPr sz="2000" b="1">
                  <a:latin typeface="Century Schoolbook" panose="02040604050505020304"/>
                  <a:ea typeface="Century Schoolbook" panose="02040604050505020304"/>
                  <a:cs typeface="Century Schoolbook" panose="02040604050505020304"/>
                  <a:sym typeface="Century Schoolbook" panose="02040604050505020304"/>
                </a:defRPr>
              </a:pPr>
              <a:r>
                <a:rPr sz="2000"/>
                <a:t>(SOR / FE )</a:t>
              </a:r>
            </a:p>
          </p:txBody>
        </p:sp>
      </p:grpSp>
      <p:grpSp>
        <p:nvGrpSpPr>
          <p:cNvPr id="7" name="Group"/>
          <p:cNvGrpSpPr/>
          <p:nvPr/>
        </p:nvGrpSpPr>
        <p:grpSpPr>
          <a:xfrm>
            <a:off x="2460391" y="4171477"/>
            <a:ext cx="2295288" cy="459739"/>
            <a:chOff x="0" y="0"/>
            <a:chExt cx="2590800" cy="459738"/>
          </a:xfrm>
          <a:noFill/>
        </p:grpSpPr>
        <p:sp>
          <p:nvSpPr>
            <p:cNvPr id="264" name="Rectangle"/>
            <p:cNvSpPr/>
            <p:nvPr/>
          </p:nvSpPr>
          <p:spPr>
            <a:xfrm>
              <a:off x="0" y="49688"/>
              <a:ext cx="2590801" cy="360365"/>
            </a:xfrm>
            <a:prstGeom prst="rect">
              <a:avLst/>
            </a:prstGeom>
            <a:grpFill/>
            <a:ln w="25400" cap="flat">
              <a:solidFill>
                <a:srgbClr val="000000"/>
              </a:solidFill>
              <a:prstDash val="solid"/>
              <a:round/>
            </a:ln>
            <a:effectLst/>
          </p:spPr>
          <p:txBody>
            <a:bodyPr wrap="square" lIns="45718" tIns="45718" rIns="45718" bIns="45718" numCol="1" anchor="ctr">
              <a:noAutofit/>
            </a:bodyPr>
            <a:lstStyle/>
            <a:p>
              <a:pPr algn="ctr">
                <a:defRPr sz="2400">
                  <a:latin typeface="Century Schoolbook" panose="02040604050505020304"/>
                  <a:ea typeface="Century Schoolbook" panose="02040604050505020304"/>
                  <a:cs typeface="Century Schoolbook" panose="02040604050505020304"/>
                  <a:sym typeface="Century Schoolbook" panose="02040604050505020304"/>
                </a:defRPr>
              </a:pPr>
              <a:endParaRPr sz="2400"/>
            </a:p>
          </p:txBody>
        </p:sp>
        <p:sp>
          <p:nvSpPr>
            <p:cNvPr id="265" name="VVT"/>
            <p:cNvSpPr txBox="1"/>
            <p:nvPr/>
          </p:nvSpPr>
          <p:spPr>
            <a:xfrm>
              <a:off x="0" y="0"/>
              <a:ext cx="2590801" cy="459738"/>
            </a:xfrm>
            <a:prstGeom prst="rect">
              <a:avLst/>
            </a:prstGeom>
            <a:grpFill/>
            <a:ln w="12700" cap="flat">
              <a:solidFill>
                <a:srgbClr val="000000"/>
              </a:solidFill>
              <a:miter lim="400000"/>
            </a:ln>
            <a:effectLst/>
          </p:spPr>
          <p:txBody>
            <a:bodyPr wrap="square" lIns="45718" tIns="45718" rIns="45718" bIns="45718" numCol="1" anchor="ctr">
              <a:spAutoFit/>
            </a:bodyPr>
            <a:lstStyle>
              <a:lvl1pPr algn="ctr">
                <a:defRPr sz="2400">
                  <a:latin typeface="Century Schoolbook" panose="02040604050505020304"/>
                  <a:ea typeface="Century Schoolbook" panose="02040604050505020304"/>
                  <a:cs typeface="Century Schoolbook" panose="02040604050505020304"/>
                  <a:sym typeface="Century Schoolbook" panose="02040604050505020304"/>
                </a:defRPr>
              </a:lvl1pPr>
            </a:lstStyle>
            <a:p>
              <a:r>
                <a:t>VVT</a:t>
              </a:r>
            </a:p>
          </p:txBody>
        </p:sp>
      </p:grpSp>
      <p:grpSp>
        <p:nvGrpSpPr>
          <p:cNvPr id="8" name="Group"/>
          <p:cNvGrpSpPr/>
          <p:nvPr/>
        </p:nvGrpSpPr>
        <p:grpSpPr>
          <a:xfrm>
            <a:off x="7361783" y="4929187"/>
            <a:ext cx="1772096" cy="785814"/>
            <a:chOff x="0" y="0"/>
            <a:chExt cx="2000250" cy="785813"/>
          </a:xfrm>
          <a:noFill/>
        </p:grpSpPr>
        <p:sp>
          <p:nvSpPr>
            <p:cNvPr id="267" name="Rectangle"/>
            <p:cNvSpPr/>
            <p:nvPr/>
          </p:nvSpPr>
          <p:spPr>
            <a:xfrm>
              <a:off x="0" y="-1"/>
              <a:ext cx="2000250" cy="785815"/>
            </a:xfrm>
            <a:prstGeom prst="rect">
              <a:avLst/>
            </a:prstGeom>
            <a:grpFill/>
            <a:ln w="25400" cap="flat">
              <a:solidFill>
                <a:srgbClr val="000000"/>
              </a:solidFill>
              <a:prstDash val="solid"/>
              <a:round/>
            </a:ln>
            <a:effectLst/>
          </p:spPr>
          <p:txBody>
            <a:bodyPr wrap="square" lIns="45718" tIns="45718" rIns="45718" bIns="45718" numCol="1" anchor="ctr">
              <a:noAutofit/>
            </a:bodyPr>
            <a:lstStyle/>
            <a:p>
              <a:pPr algn="ctr">
                <a:defRPr sz="2400">
                  <a:latin typeface="Century Schoolbook" panose="02040604050505020304"/>
                  <a:ea typeface="Century Schoolbook" panose="02040604050505020304"/>
                  <a:cs typeface="Century Schoolbook" panose="02040604050505020304"/>
                  <a:sym typeface="Century Schoolbook" panose="02040604050505020304"/>
                </a:defRPr>
              </a:pPr>
              <a:endParaRPr sz="2400"/>
            </a:p>
          </p:txBody>
        </p:sp>
        <p:sp>
          <p:nvSpPr>
            <p:cNvPr id="268" name="F S"/>
            <p:cNvSpPr txBox="1"/>
            <p:nvPr/>
          </p:nvSpPr>
          <p:spPr>
            <a:xfrm>
              <a:off x="0" y="163036"/>
              <a:ext cx="2000250" cy="459739"/>
            </a:xfrm>
            <a:prstGeom prst="rect">
              <a:avLst/>
            </a:prstGeom>
            <a:grpFill/>
            <a:ln w="12700" cap="flat">
              <a:solidFill>
                <a:srgbClr val="000000"/>
              </a:solidFill>
              <a:miter lim="400000"/>
            </a:ln>
            <a:effectLst/>
          </p:spPr>
          <p:txBody>
            <a:bodyPr wrap="square" lIns="45718" tIns="45718" rIns="45718" bIns="45718" numCol="1" anchor="ctr">
              <a:spAutoFit/>
            </a:bodyPr>
            <a:lstStyle>
              <a:lvl1pPr algn="ctr">
                <a:defRPr sz="2400">
                  <a:latin typeface="Century Schoolbook" panose="02040604050505020304"/>
                  <a:ea typeface="Century Schoolbook" panose="02040604050505020304"/>
                  <a:cs typeface="Century Schoolbook" panose="02040604050505020304"/>
                  <a:sym typeface="Century Schoolbook" panose="02040604050505020304"/>
                </a:defRPr>
              </a:lvl1pPr>
            </a:lstStyle>
            <a:p>
              <a:r>
                <a:t>F S</a:t>
              </a:r>
            </a:p>
          </p:txBody>
        </p:sp>
      </p:grpSp>
      <p:sp>
        <p:nvSpPr>
          <p:cNvPr id="270" name="Line"/>
          <p:cNvSpPr/>
          <p:nvPr/>
        </p:nvSpPr>
        <p:spPr>
          <a:xfrm flipV="1">
            <a:off x="3501144" y="4643442"/>
            <a:ext cx="2" cy="357189"/>
          </a:xfrm>
          <a:prstGeom prst="line">
            <a:avLst/>
          </a:prstGeom>
          <a:ln w="31750">
            <a:solidFill>
              <a:srgbClr val="000000"/>
            </a:solidFill>
            <a:tailEnd type="triangle"/>
          </a:ln>
        </p:spPr>
        <p:txBody>
          <a:bodyPr lIns="45718" tIns="45718" rIns="45718" bIns="45718"/>
          <a:lstStyle/>
          <a:p>
            <a:endParaRPr/>
          </a:p>
        </p:txBody>
      </p:sp>
      <p:sp>
        <p:nvSpPr>
          <p:cNvPr id="271" name="Line"/>
          <p:cNvSpPr/>
          <p:nvPr/>
        </p:nvSpPr>
        <p:spPr>
          <a:xfrm flipV="1">
            <a:off x="4513772" y="4000501"/>
            <a:ext cx="316447" cy="214315"/>
          </a:xfrm>
          <a:prstGeom prst="line">
            <a:avLst/>
          </a:prstGeom>
          <a:ln w="31750">
            <a:solidFill>
              <a:srgbClr val="000000"/>
            </a:solidFill>
            <a:tailEnd type="triangle"/>
          </a:ln>
        </p:spPr>
        <p:txBody>
          <a:bodyPr lIns="45718" tIns="45718" rIns="45718" bIns="45718"/>
          <a:lstStyle/>
          <a:p>
            <a:endParaRPr/>
          </a:p>
        </p:txBody>
      </p:sp>
      <p:grpSp>
        <p:nvGrpSpPr>
          <p:cNvPr id="9" name="Group"/>
          <p:cNvGrpSpPr/>
          <p:nvPr/>
        </p:nvGrpSpPr>
        <p:grpSpPr>
          <a:xfrm>
            <a:off x="2298651" y="71441"/>
            <a:ext cx="2658147" cy="571504"/>
            <a:chOff x="-3" y="0"/>
            <a:chExt cx="3000378" cy="571502"/>
          </a:xfrm>
          <a:noFill/>
        </p:grpSpPr>
        <p:sp>
          <p:nvSpPr>
            <p:cNvPr id="272" name="Rounded Rectangle"/>
            <p:cNvSpPr/>
            <p:nvPr/>
          </p:nvSpPr>
          <p:spPr>
            <a:xfrm>
              <a:off x="0" y="0"/>
              <a:ext cx="3000375" cy="571502"/>
            </a:xfrm>
            <a:prstGeom prst="roundRect">
              <a:avLst>
                <a:gd name="adj" fmla="val 16667"/>
              </a:avLst>
            </a:prstGeom>
            <a:grpFill/>
            <a:ln w="25400" cap="flat">
              <a:solidFill>
                <a:srgbClr val="000000"/>
              </a:solidFill>
              <a:prstDash val="solid"/>
              <a:round/>
            </a:ln>
            <a:effectLst/>
          </p:spPr>
          <p:txBody>
            <a:bodyPr wrap="square" lIns="45718" tIns="45718" rIns="45718" bIns="45718" numCol="1" anchor="ctr">
              <a:noAutofit/>
            </a:bodyPr>
            <a:lstStyle/>
            <a:p>
              <a:pPr algn="ctr">
                <a:defRPr sz="2800" b="1">
                  <a:latin typeface="Century Schoolbook" panose="02040604050505020304"/>
                  <a:ea typeface="Century Schoolbook" panose="02040604050505020304"/>
                  <a:cs typeface="Century Schoolbook" panose="02040604050505020304"/>
                  <a:sym typeface="Century Schoolbook" panose="02040604050505020304"/>
                </a:defRPr>
              </a:pPr>
              <a:endParaRPr sz="2800"/>
            </a:p>
          </p:txBody>
        </p:sp>
        <p:sp>
          <p:nvSpPr>
            <p:cNvPr id="273" name="DEO"/>
            <p:cNvSpPr txBox="1"/>
            <p:nvPr/>
          </p:nvSpPr>
          <p:spPr>
            <a:xfrm>
              <a:off x="-3" y="24129"/>
              <a:ext cx="2972492" cy="523239"/>
            </a:xfrm>
            <a:prstGeom prst="rect">
              <a:avLst/>
            </a:prstGeom>
            <a:grpFill/>
            <a:ln w="12700" cap="flat">
              <a:solidFill>
                <a:srgbClr val="000000"/>
              </a:solidFill>
              <a:miter lim="400000"/>
            </a:ln>
            <a:effectLst/>
          </p:spPr>
          <p:txBody>
            <a:bodyPr wrap="square" lIns="45718" tIns="45718" rIns="45718" bIns="45718" numCol="1" anchor="ctr">
              <a:spAutoFit/>
            </a:bodyPr>
            <a:lstStyle>
              <a:lvl1pPr algn="ctr">
                <a:defRPr sz="2800" b="1">
                  <a:latin typeface="Century Schoolbook" panose="02040604050505020304"/>
                  <a:ea typeface="Century Schoolbook" panose="02040604050505020304"/>
                  <a:cs typeface="Century Schoolbook" panose="02040604050505020304"/>
                  <a:sym typeface="Century Schoolbook" panose="02040604050505020304"/>
                </a:defRPr>
              </a:lvl1pPr>
            </a:lstStyle>
            <a:p>
              <a:r>
                <a:t>DEO</a:t>
              </a:r>
            </a:p>
          </p:txBody>
        </p:sp>
      </p:grpSp>
      <p:grpSp>
        <p:nvGrpSpPr>
          <p:cNvPr id="10" name="Group"/>
          <p:cNvGrpSpPr/>
          <p:nvPr/>
        </p:nvGrpSpPr>
        <p:grpSpPr>
          <a:xfrm>
            <a:off x="5842843" y="71439"/>
            <a:ext cx="3860643" cy="571504"/>
            <a:chOff x="-1" y="0"/>
            <a:chExt cx="4357690" cy="571502"/>
          </a:xfrm>
          <a:noFill/>
        </p:grpSpPr>
        <p:sp>
          <p:nvSpPr>
            <p:cNvPr id="275" name="Rounded Rectangle"/>
            <p:cNvSpPr/>
            <p:nvPr/>
          </p:nvSpPr>
          <p:spPr>
            <a:xfrm>
              <a:off x="-1" y="0"/>
              <a:ext cx="4357690" cy="571502"/>
            </a:xfrm>
            <a:prstGeom prst="roundRect">
              <a:avLst>
                <a:gd name="adj" fmla="val 16667"/>
              </a:avLst>
            </a:prstGeom>
            <a:grpFill/>
            <a:ln w="25400" cap="flat">
              <a:solidFill>
                <a:srgbClr val="000000"/>
              </a:solidFill>
              <a:prstDash val="solid"/>
              <a:round/>
            </a:ln>
            <a:effectLst/>
          </p:spPr>
          <p:txBody>
            <a:bodyPr wrap="square" lIns="45718" tIns="45718" rIns="45718" bIns="45718" numCol="1" anchor="ctr">
              <a:noAutofit/>
            </a:bodyPr>
            <a:lstStyle/>
            <a:p>
              <a:pPr algn="ctr">
                <a:defRPr sz="2400" b="1" u="sng">
                  <a:latin typeface="Century Schoolbook" panose="02040604050505020304"/>
                  <a:ea typeface="Century Schoolbook" panose="02040604050505020304"/>
                  <a:cs typeface="Century Schoolbook" panose="02040604050505020304"/>
                  <a:sym typeface="Century Schoolbook" panose="02040604050505020304"/>
                </a:defRPr>
              </a:pPr>
              <a:endParaRPr sz="2400"/>
            </a:p>
          </p:txBody>
        </p:sp>
        <p:sp>
          <p:nvSpPr>
            <p:cNvPr id="276" name="Expenditure Observer"/>
            <p:cNvSpPr txBox="1"/>
            <p:nvPr/>
          </p:nvSpPr>
          <p:spPr>
            <a:xfrm>
              <a:off x="27887" y="54918"/>
              <a:ext cx="4301914" cy="461659"/>
            </a:xfrm>
            <a:prstGeom prst="rect">
              <a:avLst/>
            </a:prstGeom>
            <a:grpFill/>
            <a:ln w="12700" cap="flat">
              <a:solidFill>
                <a:srgbClr val="000000"/>
              </a:solidFill>
              <a:miter lim="400000"/>
            </a:ln>
            <a:effectLst/>
          </p:spPr>
          <p:txBody>
            <a:bodyPr wrap="square" lIns="45718" tIns="45718" rIns="45718" bIns="45718" numCol="1" anchor="ctr">
              <a:spAutoFit/>
            </a:bodyPr>
            <a:lstStyle>
              <a:lvl1pPr algn="ctr">
                <a:defRPr sz="2400" b="1" u="sng">
                  <a:latin typeface="Century Schoolbook" panose="02040604050505020304"/>
                  <a:ea typeface="Century Schoolbook" panose="02040604050505020304"/>
                  <a:cs typeface="Century Schoolbook" panose="02040604050505020304"/>
                  <a:sym typeface="Century Schoolbook" panose="02040604050505020304"/>
                </a:defRPr>
              </a:lvl1pPr>
            </a:lstStyle>
            <a:p>
              <a:r>
                <a:t>Expenditure Observer</a:t>
              </a:r>
            </a:p>
          </p:txBody>
        </p:sp>
      </p:grpSp>
      <p:grpSp>
        <p:nvGrpSpPr>
          <p:cNvPr id="11" name="Group"/>
          <p:cNvGrpSpPr/>
          <p:nvPr/>
        </p:nvGrpSpPr>
        <p:grpSpPr>
          <a:xfrm>
            <a:off x="4706453" y="1703706"/>
            <a:ext cx="967621" cy="830993"/>
            <a:chOff x="0" y="-2"/>
            <a:chExt cx="1092200" cy="830991"/>
          </a:xfrm>
          <a:noFill/>
        </p:grpSpPr>
        <p:sp>
          <p:nvSpPr>
            <p:cNvPr id="278" name="Rounded Rectangle"/>
            <p:cNvSpPr/>
            <p:nvPr/>
          </p:nvSpPr>
          <p:spPr>
            <a:xfrm>
              <a:off x="0" y="20319"/>
              <a:ext cx="1092200" cy="419102"/>
            </a:xfrm>
            <a:prstGeom prst="roundRect">
              <a:avLst>
                <a:gd name="adj" fmla="val 16667"/>
              </a:avLst>
            </a:prstGeom>
            <a:grpFill/>
            <a:ln w="25400" cap="flat">
              <a:solidFill>
                <a:srgbClr val="000000"/>
              </a:solidFill>
              <a:prstDash val="solid"/>
              <a:round/>
            </a:ln>
            <a:effectLst/>
          </p:spPr>
          <p:txBody>
            <a:bodyPr wrap="square" lIns="45718" tIns="45718" rIns="45718" bIns="45718" numCol="1" anchor="ctr">
              <a:noAutofit/>
            </a:bodyPr>
            <a:lstStyle/>
            <a:p>
              <a:pPr algn="ctr">
                <a:defRPr sz="2400" b="1">
                  <a:solidFill>
                    <a:srgbClr val="FFFFFF"/>
                  </a:solidFill>
                  <a:latin typeface="Century Schoolbook" panose="02040604050505020304"/>
                  <a:ea typeface="Century Schoolbook" panose="02040604050505020304"/>
                  <a:cs typeface="Century Schoolbook" panose="02040604050505020304"/>
                  <a:sym typeface="Century Schoolbook" panose="02040604050505020304"/>
                </a:defRPr>
              </a:pPr>
              <a:r>
                <a:rPr lang="en-IN" sz="2400"/>
                <a:t>RO</a:t>
              </a:r>
              <a:endParaRPr sz="2400"/>
            </a:p>
          </p:txBody>
        </p:sp>
        <p:sp>
          <p:nvSpPr>
            <p:cNvPr id="279" name="R.O."/>
            <p:cNvSpPr txBox="1"/>
            <p:nvPr/>
          </p:nvSpPr>
          <p:spPr>
            <a:xfrm>
              <a:off x="20450" y="-2"/>
              <a:ext cx="1051301" cy="830991"/>
            </a:xfrm>
            <a:prstGeom prst="rect">
              <a:avLst/>
            </a:prstGeom>
            <a:grpFill/>
            <a:ln w="12700" cap="flat">
              <a:solidFill>
                <a:srgbClr val="000000"/>
              </a:solidFill>
              <a:miter lim="400000"/>
            </a:ln>
            <a:effectLst/>
          </p:spPr>
          <p:txBody>
            <a:bodyPr wrap="square" lIns="45718" tIns="45718" rIns="45718" bIns="45718" numCol="1" anchor="ctr">
              <a:spAutoFit/>
            </a:bodyPr>
            <a:lstStyle>
              <a:lvl1pPr algn="ctr">
                <a:defRPr sz="2400" b="1">
                  <a:solidFill>
                    <a:srgbClr val="FFFFFF"/>
                  </a:solidFill>
                  <a:latin typeface="Century Schoolbook" panose="02040604050505020304"/>
                  <a:ea typeface="Century Schoolbook" panose="02040604050505020304"/>
                  <a:cs typeface="Century Schoolbook" panose="02040604050505020304"/>
                  <a:sym typeface="Century Schoolbook" panose="02040604050505020304"/>
                </a:defRPr>
              </a:lvl1pPr>
            </a:lstStyle>
            <a:p>
              <a:r>
                <a:t>  R.O.</a:t>
              </a:r>
            </a:p>
          </p:txBody>
        </p:sp>
      </p:grpSp>
      <p:grpSp>
        <p:nvGrpSpPr>
          <p:cNvPr id="12" name="Group"/>
          <p:cNvGrpSpPr/>
          <p:nvPr/>
        </p:nvGrpSpPr>
        <p:grpSpPr>
          <a:xfrm>
            <a:off x="2245929" y="6104402"/>
            <a:ext cx="2614552" cy="707882"/>
            <a:chOff x="-1" y="-3422"/>
            <a:chExt cx="2951166" cy="707881"/>
          </a:xfrm>
          <a:noFill/>
        </p:grpSpPr>
        <p:sp>
          <p:nvSpPr>
            <p:cNvPr id="281" name="Oval"/>
            <p:cNvSpPr/>
            <p:nvPr/>
          </p:nvSpPr>
          <p:spPr>
            <a:xfrm>
              <a:off x="-1" y="18732"/>
              <a:ext cx="2951166" cy="663577"/>
            </a:xfrm>
            <a:prstGeom prst="ellipse">
              <a:avLst/>
            </a:prstGeom>
            <a:grpFill/>
            <a:ln w="25400" cap="flat">
              <a:solidFill>
                <a:srgbClr val="000000"/>
              </a:solidFill>
              <a:prstDash val="solid"/>
              <a:round/>
            </a:ln>
            <a:effectLst/>
          </p:spPr>
          <p:txBody>
            <a:bodyPr wrap="square" lIns="45718" tIns="45718" rIns="45718" bIns="45718" numCol="1" anchor="ctr">
              <a:noAutofit/>
            </a:bodyPr>
            <a:lstStyle/>
            <a:p>
              <a:pPr algn="ctr">
                <a:defRPr sz="2000">
                  <a:latin typeface="Century Schoolbook" panose="02040604050505020304"/>
                  <a:ea typeface="Century Schoolbook" panose="02040604050505020304"/>
                  <a:cs typeface="Century Schoolbook" panose="02040604050505020304"/>
                  <a:sym typeface="Century Schoolbook" panose="02040604050505020304"/>
                </a:defRPr>
              </a:pPr>
              <a:endParaRPr sz="2000"/>
            </a:p>
          </p:txBody>
        </p:sp>
        <p:sp>
          <p:nvSpPr>
            <p:cNvPr id="282" name="Public meeting/Rally"/>
            <p:cNvSpPr txBox="1"/>
            <p:nvPr/>
          </p:nvSpPr>
          <p:spPr>
            <a:xfrm>
              <a:off x="432154" y="-3422"/>
              <a:ext cx="2086854" cy="707881"/>
            </a:xfrm>
            <a:prstGeom prst="rect">
              <a:avLst/>
            </a:prstGeom>
            <a:grpFill/>
            <a:ln w="12700" cap="flat">
              <a:solidFill>
                <a:srgbClr val="000000"/>
              </a:solidFill>
              <a:miter lim="400000"/>
            </a:ln>
            <a:effectLst/>
          </p:spPr>
          <p:txBody>
            <a:bodyPr wrap="square" lIns="45718" tIns="45718" rIns="45718" bIns="45718" numCol="1" anchor="ctr">
              <a:spAutoFit/>
            </a:bodyPr>
            <a:lstStyle>
              <a:lvl1pPr algn="ctr">
                <a:defRPr sz="2000">
                  <a:latin typeface="Century Schoolbook" panose="02040604050505020304"/>
                  <a:ea typeface="Century Schoolbook" panose="02040604050505020304"/>
                  <a:cs typeface="Century Schoolbook" panose="02040604050505020304"/>
                  <a:sym typeface="Century Schoolbook" panose="02040604050505020304"/>
                </a:defRPr>
              </a:lvl1pPr>
            </a:lstStyle>
            <a:p>
              <a:r>
                <a:t>Public meeting/Rally</a:t>
              </a:r>
            </a:p>
          </p:txBody>
        </p:sp>
      </p:grpSp>
      <p:grpSp>
        <p:nvGrpSpPr>
          <p:cNvPr id="13" name="Group"/>
          <p:cNvGrpSpPr/>
          <p:nvPr/>
        </p:nvGrpSpPr>
        <p:grpSpPr>
          <a:xfrm>
            <a:off x="6792180" y="1724030"/>
            <a:ext cx="2531568" cy="547689"/>
            <a:chOff x="0" y="0"/>
            <a:chExt cx="2857501" cy="547688"/>
          </a:xfrm>
          <a:noFill/>
        </p:grpSpPr>
        <p:sp>
          <p:nvSpPr>
            <p:cNvPr id="284" name="Rounded Rectangle"/>
            <p:cNvSpPr/>
            <p:nvPr/>
          </p:nvSpPr>
          <p:spPr>
            <a:xfrm>
              <a:off x="-1" y="0"/>
              <a:ext cx="2857503" cy="547689"/>
            </a:xfrm>
            <a:prstGeom prst="roundRect">
              <a:avLst>
                <a:gd name="adj" fmla="val 16667"/>
              </a:avLst>
            </a:prstGeom>
            <a:grpFill/>
            <a:ln w="25400" cap="flat">
              <a:solidFill>
                <a:srgbClr val="000000"/>
              </a:solidFill>
              <a:prstDash val="solid"/>
              <a:round/>
            </a:ln>
            <a:effectLst/>
          </p:spPr>
          <p:txBody>
            <a:bodyPr wrap="square" lIns="45718" tIns="45718" rIns="45718" bIns="45718" numCol="1" anchor="ctr">
              <a:noAutofit/>
            </a:bodyPr>
            <a:lstStyle/>
            <a:p>
              <a:pPr algn="ctr">
                <a:defRPr sz="2400">
                  <a:latin typeface="Century Schoolbook" panose="02040604050505020304"/>
                  <a:ea typeface="Century Schoolbook" panose="02040604050505020304"/>
                  <a:cs typeface="Century Schoolbook" panose="02040604050505020304"/>
                  <a:sym typeface="Century Schoolbook" panose="02040604050505020304"/>
                </a:defRPr>
              </a:pPr>
              <a:endParaRPr sz="2400"/>
            </a:p>
          </p:txBody>
        </p:sp>
        <p:sp>
          <p:nvSpPr>
            <p:cNvPr id="285" name="AEO"/>
            <p:cNvSpPr txBox="1"/>
            <p:nvPr/>
          </p:nvSpPr>
          <p:spPr>
            <a:xfrm>
              <a:off x="26725" y="43973"/>
              <a:ext cx="2804051" cy="459739"/>
            </a:xfrm>
            <a:prstGeom prst="rect">
              <a:avLst/>
            </a:prstGeom>
            <a:grpFill/>
            <a:ln w="12700" cap="flat">
              <a:solidFill>
                <a:srgbClr val="000000"/>
              </a:solidFill>
              <a:miter lim="400000"/>
            </a:ln>
            <a:effectLst/>
          </p:spPr>
          <p:txBody>
            <a:bodyPr wrap="square" lIns="45718" tIns="45718" rIns="45718" bIns="45718" numCol="1" anchor="ctr">
              <a:spAutoFit/>
            </a:bodyPr>
            <a:lstStyle>
              <a:lvl1pPr algn="ctr">
                <a:defRPr sz="2400">
                  <a:latin typeface="Century Schoolbook" panose="02040604050505020304"/>
                  <a:ea typeface="Century Schoolbook" panose="02040604050505020304"/>
                  <a:cs typeface="Century Schoolbook" panose="02040604050505020304"/>
                  <a:sym typeface="Century Schoolbook" panose="02040604050505020304"/>
                </a:defRPr>
              </a:lvl1pPr>
            </a:lstStyle>
            <a:p>
              <a:r>
                <a:t>AEO</a:t>
              </a:r>
            </a:p>
          </p:txBody>
        </p:sp>
      </p:grpSp>
      <p:sp>
        <p:nvSpPr>
          <p:cNvPr id="287" name="Line"/>
          <p:cNvSpPr/>
          <p:nvPr/>
        </p:nvSpPr>
        <p:spPr>
          <a:xfrm>
            <a:off x="4323904" y="2894016"/>
            <a:ext cx="822760" cy="463553"/>
          </a:xfrm>
          <a:prstGeom prst="line">
            <a:avLst/>
          </a:prstGeom>
          <a:ln w="31750">
            <a:solidFill>
              <a:srgbClr val="000000"/>
            </a:solidFill>
            <a:tailEnd type="triangle"/>
          </a:ln>
        </p:spPr>
        <p:txBody>
          <a:bodyPr lIns="45718" tIns="45718" rIns="45718" bIns="45718"/>
          <a:lstStyle/>
          <a:p>
            <a:endParaRPr/>
          </a:p>
        </p:txBody>
      </p:sp>
      <p:sp>
        <p:nvSpPr>
          <p:cNvPr id="288" name="Line"/>
          <p:cNvSpPr/>
          <p:nvPr/>
        </p:nvSpPr>
        <p:spPr>
          <a:xfrm flipH="1">
            <a:off x="6096003" y="2786066"/>
            <a:ext cx="696183" cy="571503"/>
          </a:xfrm>
          <a:prstGeom prst="line">
            <a:avLst/>
          </a:prstGeom>
          <a:ln w="31750">
            <a:solidFill>
              <a:srgbClr val="000000"/>
            </a:solidFill>
            <a:tailEnd type="triangle"/>
          </a:ln>
        </p:spPr>
        <p:txBody>
          <a:bodyPr lIns="45718" tIns="45718" rIns="45718" bIns="45718"/>
          <a:lstStyle/>
          <a:p>
            <a:endParaRPr/>
          </a:p>
        </p:txBody>
      </p:sp>
      <p:sp>
        <p:nvSpPr>
          <p:cNvPr id="289" name="Line"/>
          <p:cNvSpPr/>
          <p:nvPr/>
        </p:nvSpPr>
        <p:spPr>
          <a:xfrm flipH="1" flipV="1">
            <a:off x="5906135" y="4000504"/>
            <a:ext cx="1455653" cy="1000127"/>
          </a:xfrm>
          <a:prstGeom prst="line">
            <a:avLst/>
          </a:prstGeom>
          <a:ln w="31750">
            <a:solidFill>
              <a:srgbClr val="000000"/>
            </a:solidFill>
            <a:tailEnd type="triangle"/>
          </a:ln>
        </p:spPr>
        <p:txBody>
          <a:bodyPr lIns="45718" tIns="45718" rIns="45718" bIns="45718"/>
          <a:lstStyle/>
          <a:p>
            <a:endParaRPr/>
          </a:p>
        </p:txBody>
      </p:sp>
      <p:sp>
        <p:nvSpPr>
          <p:cNvPr id="290" name="Line"/>
          <p:cNvSpPr/>
          <p:nvPr/>
        </p:nvSpPr>
        <p:spPr>
          <a:xfrm flipH="1">
            <a:off x="5674077" y="1844675"/>
            <a:ext cx="1118109" cy="0"/>
          </a:xfrm>
          <a:prstGeom prst="line">
            <a:avLst/>
          </a:prstGeom>
          <a:ln w="31750">
            <a:solidFill>
              <a:srgbClr val="000000"/>
            </a:solidFill>
            <a:tailEnd type="triangle"/>
          </a:ln>
        </p:spPr>
        <p:txBody>
          <a:bodyPr lIns="45718" tIns="45718" rIns="45718" bIns="45718"/>
          <a:lstStyle/>
          <a:p>
            <a:endParaRPr/>
          </a:p>
        </p:txBody>
      </p:sp>
      <p:sp>
        <p:nvSpPr>
          <p:cNvPr id="291" name="Line"/>
          <p:cNvSpPr/>
          <p:nvPr/>
        </p:nvSpPr>
        <p:spPr>
          <a:xfrm flipH="1" flipV="1">
            <a:off x="3942763" y="1527174"/>
            <a:ext cx="1326260" cy="1828802"/>
          </a:xfrm>
          <a:prstGeom prst="line">
            <a:avLst/>
          </a:prstGeom>
          <a:ln w="31750">
            <a:solidFill>
              <a:srgbClr val="000000"/>
            </a:solidFill>
            <a:tailEnd type="triangle"/>
          </a:ln>
        </p:spPr>
        <p:txBody>
          <a:bodyPr lIns="45718" tIns="45718" rIns="45718" bIns="45718"/>
          <a:lstStyle/>
          <a:p>
            <a:endParaRPr/>
          </a:p>
        </p:txBody>
      </p:sp>
      <p:grpSp>
        <p:nvGrpSpPr>
          <p:cNvPr id="14" name="Group"/>
          <p:cNvGrpSpPr/>
          <p:nvPr/>
        </p:nvGrpSpPr>
        <p:grpSpPr>
          <a:xfrm>
            <a:off x="7436325" y="4102099"/>
            <a:ext cx="1697558" cy="674690"/>
            <a:chOff x="0" y="0"/>
            <a:chExt cx="1916114" cy="674689"/>
          </a:xfrm>
          <a:noFill/>
        </p:grpSpPr>
        <p:sp>
          <p:nvSpPr>
            <p:cNvPr id="292" name="Rectangle"/>
            <p:cNvSpPr/>
            <p:nvPr/>
          </p:nvSpPr>
          <p:spPr>
            <a:xfrm>
              <a:off x="-1" y="-1"/>
              <a:ext cx="1916116" cy="674690"/>
            </a:xfrm>
            <a:prstGeom prst="rect">
              <a:avLst/>
            </a:prstGeom>
            <a:grpFill/>
            <a:ln w="25400" cap="flat">
              <a:solidFill>
                <a:srgbClr val="000000"/>
              </a:solidFill>
              <a:prstDash val="solid"/>
              <a:round/>
            </a:ln>
            <a:effectLst/>
          </p:spPr>
          <p:txBody>
            <a:bodyPr wrap="square" lIns="45718" tIns="45718" rIns="45718" bIns="45718" numCol="1" anchor="ctr">
              <a:noAutofit/>
            </a:bodyPr>
            <a:lstStyle/>
            <a:p>
              <a:pPr algn="ctr">
                <a:defRPr sz="2400">
                  <a:latin typeface="Century Schoolbook" panose="02040604050505020304"/>
                  <a:ea typeface="Century Schoolbook" panose="02040604050505020304"/>
                  <a:cs typeface="Century Schoolbook" panose="02040604050505020304"/>
                  <a:sym typeface="Century Schoolbook" panose="02040604050505020304"/>
                </a:defRPr>
              </a:pPr>
              <a:endParaRPr sz="2400"/>
            </a:p>
          </p:txBody>
        </p:sp>
        <p:sp>
          <p:nvSpPr>
            <p:cNvPr id="293" name="SST"/>
            <p:cNvSpPr txBox="1"/>
            <p:nvPr/>
          </p:nvSpPr>
          <p:spPr>
            <a:xfrm>
              <a:off x="-1" y="107473"/>
              <a:ext cx="1916116" cy="459739"/>
            </a:xfrm>
            <a:prstGeom prst="rect">
              <a:avLst/>
            </a:prstGeom>
            <a:grpFill/>
            <a:ln w="12700" cap="flat">
              <a:solidFill>
                <a:srgbClr val="000000"/>
              </a:solidFill>
              <a:miter lim="400000"/>
            </a:ln>
            <a:effectLst/>
          </p:spPr>
          <p:txBody>
            <a:bodyPr wrap="square" lIns="45718" tIns="45718" rIns="45718" bIns="45718" numCol="1" anchor="ctr">
              <a:spAutoFit/>
            </a:bodyPr>
            <a:lstStyle>
              <a:lvl1pPr algn="ctr">
                <a:defRPr sz="2400">
                  <a:latin typeface="Century Schoolbook" panose="02040604050505020304"/>
                  <a:ea typeface="Century Schoolbook" panose="02040604050505020304"/>
                  <a:cs typeface="Century Schoolbook" panose="02040604050505020304"/>
                  <a:sym typeface="Century Schoolbook" panose="02040604050505020304"/>
                </a:defRPr>
              </a:lvl1pPr>
            </a:lstStyle>
            <a:p>
              <a:r>
                <a:t>SST </a:t>
              </a:r>
            </a:p>
          </p:txBody>
        </p:sp>
      </p:grpSp>
      <p:sp>
        <p:nvSpPr>
          <p:cNvPr id="295" name="Line"/>
          <p:cNvSpPr/>
          <p:nvPr/>
        </p:nvSpPr>
        <p:spPr>
          <a:xfrm flipH="1" flipV="1">
            <a:off x="6665603" y="4000503"/>
            <a:ext cx="770723" cy="436565"/>
          </a:xfrm>
          <a:prstGeom prst="line">
            <a:avLst/>
          </a:prstGeom>
          <a:ln w="31750">
            <a:solidFill>
              <a:srgbClr val="000000"/>
            </a:solidFill>
            <a:tailEnd type="triangle"/>
          </a:ln>
        </p:spPr>
        <p:txBody>
          <a:bodyPr lIns="45718" tIns="45718" rIns="45718" bIns="45718"/>
          <a:lstStyle/>
          <a:p>
            <a:endParaRPr/>
          </a:p>
        </p:txBody>
      </p:sp>
      <p:sp>
        <p:nvSpPr>
          <p:cNvPr id="296" name="Line"/>
          <p:cNvSpPr/>
          <p:nvPr/>
        </p:nvSpPr>
        <p:spPr>
          <a:xfrm flipH="1" flipV="1">
            <a:off x="6602314" y="1509717"/>
            <a:ext cx="195495" cy="190501"/>
          </a:xfrm>
          <a:prstGeom prst="line">
            <a:avLst/>
          </a:prstGeom>
          <a:ln w="31750">
            <a:solidFill>
              <a:srgbClr val="000000"/>
            </a:solidFill>
            <a:tailEnd type="triangle"/>
          </a:ln>
        </p:spPr>
        <p:txBody>
          <a:bodyPr lIns="45718" tIns="45718" rIns="45718" bIns="45718"/>
          <a:lstStyle/>
          <a:p>
            <a:endParaRPr/>
          </a:p>
        </p:txBody>
      </p:sp>
      <p:sp>
        <p:nvSpPr>
          <p:cNvPr id="297" name="Line"/>
          <p:cNvSpPr/>
          <p:nvPr/>
        </p:nvSpPr>
        <p:spPr>
          <a:xfrm flipH="1" flipV="1">
            <a:off x="3290181" y="595311"/>
            <a:ext cx="7036" cy="1609728"/>
          </a:xfrm>
          <a:prstGeom prst="line">
            <a:avLst/>
          </a:prstGeom>
          <a:ln w="31750">
            <a:solidFill>
              <a:srgbClr val="000000"/>
            </a:solidFill>
            <a:tailEnd type="triangle"/>
          </a:ln>
        </p:spPr>
        <p:txBody>
          <a:bodyPr lIns="45718" tIns="45718" rIns="45718" bIns="45718"/>
          <a:lstStyle/>
          <a:p>
            <a:endParaRPr/>
          </a:p>
        </p:txBody>
      </p:sp>
      <p:sp>
        <p:nvSpPr>
          <p:cNvPr id="298" name="Line"/>
          <p:cNvSpPr/>
          <p:nvPr/>
        </p:nvSpPr>
        <p:spPr>
          <a:xfrm>
            <a:off x="5346377" y="2143129"/>
            <a:ext cx="36569" cy="1209677"/>
          </a:xfrm>
          <a:prstGeom prst="line">
            <a:avLst/>
          </a:prstGeom>
          <a:ln w="38100">
            <a:solidFill>
              <a:srgbClr val="000000"/>
            </a:solidFill>
            <a:headEnd type="triangle"/>
            <a:tailEnd type="triangle"/>
          </a:ln>
        </p:spPr>
        <p:txBody>
          <a:bodyPr lIns="45718" tIns="45718" rIns="45718" bIns="45718"/>
          <a:lstStyle/>
          <a:p>
            <a:endParaRPr/>
          </a:p>
        </p:txBody>
      </p:sp>
      <p:sp>
        <p:nvSpPr>
          <p:cNvPr id="299" name="Line"/>
          <p:cNvSpPr/>
          <p:nvPr/>
        </p:nvSpPr>
        <p:spPr>
          <a:xfrm flipH="1">
            <a:off x="5581251" y="2155824"/>
            <a:ext cx="1216559" cy="1201740"/>
          </a:xfrm>
          <a:prstGeom prst="line">
            <a:avLst/>
          </a:prstGeom>
          <a:ln w="34925">
            <a:solidFill>
              <a:srgbClr val="000000"/>
            </a:solidFill>
            <a:headEnd type="triangle"/>
            <a:tailEnd type="triangle"/>
          </a:ln>
          <a:effectLst>
            <a:outerShdw blurRad="50800" dist="20000" dir="5400000" rotWithShape="0">
              <a:srgbClr val="000000">
                <a:alpha val="41999"/>
              </a:srgbClr>
            </a:outerShdw>
          </a:effectLst>
        </p:spPr>
        <p:txBody>
          <a:bodyPr lIns="45718" tIns="45718" rIns="45718" bIns="45718"/>
          <a:lstStyle/>
          <a:p>
            <a:endParaRPr/>
          </a:p>
        </p:txBody>
      </p:sp>
      <p:sp>
        <p:nvSpPr>
          <p:cNvPr id="300" name="Connection Line"/>
          <p:cNvSpPr/>
          <p:nvPr/>
        </p:nvSpPr>
        <p:spPr>
          <a:xfrm flipV="1">
            <a:off x="4981501" y="357192"/>
            <a:ext cx="850091" cy="8703"/>
          </a:xfrm>
          <a:prstGeom prst="line">
            <a:avLst/>
          </a:prstGeom>
          <a:ln w="34925">
            <a:solidFill>
              <a:srgbClr val="000000"/>
            </a:solidFill>
            <a:headEnd type="triangle"/>
            <a:tailEnd type="triangle"/>
          </a:ln>
          <a:effectLst>
            <a:outerShdw blurRad="50800" dist="20000" dir="5400000" rotWithShape="0">
              <a:srgbClr val="000000">
                <a:alpha val="41999"/>
              </a:srgbClr>
            </a:outerShdw>
          </a:effectLst>
        </p:spPr>
        <p:txBody>
          <a:bodyPr lIns="45718" tIns="45718" rIns="45718" bIns="45718"/>
          <a:lstStyle/>
          <a:p>
            <a:endParaRPr/>
          </a:p>
        </p:txBody>
      </p:sp>
      <p:sp>
        <p:nvSpPr>
          <p:cNvPr id="301" name="Line"/>
          <p:cNvSpPr/>
          <p:nvPr/>
        </p:nvSpPr>
        <p:spPr>
          <a:xfrm>
            <a:off x="4297180" y="642942"/>
            <a:ext cx="2" cy="228601"/>
          </a:xfrm>
          <a:prstGeom prst="line">
            <a:avLst/>
          </a:prstGeom>
          <a:ln w="12700">
            <a:solidFill>
              <a:srgbClr val="000000"/>
            </a:solidFill>
            <a:headEnd type="triangle"/>
            <a:tailEnd type="triangle"/>
          </a:ln>
        </p:spPr>
        <p:txBody>
          <a:bodyPr lIns="45718" tIns="45718" rIns="45718" bIns="45718"/>
          <a:lstStyle/>
          <a:p>
            <a:endParaRPr/>
          </a:p>
        </p:txBody>
      </p:sp>
      <p:sp>
        <p:nvSpPr>
          <p:cNvPr id="302" name="Line"/>
          <p:cNvSpPr/>
          <p:nvPr/>
        </p:nvSpPr>
        <p:spPr>
          <a:xfrm>
            <a:off x="7945448" y="642937"/>
            <a:ext cx="2" cy="1057276"/>
          </a:xfrm>
          <a:prstGeom prst="line">
            <a:avLst/>
          </a:prstGeom>
          <a:ln w="34925">
            <a:solidFill>
              <a:srgbClr val="000000"/>
            </a:solidFill>
            <a:headEnd type="triangle"/>
            <a:tailEnd type="triangle"/>
          </a:ln>
          <a:effectLst>
            <a:outerShdw blurRad="50800" dist="20000" dir="5400000" rotWithShape="0">
              <a:srgbClr val="000000">
                <a:alpha val="41999"/>
              </a:srgbClr>
            </a:outerShdw>
          </a:effectLst>
        </p:spPr>
        <p:txBody>
          <a:bodyPr lIns="45718" tIns="45718" rIns="45718" bIns="45718"/>
          <a:lstStyle/>
          <a:p>
            <a:endParaRPr/>
          </a:p>
        </p:txBody>
      </p:sp>
      <p:sp>
        <p:nvSpPr>
          <p:cNvPr id="303" name="Line"/>
          <p:cNvSpPr/>
          <p:nvPr/>
        </p:nvSpPr>
        <p:spPr>
          <a:xfrm flipH="1">
            <a:off x="9260461" y="3338512"/>
            <a:ext cx="291129" cy="1935164"/>
          </a:xfrm>
          <a:custGeom>
            <a:avLst/>
            <a:gdLst/>
            <a:ahLst/>
            <a:cxnLst>
              <a:cxn ang="0">
                <a:pos x="wd2" y="hd2"/>
              </a:cxn>
              <a:cxn ang="5400000">
                <a:pos x="wd2" y="hd2"/>
              </a:cxn>
              <a:cxn ang="10800000">
                <a:pos x="wd2" y="hd2"/>
              </a:cxn>
              <a:cxn ang="16200000">
                <a:pos x="wd2" y="hd2"/>
              </a:cxn>
            </a:cxnLst>
            <a:rect l="0" t="0" r="r" b="b"/>
            <a:pathLst>
              <a:path w="21600" h="21600" extrusionOk="0">
                <a:moveTo>
                  <a:pt x="15026" y="0"/>
                </a:moveTo>
                <a:lnTo>
                  <a:pt x="0" y="0"/>
                </a:lnTo>
                <a:lnTo>
                  <a:pt x="0" y="21600"/>
                </a:lnTo>
                <a:lnTo>
                  <a:pt x="21600" y="21600"/>
                </a:lnTo>
              </a:path>
            </a:pathLst>
          </a:custGeom>
          <a:noFill/>
          <a:ln w="34925">
            <a:solidFill>
              <a:srgbClr val="000000"/>
            </a:solidFill>
            <a:tailEnd type="triangle"/>
          </a:ln>
          <a:effectLst>
            <a:outerShdw blurRad="50800" dist="20000" dir="5400000" rotWithShape="0">
              <a:srgbClr val="000000">
                <a:alpha val="41999"/>
              </a:srgbClr>
            </a:outerShdw>
          </a:effectLst>
        </p:spPr>
        <p:txBody>
          <a:bodyPr lIns="45718" tIns="45718" rIns="45718" bIns="45718"/>
          <a:lstStyle/>
          <a:p>
            <a:pPr>
              <a:defRPr>
                <a:latin typeface="Century Schoolbook" panose="02040604050505020304"/>
                <a:ea typeface="Century Schoolbook" panose="02040604050505020304"/>
                <a:cs typeface="Century Schoolbook" panose="02040604050505020304"/>
                <a:sym typeface="Century Schoolbook" panose="02040604050505020304"/>
              </a:defRPr>
            </a:pPr>
            <a:endParaRPr/>
          </a:p>
        </p:txBody>
      </p:sp>
      <p:sp>
        <p:nvSpPr>
          <p:cNvPr id="304" name="Line"/>
          <p:cNvSpPr/>
          <p:nvPr/>
        </p:nvSpPr>
        <p:spPr>
          <a:xfrm flipH="1">
            <a:off x="9133881" y="4437062"/>
            <a:ext cx="406459" cy="1590"/>
          </a:xfrm>
          <a:prstGeom prst="line">
            <a:avLst/>
          </a:prstGeom>
          <a:ln w="34925">
            <a:solidFill>
              <a:srgbClr val="000000"/>
            </a:solidFill>
            <a:tailEnd type="triangle"/>
          </a:ln>
          <a:effectLst>
            <a:outerShdw blurRad="50800" dist="20000" dir="5400000" rotWithShape="0">
              <a:srgbClr val="000000">
                <a:alpha val="41999"/>
              </a:srgbClr>
            </a:outerShdw>
          </a:effectLst>
        </p:spPr>
        <p:txBody>
          <a:bodyPr lIns="45718" tIns="45718" rIns="45718" bIns="45718"/>
          <a:lstStyle/>
          <a:p>
            <a:endParaRPr/>
          </a:p>
        </p:txBody>
      </p:sp>
      <p:sp>
        <p:nvSpPr>
          <p:cNvPr id="15" name="Slide Number Placeholder 14"/>
          <p:cNvSpPr>
            <a:spLocks noGrp="1"/>
          </p:cNvSpPr>
          <p:nvPr>
            <p:ph type="sldNum" sz="quarter" idx="2"/>
          </p:nvPr>
        </p:nvSpPr>
        <p:spPr>
          <a:noFill/>
          <a:ln>
            <a:solidFill>
              <a:srgbClr val="000000"/>
            </a:solidFill>
          </a:ln>
        </p:spPr>
        <p:txBody>
          <a:bodyPr/>
          <a:lstStyle/>
          <a:p>
            <a:fld id="{86CB4B4D-7CA3-9044-876B-883B54F8677D}" type="slidenum">
              <a:rPr lang="en-IN" smtClean="0"/>
              <a:pPr/>
              <a:t>36</a:t>
            </a:fld>
            <a:endParaRPr lang="en-IN"/>
          </a:p>
        </p:txBody>
      </p:sp>
    </p:spTree>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EXPENDITURE OBSERVER (EO)"/>
          <p:cNvSpPr txBox="1">
            <a:spLocks noGrp="1"/>
          </p:cNvSpPr>
          <p:nvPr>
            <p:ph type="title" idx="4294967295"/>
          </p:nvPr>
        </p:nvSpPr>
        <p:spPr>
          <a:xfrm>
            <a:off x="0" y="525463"/>
            <a:ext cx="8107363" cy="617537"/>
          </a:xfrm>
          <a:prstGeom prst="rect">
            <a:avLst/>
          </a:prstGeom>
          <a:solidFill>
            <a:schemeClr val="bg1"/>
          </a:solidFill>
          <a:ln w="57150">
            <a:solidFill>
              <a:schemeClr val="tx1"/>
            </a:solidFill>
          </a:ln>
        </p:spPr>
        <p:txBody>
          <a:bodyPr>
            <a:noAutofit/>
          </a:bodyPr>
          <a:lstStyle>
            <a:lvl1pPr algn="ctr">
              <a:defRPr sz="3600" u="sng">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b="1" u="none">
                <a:effectLst/>
                <a:latin typeface="+mj-lt"/>
              </a:rPr>
              <a:t>EXPENDITURE OBSERVER (EO)</a:t>
            </a:r>
          </a:p>
        </p:txBody>
      </p:sp>
      <p:sp>
        <p:nvSpPr>
          <p:cNvPr id="231" name="EO is responsible for overall supervision of         expenditure monitoring.…"/>
          <p:cNvSpPr txBox="1">
            <a:spLocks noGrp="1"/>
          </p:cNvSpPr>
          <p:nvPr>
            <p:ph type="body" idx="4294967295"/>
          </p:nvPr>
        </p:nvSpPr>
        <p:spPr>
          <a:xfrm>
            <a:off x="0" y="1374775"/>
            <a:ext cx="10345738" cy="5151438"/>
          </a:xfrm>
          <a:prstGeom prst="rect">
            <a:avLst/>
          </a:prstGeom>
        </p:spPr>
        <p:txBody>
          <a:bodyPr>
            <a:normAutofit fontScale="92500"/>
          </a:bodyPr>
          <a:lstStyle/>
          <a:p>
            <a:pPr marL="815975" indent="-457200" algn="just">
              <a:tabLst>
                <a:tab pos="355600" algn="l"/>
              </a:tabLst>
            </a:pPr>
            <a:r>
              <a:rPr sz="3200" dirty="0">
                <a:cs typeface="Times New Roman" panose="02020603050405020304" pitchFamily="18" charset="0"/>
              </a:rPr>
              <a:t>EO is responsible for </a:t>
            </a:r>
            <a:r>
              <a:rPr sz="3200" b="1" dirty="0">
                <a:cs typeface="Times New Roman" panose="02020603050405020304" pitchFamily="18" charset="0"/>
              </a:rPr>
              <a:t>overall supervision of expenditure </a:t>
            </a:r>
            <a:r>
              <a:rPr lang="en-US" sz="3200" b="1" dirty="0">
                <a:cs typeface="Times New Roman" panose="02020603050405020304" pitchFamily="18" charset="0"/>
              </a:rPr>
              <a:t>     </a:t>
            </a:r>
            <a:r>
              <a:rPr sz="3200" b="1" dirty="0">
                <a:cs typeface="Times New Roman" panose="02020603050405020304" pitchFamily="18" charset="0"/>
              </a:rPr>
              <a:t>monitoring.</a:t>
            </a:r>
            <a:endParaRPr lang="en-IN" b="1" dirty="0">
              <a:cs typeface="Times New Roman" panose="02020603050405020304" pitchFamily="18" charset="0"/>
            </a:endParaRPr>
          </a:p>
          <a:p>
            <a:pPr marL="815975" indent="-457200" algn="just">
              <a:tabLst>
                <a:tab pos="355600" algn="l"/>
              </a:tabLst>
            </a:pPr>
            <a:r>
              <a:rPr sz="3200" dirty="0">
                <a:cs typeface="Times New Roman" panose="02020603050405020304" pitchFamily="18" charset="0"/>
              </a:rPr>
              <a:t>He is deployed for </a:t>
            </a:r>
            <a:r>
              <a:rPr sz="3200" i="1" dirty="0">
                <a:cs typeface="Times New Roman" panose="02020603050405020304" pitchFamily="18" charset="0"/>
              </a:rPr>
              <a:t>two or more Assembly segments, but not more than five ACs.</a:t>
            </a:r>
            <a:endParaRPr lang="en-US" sz="3200" i="1" dirty="0">
              <a:cs typeface="Times New Roman" panose="02020603050405020304" pitchFamily="18" charset="0"/>
            </a:endParaRPr>
          </a:p>
          <a:p>
            <a:pPr marL="815975" indent="-457200" algn="just">
              <a:tabLst>
                <a:tab pos="355600" algn="l"/>
              </a:tabLst>
            </a:pPr>
            <a:r>
              <a:rPr sz="3200" dirty="0">
                <a:cs typeface="Times New Roman" panose="02020603050405020304" pitchFamily="18" charset="0"/>
              </a:rPr>
              <a:t>More AEOs for Expenditure Sensitive Constituencies</a:t>
            </a:r>
            <a:r>
              <a:rPr lang="en-IN" sz="3200" dirty="0">
                <a:cs typeface="Times New Roman" panose="02020603050405020304" pitchFamily="18" charset="0"/>
              </a:rPr>
              <a:t> </a:t>
            </a:r>
            <a:r>
              <a:rPr sz="3200" dirty="0">
                <a:cs typeface="Times New Roman" panose="02020603050405020304" pitchFamily="18" charset="0"/>
              </a:rPr>
              <a:t>(ESCs)</a:t>
            </a:r>
            <a:endParaRPr lang="en-US" sz="3200" dirty="0">
              <a:cs typeface="Times New Roman" panose="02020603050405020304" pitchFamily="18" charset="0"/>
            </a:endParaRPr>
          </a:p>
          <a:p>
            <a:pPr marL="815975" indent="-457200" algn="just">
              <a:tabLst>
                <a:tab pos="355600" algn="l"/>
              </a:tabLst>
            </a:pPr>
            <a:r>
              <a:rPr sz="3200" dirty="0">
                <a:cs typeface="Times New Roman" panose="02020603050405020304" pitchFamily="18" charset="0"/>
              </a:rPr>
              <a:t>He will </a:t>
            </a:r>
            <a:r>
              <a:rPr sz="3200" b="1" dirty="0">
                <a:cs typeface="Times New Roman" panose="02020603050405020304" pitchFamily="18" charset="0"/>
              </a:rPr>
              <a:t>inspect functioning of different teams</a:t>
            </a:r>
            <a:r>
              <a:rPr sz="3200" dirty="0">
                <a:cs typeface="Times New Roman" panose="02020603050405020304" pitchFamily="18" charset="0"/>
              </a:rPr>
              <a:t> engaged in expenditure monitoring in each constituency and inspect the accounts of the candidates</a:t>
            </a:r>
            <a:endParaRPr lang="en-US" sz="3200" dirty="0">
              <a:cs typeface="Times New Roman" panose="02020603050405020304" pitchFamily="18" charset="0"/>
            </a:endParaRPr>
          </a:p>
          <a:p>
            <a:pPr marL="815975" indent="-457200" algn="just">
              <a:tabLst>
                <a:tab pos="355600" algn="l"/>
              </a:tabLst>
            </a:pPr>
            <a:r>
              <a:rPr sz="3200" dirty="0">
                <a:cs typeface="Times New Roman" panose="02020603050405020304" pitchFamily="18" charset="0"/>
              </a:rPr>
              <a:t>He will </a:t>
            </a:r>
            <a:r>
              <a:rPr sz="3200" b="1" dirty="0">
                <a:cs typeface="Times New Roman" panose="02020603050405020304" pitchFamily="18" charset="0"/>
              </a:rPr>
              <a:t>coordinate</a:t>
            </a:r>
            <a:r>
              <a:rPr sz="3200" dirty="0">
                <a:cs typeface="Times New Roman" panose="02020603050405020304" pitchFamily="18" charset="0"/>
              </a:rPr>
              <a:t> with various law enforcement agencies of Income tax, Police, BSF/SSB, State Excise and  DRI</a:t>
            </a:r>
          </a:p>
          <a:p>
            <a:pPr marL="857250" lvl="1" indent="-457200">
              <a:buNone/>
              <a:tabLst>
                <a:tab pos="355600" algn="l"/>
              </a:tabLst>
            </a:pPr>
            <a:endParaRPr sz="3200" dirty="0">
              <a:latin typeface="Times New Roman" panose="02020603050405020304" pitchFamily="18" charset="0"/>
              <a:cs typeface="Times New Roman" panose="02020603050405020304" pitchFamily="18" charset="0"/>
            </a:endParaRPr>
          </a:p>
        </p:txBody>
      </p:sp>
      <p:sp>
        <p:nvSpPr>
          <p:cNvPr id="232" name="33"/>
          <p:cNvSpPr txBox="1"/>
          <p:nvPr/>
        </p:nvSpPr>
        <p:spPr>
          <a:xfrm>
            <a:off x="9420794" y="5862959"/>
            <a:ext cx="316447" cy="243839"/>
          </a:xfrm>
          <a:prstGeom prst="rect">
            <a:avLst/>
          </a:prstGeom>
          <a:ln w="12700">
            <a:miter lim="400000"/>
          </a:ln>
        </p:spPr>
        <p:txBody>
          <a:bodyPr lIns="45718" tIns="45718" rIns="45718" bIns="45718" anchor="ctr">
            <a:spAutoFit/>
          </a:bodyPr>
          <a:lstStyle>
            <a:lvl1pPr>
              <a:defRPr sz="1000">
                <a:solidFill>
                  <a:srgbClr val="575F6D"/>
                </a:solidFill>
                <a:latin typeface="Century Schoolbook" panose="02040604050505020304"/>
                <a:ea typeface="Century Schoolbook" panose="02040604050505020304"/>
                <a:cs typeface="Century Schoolbook" panose="02040604050505020304"/>
                <a:sym typeface="Century Schoolbook" panose="02040604050505020304"/>
              </a:defRPr>
            </a:lvl1pPr>
          </a:lstStyle>
          <a:p>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5389" y="150178"/>
            <a:ext cx="1518950" cy="1368627"/>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37</a:t>
            </a:fld>
            <a:endParaRPr lang="en-IN"/>
          </a:p>
        </p:txBody>
      </p:sp>
    </p:spTree>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p:cNvSpPr>
          <p:nvPr>
            <p:ph type="title"/>
          </p:nvPr>
        </p:nvSpPr>
        <p:spPr bwMode="auto">
          <a:xfrm>
            <a:off x="1584310" y="166788"/>
            <a:ext cx="7453812" cy="1169643"/>
          </a:xfrm>
          <a:solidFill>
            <a:schemeClr val="bg1"/>
          </a:solidFill>
          <a:ln w="57150">
            <a:solidFill>
              <a:schemeClr val="tx1"/>
            </a:solidFill>
          </a:ln>
        </p:spPr>
        <p:txBody>
          <a:bodyPr vert="horz" wrap="square" lIns="91440" tIns="45720" rIns="91440" bIns="45720" numCol="1" rtlCol="0" anchor="t" anchorCtr="0" compatLnSpc="1">
            <a:normAutofit fontScale="90000"/>
          </a:bodyPr>
          <a:lstStyle/>
          <a:p>
            <a:pPr>
              <a:defRPr/>
            </a:pPr>
            <a:r>
              <a:rPr lang="en-US" cap="none" dirty="0"/>
              <a:t>	</a:t>
            </a:r>
            <a:r>
              <a:rPr lang="en-US" b="1" dirty="0">
                <a:solidFill>
                  <a:schemeClr val="tx1">
                    <a:lumMod val="95000"/>
                    <a:lumOff val="5000"/>
                  </a:schemeClr>
                </a:solidFill>
              </a:rPr>
              <a:t>Visit of Expenditure Observer</a:t>
            </a:r>
            <a:endParaRPr lang="en-IN" b="1" dirty="0">
              <a:solidFill>
                <a:schemeClr val="tx1">
                  <a:lumMod val="95000"/>
                  <a:lumOff val="5000"/>
                </a:schemeClr>
              </a:solidFill>
            </a:endParaRPr>
          </a:p>
        </p:txBody>
      </p:sp>
      <p:sp>
        <p:nvSpPr>
          <p:cNvPr id="51203" name="Rectangle 3"/>
          <p:cNvSpPr>
            <a:spLocks noGrp="1"/>
          </p:cNvSpPr>
          <p:nvPr>
            <p:ph idx="1"/>
          </p:nvPr>
        </p:nvSpPr>
        <p:spPr>
          <a:xfrm>
            <a:off x="823914" y="1645920"/>
            <a:ext cx="8389937" cy="5054917"/>
          </a:xfrm>
        </p:spPr>
        <p:txBody>
          <a:bodyPr>
            <a:normAutofit/>
          </a:bodyPr>
          <a:lstStyle/>
          <a:p>
            <a:pPr algn="just"/>
            <a:r>
              <a:rPr lang="en-IN" altLang="en-US" sz="2400" b="1" dirty="0"/>
              <a:t>To reach the constituency on the day of notification of elections</a:t>
            </a:r>
            <a:r>
              <a:rPr lang="en-IN" altLang="en-US" sz="2400" b="1" dirty="0">
                <a:solidFill>
                  <a:srgbClr val="00B0F0"/>
                </a:solidFill>
              </a:rPr>
              <a:t>(ANNEXURE -B1),</a:t>
            </a:r>
          </a:p>
          <a:p>
            <a:pPr algn="just"/>
            <a:r>
              <a:rPr lang="en-IN" altLang="en-US" sz="2400" b="1" dirty="0"/>
              <a:t>EO to leave the constituency after submitting the poll preparedness </a:t>
            </a:r>
            <a:r>
              <a:rPr lang="en-IN" altLang="en-US" sz="2400" b="1" dirty="0">
                <a:solidFill>
                  <a:srgbClr val="00B0F0"/>
                </a:solidFill>
              </a:rPr>
              <a:t>R</a:t>
            </a:r>
            <a:r>
              <a:rPr lang="en-IN" altLang="en-US" sz="2400" b="1" dirty="0" smtClean="0">
                <a:solidFill>
                  <a:srgbClr val="00B0F0"/>
                </a:solidFill>
              </a:rPr>
              <a:t>eport-B2</a:t>
            </a:r>
            <a:r>
              <a:rPr lang="en-IN" altLang="en-US" sz="2400" b="1" dirty="0"/>
              <a:t>,</a:t>
            </a:r>
          </a:p>
          <a:p>
            <a:pPr algn="just"/>
            <a:r>
              <a:rPr lang="en-IN" altLang="en-US" sz="2400" b="1" dirty="0"/>
              <a:t>2</a:t>
            </a:r>
            <a:r>
              <a:rPr lang="en-IN" altLang="en-US" sz="2400" b="1" baseline="30000" dirty="0"/>
              <a:t>nd</a:t>
            </a:r>
            <a:r>
              <a:rPr lang="en-IN" altLang="en-US" sz="2400" b="1" dirty="0"/>
              <a:t> Visit on date immediately after the date of withdrawal of candidature and remain in the constituency during entire campaign period and leave the constituency only after the completion of poll and sending  his </a:t>
            </a:r>
            <a:r>
              <a:rPr lang="en-IN" altLang="en-US" sz="2400" b="1" dirty="0">
                <a:solidFill>
                  <a:srgbClr val="00B0F0"/>
                </a:solidFill>
              </a:rPr>
              <a:t>Report-B3</a:t>
            </a:r>
            <a:r>
              <a:rPr lang="en-IN" altLang="en-US" sz="2400" b="1" dirty="0"/>
              <a:t>,</a:t>
            </a:r>
          </a:p>
          <a:p>
            <a:pPr algn="just"/>
            <a:r>
              <a:rPr lang="en-IN" altLang="en-US" sz="2400" b="1" dirty="0"/>
              <a:t>Third report after the poll </a:t>
            </a:r>
            <a:r>
              <a:rPr lang="en-IN" altLang="en-US" sz="2400" b="1" dirty="0">
                <a:solidFill>
                  <a:srgbClr val="00B0F0"/>
                </a:solidFill>
              </a:rPr>
              <a:t>(ANNEXURE-B4),</a:t>
            </a:r>
          </a:p>
          <a:p>
            <a:pPr algn="just"/>
            <a:r>
              <a:rPr lang="en-IN" altLang="en-US" sz="2400" b="1" dirty="0"/>
              <a:t>3</a:t>
            </a:r>
            <a:r>
              <a:rPr lang="en-IN" altLang="en-US" sz="2400" b="1" baseline="30000" dirty="0"/>
              <a:t>rd</a:t>
            </a:r>
            <a:r>
              <a:rPr lang="en-IN" altLang="en-US" sz="2400" b="1" dirty="0"/>
              <a:t> visit after 25 days from declaration of results to assist in finalisation of scrutiny report prepared by DEO. He will send his final Report </a:t>
            </a:r>
            <a:r>
              <a:rPr lang="en-IN" altLang="en-US" sz="2400" b="1" dirty="0">
                <a:solidFill>
                  <a:srgbClr val="00B0F0"/>
                </a:solidFill>
              </a:rPr>
              <a:t>(ANNEXURE -B5) </a:t>
            </a:r>
            <a:r>
              <a:rPr lang="en-IN" altLang="en-US" sz="2400" b="1" dirty="0"/>
              <a:t>after that.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3411" y="283080"/>
            <a:ext cx="1512019" cy="1355915"/>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890" y="456943"/>
            <a:ext cx="10222029" cy="606392"/>
          </a:xfrm>
          <a:solidFill>
            <a:schemeClr val="bg1"/>
          </a:solidFill>
          <a:ln w="57150">
            <a:solidFill>
              <a:schemeClr val="tx1"/>
            </a:solidFill>
          </a:ln>
        </p:spPr>
        <p:txBody>
          <a:bodyPr>
            <a:normAutofit/>
          </a:bodyPr>
          <a:lstStyle/>
          <a:p>
            <a:r>
              <a:rPr lang="en-IN" sz="3200" b="1" dirty="0">
                <a:solidFill>
                  <a:schemeClr val="tx1">
                    <a:lumMod val="95000"/>
                    <a:lumOff val="5000"/>
                  </a:schemeClr>
                </a:solidFill>
                <a:effectLst>
                  <a:outerShdw blurRad="38100" dist="38100" dir="2700000" algn="tl">
                    <a:srgbClr val="000000">
                      <a:alpha val="43137"/>
                    </a:srgbClr>
                  </a:outerShdw>
                </a:effectLst>
                <a:cs typeface="Times New Roman" panose="02020603050405020304" pitchFamily="18" charset="0"/>
              </a:rPr>
              <a:t>ASSISTANT EXPENDITURE OBSERVER (AEO)</a:t>
            </a:r>
          </a:p>
        </p:txBody>
      </p:sp>
      <p:sp>
        <p:nvSpPr>
          <p:cNvPr id="3" name="Content Placeholder 2"/>
          <p:cNvSpPr>
            <a:spLocks noGrp="1"/>
          </p:cNvSpPr>
          <p:nvPr>
            <p:ph idx="1"/>
          </p:nvPr>
        </p:nvSpPr>
        <p:spPr>
          <a:xfrm>
            <a:off x="1343473" y="1268762"/>
            <a:ext cx="9721215" cy="5400599"/>
          </a:xfrm>
        </p:spPr>
        <p:txBody>
          <a:bodyPr>
            <a:noAutofit/>
          </a:bodyPr>
          <a:lstStyle/>
          <a:p>
            <a:pPr lvl="0"/>
            <a:r>
              <a:rPr lang="en-US" sz="2600" dirty="0">
                <a:cs typeface="Times New Roman" panose="02020603050405020304" pitchFamily="18" charset="0"/>
              </a:rPr>
              <a:t>AEO to be appointed by DEO</a:t>
            </a:r>
          </a:p>
          <a:p>
            <a:pPr lvl="0"/>
            <a:r>
              <a:rPr lang="en-US" sz="2600" dirty="0">
                <a:cs typeface="Times New Roman" panose="02020603050405020304" pitchFamily="18" charset="0"/>
              </a:rPr>
              <a:t>The EO  may replace the AEO, if not found to be up to the mark</a:t>
            </a:r>
          </a:p>
          <a:p>
            <a:pPr lvl="0"/>
            <a:r>
              <a:rPr lang="en-US" sz="2600" dirty="0">
                <a:cs typeface="Times New Roman" panose="02020603050405020304" pitchFamily="18" charset="0"/>
              </a:rPr>
              <a:t>To tour extensively and make an assessment of election expenditure by candidate</a:t>
            </a:r>
          </a:p>
          <a:p>
            <a:pPr lvl="0"/>
            <a:r>
              <a:rPr lang="en-US" sz="2600" dirty="0">
                <a:cs typeface="Times New Roman" panose="02020603050405020304" pitchFamily="18" charset="0"/>
              </a:rPr>
              <a:t>To maintain the Shadow Observation Register &amp; Folder of Evidence</a:t>
            </a:r>
          </a:p>
          <a:p>
            <a:pPr lvl="0"/>
            <a:r>
              <a:rPr lang="en-US" sz="2600" dirty="0">
                <a:cs typeface="Times New Roman" panose="02020603050405020304" pitchFamily="18" charset="0"/>
              </a:rPr>
              <a:t>Supervise and ensure all complaints are addressed </a:t>
            </a:r>
            <a:r>
              <a:rPr lang="en-US" sz="2600" dirty="0" err="1">
                <a:cs typeface="Times New Roman" panose="02020603050405020304" pitchFamily="18" charset="0"/>
              </a:rPr>
              <a:t>w.r.t</a:t>
            </a:r>
            <a:r>
              <a:rPr lang="en-US" sz="2600" dirty="0">
                <a:cs typeface="Times New Roman" panose="02020603050405020304" pitchFamily="18" charset="0"/>
              </a:rPr>
              <a:t> election expenditure by candidate in his jurisdiction</a:t>
            </a:r>
          </a:p>
          <a:p>
            <a:pPr lvl="0"/>
            <a:r>
              <a:rPr lang="en-US" sz="2600" dirty="0">
                <a:cs typeface="Times New Roman" panose="02020603050405020304" pitchFamily="18" charset="0"/>
              </a:rPr>
              <a:t>Co-ordinate with the RO’s office on campaign activities of candidates</a:t>
            </a:r>
          </a:p>
          <a:p>
            <a:pPr lvl="0"/>
            <a:r>
              <a:rPr lang="en-US" sz="2600" dirty="0">
                <a:cs typeface="Times New Roman" panose="02020603050405020304" pitchFamily="18" charset="0"/>
              </a:rPr>
              <a:t>Assist EO in inspection of accounts</a:t>
            </a:r>
          </a:p>
          <a:p>
            <a:pPr lvl="0"/>
            <a:r>
              <a:rPr lang="en-US" sz="2600" dirty="0">
                <a:cs typeface="Times New Roman" panose="02020603050405020304" pitchFamily="18" charset="0"/>
              </a:rPr>
              <a:t>Extra AEO in case of ESC</a:t>
            </a:r>
          </a:p>
          <a:p>
            <a:endParaRPr lang="en-IN" sz="2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3522" y="188639"/>
            <a:ext cx="1164756" cy="1143000"/>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39</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752" y="281354"/>
            <a:ext cx="5856893" cy="943897"/>
          </a:xfrm>
          <a:solidFill>
            <a:schemeClr val="bg1"/>
          </a:solidFill>
          <a:ln w="57150">
            <a:solidFill>
              <a:schemeClr val="tx1"/>
            </a:solidFill>
          </a:ln>
        </p:spPr>
        <p:txBody>
          <a:bodyPr anchor="t">
            <a:normAutofit/>
          </a:bodyPr>
          <a:lstStyle/>
          <a:p>
            <a:pPr algn="ctr"/>
            <a:r>
              <a:rPr lang="en-US" sz="4400" dirty="0">
                <a:solidFill>
                  <a:schemeClr val="tx1">
                    <a:lumMod val="95000"/>
                    <a:lumOff val="5000"/>
                  </a:schemeClr>
                </a:solidFill>
                <a:ea typeface="+mj-lt"/>
                <a:cs typeface="+mj-lt"/>
              </a:rPr>
              <a:t>OBJECTIVES OF EEM</a:t>
            </a:r>
          </a:p>
          <a:p>
            <a:pPr algn="ctr"/>
            <a:endParaRPr lang="en-US" sz="4400" dirty="0"/>
          </a:p>
        </p:txBody>
      </p:sp>
      <p:sp>
        <p:nvSpPr>
          <p:cNvPr id="3" name="Content Placeholder 2"/>
          <p:cNvSpPr>
            <a:spLocks noGrp="1"/>
          </p:cNvSpPr>
          <p:nvPr>
            <p:ph idx="1"/>
          </p:nvPr>
        </p:nvSpPr>
        <p:spPr>
          <a:xfrm>
            <a:off x="677334" y="2160589"/>
            <a:ext cx="9795319" cy="3880773"/>
          </a:xfrm>
        </p:spPr>
        <p:txBody>
          <a:bodyPr vert="horz" lIns="91440" tIns="45720" rIns="91440" bIns="45720" rtlCol="0" anchor="t">
            <a:normAutofit/>
          </a:bodyPr>
          <a:lstStyle/>
          <a:p>
            <a:pPr marL="514350" indent="-514350">
              <a:spcBef>
                <a:spcPts val="0"/>
              </a:spcBef>
              <a:buFont typeface="+mj-lt"/>
              <a:buAutoNum type="arabicPeriod"/>
            </a:pPr>
            <a:r>
              <a:rPr lang="en-US" sz="2800" b="1" i="1" dirty="0">
                <a:ea typeface="+mn-lt"/>
                <a:cs typeface="+mn-lt"/>
              </a:rPr>
              <a:t>To conduct free, fair, transparent and peaceful election </a:t>
            </a:r>
            <a:r>
              <a:rPr lang="en-US" sz="2800" b="1" i="1" dirty="0" smtClean="0">
                <a:ea typeface="+mn-lt"/>
                <a:cs typeface="+mn-lt"/>
              </a:rPr>
              <a:t>by-</a:t>
            </a:r>
            <a:endParaRPr lang="en-US" sz="2800" b="1" i="1" dirty="0">
              <a:ea typeface="+mn-lt"/>
              <a:cs typeface="+mn-lt"/>
            </a:endParaRPr>
          </a:p>
          <a:p>
            <a:pPr marL="514350" indent="-514350">
              <a:spcBef>
                <a:spcPts val="0"/>
              </a:spcBef>
              <a:buFont typeface="+mj-lt"/>
              <a:buAutoNum type="arabicPeriod"/>
            </a:pPr>
            <a:r>
              <a:rPr lang="en-US" sz="2800" b="1" i="1" dirty="0" smtClean="0">
                <a:ea typeface="+mn-lt"/>
                <a:cs typeface="+mn-lt"/>
              </a:rPr>
              <a:t>Monitoring</a:t>
            </a:r>
            <a:r>
              <a:rPr lang="en-US" sz="2800" b="1" i="1" dirty="0">
                <a:ea typeface="+mn-lt"/>
                <a:cs typeface="+mn-lt"/>
              </a:rPr>
              <a:t> misuse of money and muscle power, </a:t>
            </a:r>
          </a:p>
          <a:p>
            <a:pPr marL="514350" indent="-514350">
              <a:spcBef>
                <a:spcPts val="0"/>
              </a:spcBef>
              <a:buFont typeface="+mj-lt"/>
              <a:buAutoNum type="arabicPeriod"/>
            </a:pPr>
            <a:r>
              <a:rPr lang="en-US" sz="2800" b="1" i="1" dirty="0">
                <a:ea typeface="+mn-lt"/>
                <a:cs typeface="+mn-lt"/>
              </a:rPr>
              <a:t>Legal expenditure within the permissible limit ,</a:t>
            </a:r>
          </a:p>
          <a:p>
            <a:pPr marL="514350" indent="-514350">
              <a:spcBef>
                <a:spcPts val="0"/>
              </a:spcBef>
              <a:buFont typeface="+mj-lt"/>
              <a:buAutoNum type="arabicPeriod"/>
            </a:pPr>
            <a:r>
              <a:rPr lang="en-US" sz="2800" b="1" i="1" dirty="0">
                <a:ea typeface="+mn-lt"/>
                <a:cs typeface="+mn-lt"/>
              </a:rPr>
              <a:t>Maintaining a truthful account,</a:t>
            </a:r>
          </a:p>
          <a:p>
            <a:pPr marL="514350" indent="-514350">
              <a:spcBef>
                <a:spcPts val="0"/>
              </a:spcBef>
              <a:buFont typeface="+mj-lt"/>
              <a:buAutoNum type="arabicPeriod"/>
            </a:pPr>
            <a:r>
              <a:rPr lang="en-US" sz="2800" b="1" i="1" dirty="0"/>
              <a:t>Level playing field for all stake holders.</a:t>
            </a:r>
          </a:p>
          <a:p>
            <a:pPr>
              <a:buNone/>
            </a:pPr>
            <a:endParaRPr lang="en-US" sz="2800" dirty="0">
              <a:latin typeface="Bodoni"/>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99" y="702944"/>
            <a:ext cx="3936421" cy="2009775"/>
          </a:xfrm>
        </p:spPr>
        <p:txBody>
          <a:bodyPr>
            <a:noAutofit/>
          </a:bodyPr>
          <a:lstStyle/>
          <a:p>
            <a:r>
              <a:rPr lang="en-IN" sz="4000" dirty="0">
                <a:solidFill>
                  <a:srgbClr val="00B0F0"/>
                </a:solidFill>
              </a:rPr>
              <a:t>AEO’s Daily Report</a:t>
            </a:r>
            <a:endParaRPr lang="en-US" sz="4000" dirty="0">
              <a:solidFill>
                <a:srgbClr val="00B0F0"/>
              </a:solidFill>
            </a:endParaRPr>
          </a:p>
        </p:txBody>
      </p:sp>
      <p:graphicFrame>
        <p:nvGraphicFramePr>
          <p:cNvPr id="3" name="Object 2"/>
          <p:cNvGraphicFramePr>
            <a:graphicFrameLocks noChangeAspect="1"/>
          </p:cNvGraphicFramePr>
          <p:nvPr/>
        </p:nvGraphicFramePr>
        <p:xfrm>
          <a:off x="4623996" y="257287"/>
          <a:ext cx="7147560" cy="6385560"/>
        </p:xfrm>
        <a:graphic>
          <a:graphicData uri="http://schemas.openxmlformats.org/presentationml/2006/ole">
            <mc:AlternateContent xmlns:mc="http://schemas.openxmlformats.org/markup-compatibility/2006">
              <mc:Choice xmlns:v="urn:schemas-microsoft-com:vml" Requires="v">
                <p:oleObj spid="_x0000_s1065" name="Acrobat Document" r:id="rId3" imgW="6047280" imgH="7814160" progId="Acrobat.Document.DC">
                  <p:embed/>
                </p:oleObj>
              </mc:Choice>
              <mc:Fallback>
                <p:oleObj name="Acrobat Document" r:id="rId3" imgW="6047280" imgH="7814160" progId="Acrobat.Document.DC">
                  <p:embed/>
                  <p:pic>
                    <p:nvPicPr>
                      <p:cNvPr id="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3996" y="257287"/>
                        <a:ext cx="7147560" cy="63855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40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84" y="488516"/>
            <a:ext cx="10337532" cy="630710"/>
          </a:xfrm>
          <a:solidFill>
            <a:schemeClr val="bg1"/>
          </a:solidFill>
          <a:ln w="57150">
            <a:solidFill>
              <a:schemeClr val="tx1"/>
            </a:solidFill>
          </a:ln>
        </p:spPr>
        <p:txBody>
          <a:bodyPr>
            <a:noAutofit/>
          </a:bodyPr>
          <a:lstStyle/>
          <a:p>
            <a:r>
              <a:rPr lang="en-IN" sz="3200" b="1" dirty="0">
                <a:solidFill>
                  <a:schemeClr val="tx1">
                    <a:lumMod val="95000"/>
                    <a:lumOff val="5000"/>
                  </a:schemeClr>
                </a:solidFill>
                <a:effectLst>
                  <a:outerShdw blurRad="38100" dist="38100" dir="2700000" algn="tl">
                    <a:srgbClr val="000000">
                      <a:alpha val="43137"/>
                    </a:srgbClr>
                  </a:outerShdw>
                </a:effectLst>
                <a:cs typeface="Times New Roman" panose="02020603050405020304" pitchFamily="18" charset="0"/>
              </a:rPr>
              <a:t>Flying Squads and Static Surveillance Teams</a:t>
            </a:r>
          </a:p>
        </p:txBody>
      </p:sp>
      <p:sp>
        <p:nvSpPr>
          <p:cNvPr id="3" name="Content Placeholder 2"/>
          <p:cNvSpPr>
            <a:spLocks noGrp="1"/>
          </p:cNvSpPr>
          <p:nvPr>
            <p:ph idx="1"/>
          </p:nvPr>
        </p:nvSpPr>
        <p:spPr>
          <a:xfrm>
            <a:off x="407658" y="1731981"/>
            <a:ext cx="10842906" cy="4658061"/>
          </a:xfrm>
        </p:spPr>
        <p:txBody>
          <a:bodyPr>
            <a:normAutofit lnSpcReduction="10000"/>
          </a:bodyPr>
          <a:lstStyle/>
          <a:p>
            <a:pPr algn="just"/>
            <a:r>
              <a:rPr lang="en-IN" dirty="0" smtClean="0">
                <a:latin typeface="Times New Roman" panose="02020603050405020304" pitchFamily="18" charset="0"/>
                <a:cs typeface="Times New Roman" panose="02020603050405020304" pitchFamily="18" charset="0"/>
              </a:rPr>
              <a:t>SOP for seizure and release of cash and other items, </a:t>
            </a:r>
            <a:r>
              <a:rPr lang="en-IN" dirty="0" smtClean="0">
                <a:solidFill>
                  <a:srgbClr val="FF0000"/>
                </a:solidFill>
                <a:latin typeface="Times New Roman" panose="02020603050405020304" pitchFamily="18" charset="0"/>
                <a:cs typeface="Times New Roman" panose="02020603050405020304" pitchFamily="18" charset="0"/>
              </a:rPr>
              <a:t>ECI letter dated 29 may 2015</a:t>
            </a:r>
          </a:p>
          <a:p>
            <a:pPr>
              <a:buFont typeface="Arial" panose="020B0604020202020204" pitchFamily="34" charset="0"/>
              <a:buChar char="•"/>
            </a:pPr>
            <a:r>
              <a:rPr lang="en-IN" sz="3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IN" sz="3000" i="1" dirty="0">
                <a:latin typeface="Calibri" panose="020F0502020204030204" pitchFamily="34" charset="0"/>
                <a:ea typeface="Calibri" panose="020F0502020204030204" pitchFamily="34" charset="0"/>
                <a:cs typeface="Calibri" panose="020F0502020204030204" pitchFamily="34" charset="0"/>
              </a:rPr>
              <a:t>3 or more Flying Squads(FS) and Static Surveillance Teams(SST) in each Assembly Constituency/Segment. </a:t>
            </a:r>
          </a:p>
          <a:p>
            <a:pPr>
              <a:buFont typeface="Arial" panose="020B0604020202020204" pitchFamily="34" charset="0"/>
              <a:buChar char="•"/>
            </a:pPr>
            <a:r>
              <a:rPr lang="en-IN" sz="3000" dirty="0">
                <a:latin typeface="Calibri" panose="020F0502020204030204" pitchFamily="34" charset="0"/>
                <a:ea typeface="Calibri" panose="020F0502020204030204" pitchFamily="34" charset="0"/>
                <a:cs typeface="Calibri" panose="020F0502020204030204" pitchFamily="34" charset="0"/>
              </a:rPr>
              <a:t>FS-More in Expenditure Sensitive Constituencies(ESC) if required. </a:t>
            </a:r>
          </a:p>
          <a:p>
            <a:pPr>
              <a:buFont typeface="Arial" panose="020B0604020202020204" pitchFamily="34" charset="0"/>
              <a:buChar char="•"/>
            </a:pPr>
            <a:r>
              <a:rPr lang="en-IN" sz="3000" dirty="0">
                <a:latin typeface="Calibri" panose="020F0502020204030204" pitchFamily="34" charset="0"/>
                <a:ea typeface="Calibri" panose="020F0502020204030204" pitchFamily="34" charset="0"/>
                <a:cs typeface="Calibri" panose="020F0502020204030204" pitchFamily="34" charset="0"/>
              </a:rPr>
              <a:t>SST- required at Expenditure Sensitive Pockets (ESP).</a:t>
            </a:r>
          </a:p>
          <a:p>
            <a:pPr>
              <a:buFont typeface="Arial" panose="020B0604020202020204" pitchFamily="34" charset="0"/>
              <a:buChar char="•"/>
            </a:pPr>
            <a:r>
              <a:rPr lang="en-IN" sz="3000" dirty="0">
                <a:latin typeface="Calibri" panose="020F0502020204030204" pitchFamily="34" charset="0"/>
                <a:ea typeface="Calibri" panose="020F0502020204030204" pitchFamily="34" charset="0"/>
                <a:cs typeface="Calibri" panose="020F0502020204030204" pitchFamily="34" charset="0"/>
              </a:rPr>
              <a:t>Headed by a Magistrate (Adequate numbers/ gazette notification). </a:t>
            </a:r>
          </a:p>
          <a:p>
            <a:pPr>
              <a:buFont typeface="Arial" panose="020B0604020202020204" pitchFamily="34" charset="0"/>
              <a:buChar char="•"/>
            </a:pPr>
            <a:r>
              <a:rPr lang="en-IN" sz="3000" dirty="0">
                <a:latin typeface="Calibri" panose="020F0502020204030204" pitchFamily="34" charset="0"/>
                <a:ea typeface="Calibri" panose="020F0502020204030204" pitchFamily="34" charset="0"/>
                <a:cs typeface="Calibri" panose="020F0502020204030204" pitchFamily="34" charset="0"/>
              </a:rPr>
              <a:t>Video Recording.</a:t>
            </a:r>
          </a:p>
          <a:p>
            <a:pPr>
              <a:buFont typeface="Arial" panose="020B0604020202020204" pitchFamily="34" charset="0"/>
              <a:buChar char="•"/>
            </a:pPr>
            <a:r>
              <a:rPr lang="en-IN" sz="3000" dirty="0">
                <a:latin typeface="Calibri" panose="020F0502020204030204" pitchFamily="34" charset="0"/>
                <a:ea typeface="Calibri" panose="020F0502020204030204" pitchFamily="34" charset="0"/>
                <a:cs typeface="Calibri" panose="020F0502020204030204" pitchFamily="34" charset="0"/>
              </a:rPr>
              <a:t>GPS enabled FS vehicles/ Mobile tracking</a:t>
            </a:r>
            <a:r>
              <a:rPr lang="en-IN" sz="3000" b="1"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8128" y="265642"/>
            <a:ext cx="1220418" cy="1262749"/>
          </a:xfrm>
          <a:prstGeom prst="rect">
            <a:avLst/>
          </a:prstGeom>
        </p:spPr>
      </p:pic>
      <p:sp>
        <p:nvSpPr>
          <p:cNvPr id="6" name="Slide Number Placeholder 5"/>
          <p:cNvSpPr>
            <a:spLocks noGrp="1"/>
          </p:cNvSpPr>
          <p:nvPr>
            <p:ph type="sldNum" sz="quarter" idx="12"/>
          </p:nvPr>
        </p:nvSpPr>
        <p:spPr/>
        <p:txBody>
          <a:bodyPr/>
          <a:lstStyle/>
          <a:p>
            <a:fld id="{D57F1E4F-1CFF-5643-939E-217C01CDF565}" type="slidenum">
              <a:rPr lang="en-US" smtClean="0"/>
              <a:pPr/>
              <a:t>41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1625"/>
            <a:ext cx="5291138" cy="1288024"/>
          </a:xfrm>
          <a:solidFill>
            <a:schemeClr val="bg1"/>
          </a:solidFill>
          <a:ln w="57150">
            <a:solidFill>
              <a:schemeClr val="tx1"/>
            </a:solidFill>
          </a:ln>
        </p:spPr>
        <p:txBody>
          <a:bodyPr vert="horz" wrap="square" lIns="91440" tIns="45720" rIns="91440" bIns="45720" numCol="1" rtlCol="0" anchor="t" anchorCtr="0" compatLnSpc="1">
            <a:noAutofit/>
          </a:bodyPr>
          <a:lstStyle/>
          <a:p>
            <a:pPr algn="ctr" eaLnBrk="1" hangingPunct="1">
              <a:defRPr/>
            </a:pPr>
            <a:r>
              <a:rPr lang="en-US" sz="2800" b="1" dirty="0">
                <a:solidFill>
                  <a:schemeClr val="tx1"/>
                </a:solidFill>
              </a:rPr>
              <a:t> </a:t>
            </a:r>
            <a:r>
              <a:rPr lang="en-US" b="1" dirty="0">
                <a:solidFill>
                  <a:schemeClr val="tx1"/>
                </a:solidFill>
              </a:rPr>
              <a:t>FLYING SQUADS</a:t>
            </a:r>
          </a:p>
        </p:txBody>
      </p:sp>
      <p:sp>
        <p:nvSpPr>
          <p:cNvPr id="6" name="Slide Number Placeholder 5"/>
          <p:cNvSpPr txBox="1">
            <a:spLocks noGrp="1"/>
          </p:cNvSpPr>
          <p:nvPr/>
        </p:nvSpPr>
        <p:spPr>
          <a:xfrm>
            <a:off x="8077200" y="6543676"/>
            <a:ext cx="2133600" cy="365125"/>
          </a:xfrm>
          <a:prstGeom prst="rect">
            <a:avLst/>
          </a:prstGeom>
          <a:noFill/>
        </p:spPr>
        <p:txBody>
          <a:bodyPr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endParaRPr lang="en-US" altLang="en-US" sz="1200" dirty="0">
              <a:solidFill>
                <a:srgbClr val="898989"/>
              </a:solidFill>
              <a:latin typeface="Century Schoolbook" panose="02040604050505020304" pitchFamily="18" charset="0"/>
            </a:endParaRPr>
          </a:p>
        </p:txBody>
      </p:sp>
      <p:graphicFrame>
        <p:nvGraphicFramePr>
          <p:cNvPr id="5" name="Diagram 4"/>
          <p:cNvGraphicFramePr/>
          <p:nvPr/>
        </p:nvGraphicFramePr>
        <p:xfrm>
          <a:off x="3626840" y="1112115"/>
          <a:ext cx="7040077" cy="5431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07496" y="188640"/>
            <a:ext cx="1220418" cy="1262749"/>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42</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6739" name="Picture 3"/>
          <p:cNvPicPr>
            <a:picLocks noGrp="1" noChangeAspect="1" noChangeArrowheads="1"/>
          </p:cNvPicPr>
          <p:nvPr>
            <p:ph idx="1"/>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D57F1E4F-1CFF-5643-939E-217C01CDF565}" type="slidenum">
              <a:rPr lang="en-US" smtClean="0"/>
              <a:pPr/>
              <a:t>43</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a:xfrm>
            <a:off x="1738312" y="281355"/>
            <a:ext cx="7367186" cy="1269794"/>
          </a:xfrm>
          <a:solidFill>
            <a:schemeClr val="bg1"/>
          </a:solidFill>
          <a:ln w="57150">
            <a:solidFill>
              <a:schemeClr val="tx1"/>
            </a:solidFill>
          </a:ln>
        </p:spPr>
        <p:txBody>
          <a:bodyPr>
            <a:normAutofit/>
          </a:bodyPr>
          <a:lstStyle/>
          <a:p>
            <a:pPr algn="ctr" eaLnBrk="1" hangingPunct="1">
              <a:defRPr/>
            </a:pPr>
            <a:r>
              <a:rPr lang="en-US" b="1" dirty="0">
                <a:solidFill>
                  <a:schemeClr val="tx1">
                    <a:lumMod val="95000"/>
                    <a:lumOff val="5000"/>
                  </a:schemeClr>
                </a:solidFill>
              </a:rPr>
              <a:t>Static Surveillance Teams (SST)</a:t>
            </a:r>
            <a:endParaRPr lang="en-IN" b="1" dirty="0">
              <a:solidFill>
                <a:schemeClr val="tx1">
                  <a:lumMod val="95000"/>
                  <a:lumOff val="5000"/>
                </a:schemeClr>
              </a:solidFill>
            </a:endParaRPr>
          </a:p>
        </p:txBody>
      </p:sp>
      <p:sp>
        <p:nvSpPr>
          <p:cNvPr id="46083" name="Rectangle 3"/>
          <p:cNvSpPr>
            <a:spLocks noGrp="1"/>
          </p:cNvSpPr>
          <p:nvPr>
            <p:ph idx="1"/>
          </p:nvPr>
        </p:nvSpPr>
        <p:spPr>
          <a:xfrm>
            <a:off x="690310" y="1420009"/>
            <a:ext cx="9658546" cy="4797911"/>
          </a:xfrm>
        </p:spPr>
        <p:txBody>
          <a:bodyPr>
            <a:normAutofit fontScale="25000" lnSpcReduction="20000"/>
          </a:bodyPr>
          <a:lstStyle/>
          <a:p>
            <a:pPr marL="406400" lvl="1" indent="-290830" algn="just">
              <a:lnSpc>
                <a:spcPct val="80000"/>
              </a:lnSpc>
              <a:buFont typeface="Arial" panose="020B0604020202020204" pitchFamily="34" charset="0"/>
              <a:buChar char="•"/>
            </a:pPr>
            <a:endParaRPr lang="en-US" altLang="en-US" sz="12800" dirty="0">
              <a:latin typeface="Calibri" panose="020F0502020204030204" pitchFamily="34" charset="0"/>
              <a:ea typeface="Calibri" panose="020F0502020204030204" pitchFamily="34" charset="0"/>
              <a:cs typeface="Calibri" panose="020F0502020204030204" pitchFamily="34" charset="0"/>
            </a:endParaRPr>
          </a:p>
          <a:p>
            <a:pPr marL="406400" lvl="1" indent="-290830" algn="just">
              <a:lnSpc>
                <a:spcPct val="80000"/>
              </a:lnSpc>
              <a:buFont typeface="Arial" panose="020B0604020202020204" pitchFamily="34" charset="0"/>
              <a:buChar char="•"/>
            </a:pPr>
            <a:r>
              <a:rPr lang="en-US" altLang="en-US" sz="12800" dirty="0">
                <a:latin typeface="Calibri" panose="020F0502020204030204" pitchFamily="34" charset="0"/>
                <a:ea typeface="Calibri" panose="020F0502020204030204" pitchFamily="34" charset="0"/>
                <a:cs typeface="Calibri" panose="020F0502020204030204" pitchFamily="34" charset="0"/>
              </a:rPr>
              <a:t>Two or more SSTs in each AC with one magistrate, 3-4 Police personnel and one videographer.	</a:t>
            </a:r>
          </a:p>
          <a:p>
            <a:pPr marL="406400" lvl="1" indent="-290830" algn="just">
              <a:lnSpc>
                <a:spcPct val="80000"/>
              </a:lnSpc>
              <a:buFont typeface="Arial" panose="020B0604020202020204" pitchFamily="34" charset="0"/>
              <a:buChar char="•"/>
            </a:pPr>
            <a:endParaRPr lang="en-US" altLang="en-US" sz="12800" dirty="0">
              <a:latin typeface="Calibri" panose="020F0502020204030204" pitchFamily="34" charset="0"/>
              <a:ea typeface="Calibri" panose="020F0502020204030204" pitchFamily="34" charset="0"/>
              <a:cs typeface="Calibri" panose="020F0502020204030204" pitchFamily="34" charset="0"/>
            </a:endParaRPr>
          </a:p>
          <a:p>
            <a:pPr marL="406400" lvl="1" indent="-290830" algn="just">
              <a:lnSpc>
                <a:spcPct val="80000"/>
              </a:lnSpc>
              <a:buFont typeface="Arial" panose="020B0604020202020204" pitchFamily="34" charset="0"/>
              <a:buChar char="•"/>
            </a:pPr>
            <a:r>
              <a:rPr lang="en-US" altLang="en-US" sz="12800" dirty="0">
                <a:latin typeface="Calibri" panose="020F0502020204030204" pitchFamily="34" charset="0"/>
                <a:ea typeface="Calibri" panose="020F0502020204030204" pitchFamily="34" charset="0"/>
                <a:cs typeface="Calibri" panose="020F0502020204030204" pitchFamily="34" charset="0"/>
              </a:rPr>
              <a:t>To put the check post on major roads to check movement of illegal cash/liquor/arms or gift items 	</a:t>
            </a:r>
          </a:p>
          <a:p>
            <a:pPr marL="406400" lvl="1" indent="-290830" algn="just">
              <a:lnSpc>
                <a:spcPct val="80000"/>
              </a:lnSpc>
              <a:buFont typeface="Arial" panose="020B0604020202020204" pitchFamily="34" charset="0"/>
              <a:buChar char="•"/>
            </a:pPr>
            <a:endParaRPr lang="en-US" altLang="en-US" sz="12800" dirty="0">
              <a:latin typeface="Calibri" panose="020F0502020204030204" pitchFamily="34" charset="0"/>
              <a:ea typeface="Calibri" panose="020F0502020204030204" pitchFamily="34" charset="0"/>
              <a:cs typeface="Calibri" panose="020F0502020204030204" pitchFamily="34" charset="0"/>
            </a:endParaRPr>
          </a:p>
          <a:p>
            <a:pPr marL="406400" lvl="1" indent="-290830" algn="just">
              <a:lnSpc>
                <a:spcPct val="80000"/>
              </a:lnSpc>
              <a:buFont typeface="Arial" panose="020B0604020202020204" pitchFamily="34" charset="0"/>
              <a:buChar char="•"/>
            </a:pPr>
            <a:r>
              <a:rPr lang="en-US" altLang="en-US" sz="12800" dirty="0">
                <a:latin typeface="Calibri" panose="020F0502020204030204" pitchFamily="34" charset="0"/>
                <a:ea typeface="Calibri" panose="020F0502020204030204" pitchFamily="34" charset="0"/>
                <a:cs typeface="Calibri" panose="020F0502020204030204" pitchFamily="34" charset="0"/>
              </a:rPr>
              <a:t>Flying Squad of the district will supervise the posting of the Static Team/Check Post so as to avoid any harassment of public.</a:t>
            </a:r>
          </a:p>
          <a:p>
            <a:pPr marL="406400" lvl="1" indent="-290830" algn="just">
              <a:lnSpc>
                <a:spcPct val="80000"/>
              </a:lnSpc>
              <a:buNone/>
            </a:pPr>
            <a:r>
              <a:rPr lang="en-US" altLang="en-US" sz="12800" b="1" dirty="0">
                <a:latin typeface="Shonar Bangla" panose="02020603050405020304" pitchFamily="18" charset="0"/>
                <a:cs typeface="Shonar Bangla" panose="02020603050405020304" pitchFamily="18" charset="0"/>
              </a:rPr>
              <a:t>	</a:t>
            </a:r>
          </a:p>
          <a:p>
            <a:pPr marL="406400" lvl="1" indent="-290830" algn="just">
              <a:lnSpc>
                <a:spcPct val="80000"/>
              </a:lnSpc>
              <a:buNone/>
            </a:pPr>
            <a:endParaRPr lang="en-US" altLang="en-US" sz="4000" dirty="0"/>
          </a:p>
          <a:p>
            <a:pPr marL="406400" lvl="1" indent="-290830" algn="just">
              <a:lnSpc>
                <a:spcPct val="80000"/>
              </a:lnSpc>
              <a:buNone/>
            </a:pPr>
            <a:endParaRPr lang="en-US" altLang="en-US" sz="2000" dirty="0"/>
          </a:p>
          <a:p>
            <a:pPr marL="406400" lvl="1" indent="-290830" algn="just">
              <a:lnSpc>
                <a:spcPct val="80000"/>
              </a:lnSpc>
              <a:buNone/>
            </a:pPr>
            <a:endParaRPr lang="en-US" altLang="en-US" sz="2000" dirty="0"/>
          </a:p>
          <a:p>
            <a:pPr marL="406400" lvl="1" indent="-290830" algn="just">
              <a:lnSpc>
                <a:spcPct val="80000"/>
              </a:lnSpc>
              <a:buNone/>
            </a:pPr>
            <a:endParaRPr lang="en-US" altLang="en-US" sz="2000" dirty="0"/>
          </a:p>
          <a:p>
            <a:pPr marL="406400" lvl="1" indent="-290830" algn="just">
              <a:lnSpc>
                <a:spcPct val="80000"/>
              </a:lnSpc>
              <a:buNone/>
            </a:pPr>
            <a:r>
              <a:rPr lang="en-US" altLang="en-US" sz="2000" dirty="0"/>
              <a:t>	</a:t>
            </a:r>
            <a:endParaRPr lang="en-IN" alt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6" y="188640"/>
            <a:ext cx="1220418" cy="1262749"/>
          </a:xfrm>
          <a:prstGeom prst="rect">
            <a:avLst/>
          </a:prstGeom>
        </p:spPr>
      </p:pic>
      <p:sp>
        <p:nvSpPr>
          <p:cNvPr id="5" name="TextBox 4"/>
          <p:cNvSpPr txBox="1"/>
          <p:nvPr/>
        </p:nvSpPr>
        <p:spPr>
          <a:xfrm>
            <a:off x="9889588" y="6288258"/>
            <a:ext cx="1069144" cy="369332"/>
          </a:xfrm>
          <a:prstGeom prst="rect">
            <a:avLst/>
          </a:prstGeom>
          <a:noFill/>
        </p:spPr>
        <p:txBody>
          <a:bodyPr wrap="square" rtlCol="0">
            <a:spAutoFit/>
          </a:bodyPr>
          <a:lstStyle/>
          <a:p>
            <a:r>
              <a:rPr lang="en-US" dirty="0" err="1" smtClean="0"/>
              <a:t>Contd</a:t>
            </a:r>
            <a:r>
              <a:rPr lang="en-US" dirty="0" smtClean="0"/>
              <a:t>…</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p:cNvSpPr>
          <p:nvPr>
            <p:ph idx="1"/>
          </p:nvPr>
        </p:nvSpPr>
        <p:spPr>
          <a:xfrm>
            <a:off x="323850" y="1581374"/>
            <a:ext cx="10283190" cy="5062315"/>
          </a:xfrm>
        </p:spPr>
        <p:txBody>
          <a:bodyPr/>
          <a:lstStyle/>
          <a:p>
            <a:pPr marL="347980" lvl="1" indent="-288925" algn="just">
              <a:lnSpc>
                <a:spcPct val="80000"/>
              </a:lnSpc>
              <a:buFont typeface="Wingdings" panose="05000000000000000000" pitchFamily="2" charset="2"/>
              <a:buChar char="§"/>
            </a:pPr>
            <a:r>
              <a:rPr lang="en-US" altLang="en-US" sz="2200" dirty="0" err="1">
                <a:latin typeface="Calibri" panose="020F0502020204030204" pitchFamily="34" charset="0"/>
                <a:ea typeface="Calibri" panose="020F0502020204030204" pitchFamily="34" charset="0"/>
                <a:cs typeface="Calibri" panose="020F0502020204030204" pitchFamily="34" charset="0"/>
              </a:rPr>
              <a:t>Videography</a:t>
            </a:r>
            <a:r>
              <a:rPr lang="en-US" altLang="en-US" sz="2200" dirty="0">
                <a:latin typeface="Calibri" panose="020F0502020204030204" pitchFamily="34" charset="0"/>
                <a:ea typeface="Calibri" panose="020F0502020204030204" pitchFamily="34" charset="0"/>
                <a:cs typeface="Calibri" panose="020F0502020204030204" pitchFamily="34" charset="0"/>
              </a:rPr>
              <a:t> is must and the DVD  handed over to Accounting Team, for keeping in `folder of evidence`.</a:t>
            </a:r>
          </a:p>
          <a:p>
            <a:pPr marL="347980" lvl="1" indent="-288925" algn="just">
              <a:lnSpc>
                <a:spcPct val="80000"/>
              </a:lnSpc>
              <a:buNone/>
            </a:pPr>
            <a:endParaRPr lang="en-US" altLang="en-US" sz="2200" dirty="0">
              <a:latin typeface="Calibri" panose="020F0502020204030204" pitchFamily="34" charset="0"/>
              <a:ea typeface="Calibri" panose="020F0502020204030204" pitchFamily="34" charset="0"/>
              <a:cs typeface="Calibri" panose="020F0502020204030204" pitchFamily="34" charset="0"/>
            </a:endParaRPr>
          </a:p>
          <a:p>
            <a:pPr marL="347980" lvl="1" indent="-288925" algn="just">
              <a:lnSpc>
                <a:spcPct val="80000"/>
              </a:lnSpc>
              <a:buFont typeface="Wingdings" panose="05000000000000000000" pitchFamily="2" charset="2"/>
              <a:buChar char="§"/>
            </a:pPr>
            <a:r>
              <a:rPr lang="en-US" altLang="en-US" sz="2200" dirty="0">
                <a:latin typeface="Calibri" panose="020F0502020204030204" pitchFamily="34" charset="0"/>
                <a:ea typeface="Calibri" panose="020F0502020204030204" pitchFamily="34" charset="0"/>
                <a:cs typeface="Calibri" panose="020F0502020204030204" pitchFamily="34" charset="0"/>
              </a:rPr>
              <a:t>Any member of public may ask and take  copy the Video DVD/CD for a particular day by depositing Rs. 300/-.</a:t>
            </a:r>
            <a:endParaRPr lang="en-IN" altLang="en-US" sz="2200" dirty="0">
              <a:latin typeface="Calibri" panose="020F0502020204030204" pitchFamily="34" charset="0"/>
              <a:ea typeface="Calibri" panose="020F0502020204030204" pitchFamily="34" charset="0"/>
              <a:cs typeface="Calibri" panose="020F0502020204030204" pitchFamily="34" charset="0"/>
            </a:endParaRPr>
          </a:p>
          <a:p>
            <a:pPr marL="347980" lvl="1" indent="-288925" algn="just">
              <a:lnSpc>
                <a:spcPct val="80000"/>
              </a:lnSpc>
              <a:buFont typeface="Wingdings" panose="05000000000000000000" pitchFamily="2" charset="2"/>
              <a:buChar char="§"/>
            </a:pPr>
            <a:endParaRPr lang="en-IN" altLang="en-US" sz="2200" dirty="0">
              <a:latin typeface="Calibri" panose="020F0502020204030204" pitchFamily="34" charset="0"/>
              <a:ea typeface="Calibri" panose="020F0502020204030204" pitchFamily="34" charset="0"/>
              <a:cs typeface="Calibri" panose="020F0502020204030204" pitchFamily="34" charset="0"/>
            </a:endParaRPr>
          </a:p>
          <a:p>
            <a:pPr marL="347980" lvl="1" indent="-288925" algn="just">
              <a:lnSpc>
                <a:spcPct val="80000"/>
              </a:lnSpc>
              <a:buFont typeface="Wingdings" panose="05000000000000000000" pitchFamily="2" charset="2"/>
              <a:buChar char="§"/>
            </a:pPr>
            <a:r>
              <a:rPr lang="en-US" altLang="en-US" sz="2200" dirty="0">
                <a:latin typeface="Calibri" panose="020F0502020204030204" pitchFamily="34" charset="0"/>
                <a:ea typeface="Calibri" panose="020F0502020204030204" pitchFamily="34" charset="0"/>
                <a:cs typeface="Calibri" panose="020F0502020204030204" pitchFamily="34" charset="0"/>
              </a:rPr>
              <a:t>Daily Activity report in prescribed format (</a:t>
            </a:r>
            <a:r>
              <a:rPr lang="en-US" altLang="en-US" sz="2200" dirty="0">
                <a:solidFill>
                  <a:srgbClr val="00B0F0"/>
                </a:solidFill>
                <a:latin typeface="Calibri" panose="020F0502020204030204" pitchFamily="34" charset="0"/>
                <a:ea typeface="Calibri" panose="020F0502020204030204" pitchFamily="34" charset="0"/>
                <a:cs typeface="Calibri" panose="020F0502020204030204" pitchFamily="34" charset="0"/>
              </a:rPr>
              <a:t>Annexure-B10</a:t>
            </a:r>
            <a:r>
              <a:rPr lang="en-US" altLang="en-US" sz="2200" dirty="0">
                <a:latin typeface="Calibri" panose="020F0502020204030204" pitchFamily="34" charset="0"/>
                <a:ea typeface="Calibri" panose="020F0502020204030204" pitchFamily="34" charset="0"/>
                <a:cs typeface="Calibri" panose="020F0502020204030204" pitchFamily="34" charset="0"/>
              </a:rPr>
              <a:t>) to SP, RO and Assistant Expenditure Observer </a:t>
            </a:r>
          </a:p>
          <a:p>
            <a:pPr marL="347980" lvl="1" indent="-288925" algn="just">
              <a:lnSpc>
                <a:spcPct val="80000"/>
              </a:lnSpc>
              <a:buFont typeface="Wingdings" panose="05000000000000000000" pitchFamily="2" charset="2"/>
              <a:buChar char="§"/>
            </a:pPr>
            <a:endParaRPr lang="en-US" altLang="en-US" sz="2200" dirty="0">
              <a:latin typeface="Calibri" panose="020F0502020204030204" pitchFamily="34" charset="0"/>
              <a:ea typeface="Calibri" panose="020F0502020204030204" pitchFamily="34" charset="0"/>
              <a:cs typeface="Calibri" panose="020F0502020204030204" pitchFamily="34" charset="0"/>
            </a:endParaRPr>
          </a:p>
          <a:p>
            <a:pPr marL="347980" lvl="1" indent="-288925" algn="just">
              <a:lnSpc>
                <a:spcPct val="80000"/>
              </a:lnSpc>
              <a:buFont typeface="Wingdings" panose="05000000000000000000" pitchFamily="2" charset="2"/>
              <a:buChar char="§"/>
            </a:pPr>
            <a:r>
              <a:rPr lang="en-US" altLang="en-US" sz="2200" dirty="0">
                <a:latin typeface="Calibri" panose="020F0502020204030204" pitchFamily="34" charset="0"/>
                <a:ea typeface="Calibri" panose="020F0502020204030204" pitchFamily="34" charset="0"/>
                <a:cs typeface="Calibri" panose="020F0502020204030204" pitchFamily="34" charset="0"/>
              </a:rPr>
              <a:t>Nodal officer of Police HQ </a:t>
            </a:r>
            <a:r>
              <a:rPr lang="en-US" altLang="en-US" sz="2200" dirty="0" smtClean="0">
                <a:latin typeface="Calibri" panose="020F0502020204030204" pitchFamily="34" charset="0"/>
                <a:ea typeface="Calibri" panose="020F0502020204030204" pitchFamily="34" charset="0"/>
                <a:cs typeface="Calibri" panose="020F0502020204030204" pitchFamily="34" charset="0"/>
              </a:rPr>
              <a:t>to </a:t>
            </a:r>
            <a:r>
              <a:rPr lang="en-US" altLang="en-US" sz="2200" dirty="0">
                <a:latin typeface="Calibri" panose="020F0502020204030204" pitchFamily="34" charset="0"/>
                <a:ea typeface="Calibri" panose="020F0502020204030204" pitchFamily="34" charset="0"/>
                <a:cs typeface="Calibri" panose="020F0502020204030204" pitchFamily="34" charset="0"/>
              </a:rPr>
              <a:t>compile and submit report to CEO and Commission</a:t>
            </a:r>
          </a:p>
          <a:p>
            <a:pPr marL="347980" lvl="1" indent="-288925" algn="just">
              <a:lnSpc>
                <a:spcPct val="80000"/>
              </a:lnSpc>
              <a:buNone/>
            </a:pPr>
            <a:endParaRPr lang="en-US" altLang="en-US" sz="2200" dirty="0">
              <a:latin typeface="Calibri" panose="020F0502020204030204" pitchFamily="34" charset="0"/>
              <a:ea typeface="Calibri" panose="020F0502020204030204" pitchFamily="34" charset="0"/>
              <a:cs typeface="Calibri" panose="020F0502020204030204" pitchFamily="34" charset="0"/>
            </a:endParaRPr>
          </a:p>
          <a:p>
            <a:pPr marL="347980" lvl="1" indent="-288925" algn="just">
              <a:lnSpc>
                <a:spcPct val="80000"/>
              </a:lnSpc>
              <a:buFont typeface="Wingdings" panose="05000000000000000000" pitchFamily="2" charset="2"/>
              <a:buChar char="§"/>
            </a:pPr>
            <a:r>
              <a:rPr lang="en-US" altLang="en-US" sz="2200" dirty="0">
                <a:latin typeface="Calibri" panose="020F0502020204030204" pitchFamily="34" charset="0"/>
                <a:ea typeface="Calibri" panose="020F0502020204030204" pitchFamily="34" charset="0"/>
                <a:cs typeface="Calibri" panose="020F0502020204030204" pitchFamily="34" charset="0"/>
              </a:rPr>
              <a:t>EO to have coordination meeting with all law enforcement agencies of district and the teams.</a:t>
            </a:r>
          </a:p>
          <a:p>
            <a:pPr marL="347980" lvl="1" indent="-288925" algn="just">
              <a:lnSpc>
                <a:spcPct val="80000"/>
              </a:lnSpc>
              <a:buFont typeface="Wingdings" panose="05000000000000000000" pitchFamily="2" charset="2"/>
              <a:buChar char="§"/>
            </a:pPr>
            <a:endParaRPr lang="en-IN" altLang="en-US" sz="2400" dirty="0"/>
          </a:p>
          <a:p>
            <a:pPr marL="0" indent="0" eaLnBrk="1" hangingPunct="1">
              <a:lnSpc>
                <a:spcPct val="80000"/>
              </a:lnSpc>
              <a:buNone/>
            </a:pPr>
            <a:endParaRPr lang="en-IN" alt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6" y="188640"/>
            <a:ext cx="1220418" cy="1262749"/>
          </a:xfrm>
          <a:prstGeom prst="rect">
            <a:avLst/>
          </a:prstGeom>
        </p:spPr>
      </p:pic>
      <p:sp>
        <p:nvSpPr>
          <p:cNvPr id="6" name="Rectangle 2"/>
          <p:cNvSpPr txBox="1"/>
          <p:nvPr/>
        </p:nvSpPr>
        <p:spPr>
          <a:xfrm>
            <a:off x="1738312" y="317634"/>
            <a:ext cx="7367186" cy="741145"/>
          </a:xfrm>
          <a:prstGeom prst="rect">
            <a:avLst/>
          </a:prstGeom>
          <a:solidFill>
            <a:schemeClr val="bg1"/>
          </a:solidFill>
          <a:ln w="57150">
            <a:solidFill>
              <a:schemeClr val="tx1"/>
            </a:solidFill>
          </a:ln>
        </p:spPr>
        <p:txBody>
          <a:bodyPr vert="horz" lIns="91440" tIns="45720" rIns="91440" bIns="45720" rtlCol="0" anchor="t">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3600" b="1" i="0" u="none" strike="noStrike" kern="1200" cap="none" spc="0" normalizeH="0" baseline="0" noProof="0" dirty="0">
                <a:ln>
                  <a:noFill/>
                </a:ln>
                <a:solidFill>
                  <a:schemeClr val="tx1">
                    <a:lumMod val="95000"/>
                    <a:lumOff val="5000"/>
                  </a:schemeClr>
                </a:solidFill>
                <a:effectLst/>
                <a:uLnTx/>
                <a:uFillTx/>
                <a:latin typeface="+mj-lt"/>
                <a:ea typeface="+mj-ea"/>
                <a:cs typeface="+mj-cs"/>
              </a:rPr>
              <a:t>Static Surveillance Teams (SST)</a:t>
            </a:r>
            <a:endParaRPr kumimoji="0" lang="en-IN" sz="3600" b="1" i="0" u="none" strike="noStrike" kern="1200" cap="none" spc="0" normalizeH="0" baseline="0" noProof="0" dirty="0">
              <a:ln>
                <a:noFill/>
              </a:ln>
              <a:solidFill>
                <a:schemeClr val="tx1">
                  <a:lumMod val="95000"/>
                  <a:lumOff val="5000"/>
                </a:schemeClr>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855" y="625978"/>
            <a:ext cx="8089580" cy="670560"/>
          </a:xfrm>
          <a:solidFill>
            <a:schemeClr val="bg1"/>
          </a:solidFill>
          <a:ln w="57150">
            <a:solidFill>
              <a:schemeClr val="tx1"/>
            </a:solidFill>
          </a:ln>
        </p:spPr>
        <p:txBody>
          <a:bodyPr>
            <a:normAutofit/>
          </a:bodyPr>
          <a:lstStyle/>
          <a:p>
            <a:r>
              <a:rPr lang="en-US" sz="2800" b="1" dirty="0">
                <a:solidFill>
                  <a:schemeClr val="tx1">
                    <a:lumMod val="95000"/>
                    <a:lumOff val="5000"/>
                  </a:schemeClr>
                </a:solidFill>
              </a:rPr>
              <a:t>CASH LIMITS FOR SEIZURE FOR SSTs</a:t>
            </a:r>
            <a:endParaRPr lang="en-IN" sz="2800" b="1" dirty="0">
              <a:solidFill>
                <a:schemeClr val="tx1">
                  <a:lumMod val="95000"/>
                  <a:lumOff val="5000"/>
                </a:schemeClr>
              </a:solidFill>
            </a:endParaRPr>
          </a:p>
        </p:txBody>
      </p:sp>
      <p:sp>
        <p:nvSpPr>
          <p:cNvPr id="3" name="Content Placeholder 2"/>
          <p:cNvSpPr>
            <a:spLocks noGrp="1"/>
          </p:cNvSpPr>
          <p:nvPr>
            <p:ph idx="1"/>
          </p:nvPr>
        </p:nvSpPr>
        <p:spPr>
          <a:xfrm>
            <a:off x="546847" y="1703742"/>
            <a:ext cx="9819800" cy="4420010"/>
          </a:xfrm>
        </p:spPr>
        <p:txBody>
          <a:bodyPr vert="horz" lIns="91440" tIns="45720" rIns="91440" bIns="45720" rtlCol="0" anchor="t">
            <a:noAutofit/>
          </a:bodyPr>
          <a:lstStyle/>
          <a:p>
            <a:pPr>
              <a:lnSpc>
                <a:spcPct val="150000"/>
              </a:lnSpc>
            </a:pPr>
            <a:r>
              <a:rPr lang="en-US" sz="2000" dirty="0"/>
              <a:t>DURING CHECKING, IF ANY CASH EXCEEDING </a:t>
            </a:r>
            <a:r>
              <a:rPr lang="en-US" sz="2000" b="1" dirty="0">
                <a:solidFill>
                  <a:srgbClr val="7030A0"/>
                </a:solidFill>
              </a:rPr>
              <a:t>Rs. 50,000 </a:t>
            </a:r>
            <a:r>
              <a:rPr lang="en-US" sz="2000" dirty="0"/>
              <a:t>IS FOUND IN A VEHICLE CARRYING A CANDIDATE, HIS AGENT OR PARTY WORKER OR CARRYING POSTERS OR </a:t>
            </a:r>
            <a:r>
              <a:rPr lang="en-US" sz="2000" b="1" dirty="0">
                <a:solidFill>
                  <a:srgbClr val="7030A0"/>
                </a:solidFill>
              </a:rPr>
              <a:t>ELECTION MATERIALS </a:t>
            </a:r>
            <a:r>
              <a:rPr lang="en-US" sz="2000" dirty="0"/>
              <a:t>OR ANY DRUGS, LIQUOR, ARMS OR GIFT ITEMS WHICH ARE </a:t>
            </a:r>
            <a:r>
              <a:rPr lang="en-US" sz="2000" b="1" dirty="0">
                <a:solidFill>
                  <a:srgbClr val="7030A0"/>
                </a:solidFill>
              </a:rPr>
              <a:t>VALUED AT MORE THAN Rs.10,000 </a:t>
            </a:r>
            <a:r>
              <a:rPr lang="en-US" sz="2000" dirty="0"/>
              <a:t>, LIKELY TO BE USED FOR INDUCEMENT OF ELECTORS OR ANY OTHER ILLICIT ARTICLES ARE FOUND IN A VEHICLE, SHALL BE SUBJECT TO SEIZURE. THE WHOLE EVENT OF CHECKING AND SEIZUR IS TO BE CAPTURED IN A VIDEO/CCTV, WHICH WILL BE SUBMITTED TO THE RETURNING OFFICER, EVERYDAY.</a:t>
            </a:r>
            <a:endParaRPr lang="en-IN" sz="2000" dirty="0"/>
          </a:p>
        </p:txBody>
      </p:sp>
      <p:sp>
        <p:nvSpPr>
          <p:cNvPr id="5" name="TextBox 4"/>
          <p:cNvSpPr txBox="1"/>
          <p:nvPr/>
        </p:nvSpPr>
        <p:spPr>
          <a:xfrm>
            <a:off x="9889588" y="6302326"/>
            <a:ext cx="1069144" cy="369332"/>
          </a:xfrm>
          <a:prstGeom prst="rect">
            <a:avLst/>
          </a:prstGeom>
          <a:noFill/>
        </p:spPr>
        <p:txBody>
          <a:bodyPr wrap="square" rtlCol="0">
            <a:spAutoFit/>
          </a:bodyPr>
          <a:lstStyle/>
          <a:p>
            <a:r>
              <a:rPr lang="en-US" dirty="0" err="1" smtClean="0"/>
              <a:t>Contd</a:t>
            </a:r>
            <a:r>
              <a:rPr lang="en-US" dirty="0" smtClean="0"/>
              <a: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18161"/>
            <a:ext cx="8956263" cy="798531"/>
          </a:xfrm>
          <a:solidFill>
            <a:schemeClr val="bg1"/>
          </a:solidFill>
          <a:ln w="57150">
            <a:solidFill>
              <a:schemeClr val="tx1"/>
            </a:solidFill>
          </a:ln>
        </p:spPr>
        <p:txBody>
          <a:bodyPr>
            <a:normAutofit/>
          </a:bodyPr>
          <a:lstStyle/>
          <a:p>
            <a:r>
              <a:rPr lang="en-US" b="1" dirty="0">
                <a:solidFill>
                  <a:schemeClr val="tx1">
                    <a:lumMod val="95000"/>
                    <a:lumOff val="5000"/>
                  </a:schemeClr>
                </a:solidFill>
                <a:ea typeface="+mj-lt"/>
                <a:cs typeface="+mj-lt"/>
              </a:rPr>
              <a:t>CASH LIMITS FOR SEIZURE FOR SSTs</a:t>
            </a:r>
          </a:p>
        </p:txBody>
      </p:sp>
      <p:sp>
        <p:nvSpPr>
          <p:cNvPr id="3" name="Content Placeholder 2"/>
          <p:cNvSpPr>
            <a:spLocks noGrp="1"/>
          </p:cNvSpPr>
          <p:nvPr>
            <p:ph idx="1"/>
          </p:nvPr>
        </p:nvSpPr>
        <p:spPr>
          <a:xfrm>
            <a:off x="257806" y="2160589"/>
            <a:ext cx="9966555" cy="3880773"/>
          </a:xfrm>
        </p:spPr>
        <p:txBody>
          <a:bodyPr vert="horz" lIns="91440" tIns="45720" rIns="91440" bIns="45720" rtlCol="0" anchor="t">
            <a:normAutofit fontScale="92500"/>
          </a:bodyPr>
          <a:lstStyle/>
          <a:p>
            <a:pPr>
              <a:lnSpc>
                <a:spcPct val="150000"/>
              </a:lnSpc>
            </a:pPr>
            <a:r>
              <a:rPr lang="en-US" sz="2000" dirty="0">
                <a:ea typeface="+mn-lt"/>
                <a:cs typeface="+mn-lt"/>
              </a:rPr>
              <a:t>IF ANY STAR CAMPAIGNER IS CARRYING CASH </a:t>
            </a:r>
            <a:r>
              <a:rPr lang="en-US" sz="2000" b="1" dirty="0">
                <a:solidFill>
                  <a:srgbClr val="7030A0"/>
                </a:solidFill>
                <a:ea typeface="+mn-lt"/>
                <a:cs typeface="+mn-lt"/>
              </a:rPr>
              <a:t>UPTO Rs, 1 LAKH, </a:t>
            </a:r>
            <a:r>
              <a:rPr lang="en-US" sz="2000" dirty="0">
                <a:ea typeface="+mn-lt"/>
                <a:cs typeface="+mn-lt"/>
              </a:rPr>
              <a:t>EXCLUSIVELY FOR HIS/HER PERSONAL USE, OR ANY PARTY FUNCTIONARY IS CARRYING CASH WITH CERTIFICATE FROM THE TREASURER OF THE PARTY MENTIONING THE AMOUNT AND ITS END USE, THEN THE AUTHORITIES IN SST SHALL RETAIN A COPY OF THE CERTIFICATE AND WILL NOT SEIZE THE CASH, </a:t>
            </a:r>
            <a:r>
              <a:rPr lang="en-US" sz="2000" b="1" i="1" u="sng" dirty="0">
                <a:ea typeface="+mn-lt"/>
                <a:cs typeface="+mn-lt"/>
              </a:rPr>
              <a:t>IF CASH OF MORE THAN 10 LAKH IS FOUND IN A VEHICLE AND THERE IS NO SUSPICION OF COMMISSION OF ANY CRIME OR LINKAGE TO ANY CANDIDATE OR AGENT OR PARTY FUNCTIONARY, THEN THE SST SHALL NOT SEIZE THE CASH, AND PASS ON THE INFORMATION TO THE INCOME TAX AUTHORITY, FOR NECESSARY ACTION UNDER INCOME TAX LAWS.</a:t>
            </a:r>
            <a:endParaRPr lang="en-IN" sz="2000" b="1" i="1" u="sng" dirty="0">
              <a:ea typeface="+mn-lt"/>
              <a:cs typeface="+mn-lt"/>
            </a:endParaRP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8786" name="Picture 2"/>
          <p:cNvPicPr>
            <a:picLocks noGrp="1" noChangeAspect="1" noChangeArrowheads="1"/>
          </p:cNvPicPr>
          <p:nvPr>
            <p:ph idx="1"/>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D57F1E4F-1CFF-5643-939E-217C01CDF565}" type="slidenum">
              <a:rPr lang="en-US" smtClean="0"/>
              <a:pPr/>
              <a:t>48</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8263"/>
            <a:ext cx="7059613" cy="658812"/>
          </a:xfrm>
          <a:solidFill>
            <a:schemeClr val="bg1"/>
          </a:solidFill>
          <a:ln w="57150">
            <a:solidFill>
              <a:schemeClr val="tx1"/>
            </a:solidFill>
          </a:ln>
        </p:spPr>
        <p:txBody>
          <a:bodyPr>
            <a:noAutofit/>
          </a:bodyPr>
          <a:lstStyle/>
          <a:p>
            <a:pPr algn="ctr">
              <a:defRPr/>
            </a:pPr>
            <a:r>
              <a:rPr lang="en-US" b="1" dirty="0">
                <a:solidFill>
                  <a:srgbClr val="000000"/>
                </a:solidFill>
                <a:effectLst>
                  <a:outerShdw blurRad="38100" dist="38100" dir="2700000" algn="tl">
                    <a:srgbClr val="000000">
                      <a:alpha val="43137"/>
                    </a:srgbClr>
                  </a:outerShdw>
                </a:effectLst>
              </a:rPr>
              <a:t>Video surveillance team</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836236076"/>
              </p:ext>
            </p:extLst>
          </p:nvPr>
        </p:nvGraphicFramePr>
        <p:xfrm>
          <a:off x="0" y="917575"/>
          <a:ext cx="11374438" cy="5757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txBox="1">
            <a:spLocks noGrp="1"/>
          </p:cNvSpPr>
          <p:nvPr/>
        </p:nvSpPr>
        <p:spPr>
          <a:xfrm>
            <a:off x="8366125" y="6492876"/>
            <a:ext cx="2133600" cy="365125"/>
          </a:xfrm>
          <a:prstGeom prst="rect">
            <a:avLst/>
          </a:prstGeom>
          <a:noFill/>
        </p:spPr>
        <p:txBody>
          <a:bodyPr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endParaRPr lang="en-US" altLang="en-US" sz="1200" dirty="0">
              <a:solidFill>
                <a:srgbClr val="898989"/>
              </a:solidFill>
              <a:latin typeface="Century Schoolbook" panose="02040604050505020304" pitchFamily="18" charset="0"/>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49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YPES OF ELECTION EXPENDITURE"/>
          <p:cNvSpPr txBox="1">
            <a:spLocks noGrp="1"/>
          </p:cNvSpPr>
          <p:nvPr>
            <p:ph type="title" idx="4294967295"/>
          </p:nvPr>
        </p:nvSpPr>
        <p:spPr>
          <a:xfrm>
            <a:off x="0" y="523875"/>
            <a:ext cx="7315200" cy="519113"/>
          </a:xfrm>
          <a:prstGeom prst="rect">
            <a:avLst/>
          </a:prstGeom>
          <a:solidFill>
            <a:schemeClr val="bg1"/>
          </a:solidFill>
          <a:ln w="76200">
            <a:solidFill>
              <a:schemeClr val="tx1"/>
            </a:solidFill>
          </a:ln>
        </p:spPr>
        <p:txBody>
          <a:bodyPr>
            <a:normAutofit fontScale="90000"/>
          </a:bodyPr>
          <a:lstStyle>
            <a:lvl1pPr algn="ctr">
              <a:defRPr sz="36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100">
                <a:latin typeface="Arial Black" panose="020B0A04020102020204" pitchFamily="34" charset="0"/>
              </a:rPr>
              <a:t>TYPES OF ELECTION EXPENDITURE </a:t>
            </a:r>
          </a:p>
        </p:txBody>
      </p:sp>
      <p:grpSp>
        <p:nvGrpSpPr>
          <p:cNvPr id="2" name="Group"/>
          <p:cNvGrpSpPr/>
          <p:nvPr/>
        </p:nvGrpSpPr>
        <p:grpSpPr>
          <a:xfrm>
            <a:off x="1548170" y="1859976"/>
            <a:ext cx="3986506" cy="2071693"/>
            <a:chOff x="-1" y="-1"/>
            <a:chExt cx="4032126" cy="2071691"/>
          </a:xfrm>
        </p:grpSpPr>
        <p:sp>
          <p:nvSpPr>
            <p:cNvPr id="89" name="Rectangle"/>
            <p:cNvSpPr/>
            <p:nvPr/>
          </p:nvSpPr>
          <p:spPr>
            <a:xfrm>
              <a:off x="-1" y="-1"/>
              <a:ext cx="4000503" cy="2071691"/>
            </a:xfrm>
            <a:prstGeom prst="rect">
              <a:avLst/>
            </a:prstGeom>
            <a:solidFill>
              <a:srgbClr val="FFFFFF"/>
            </a:solidFill>
            <a:ln w="25400" cap="flat">
              <a:solidFill>
                <a:srgbClr val="BB6126"/>
              </a:solidFill>
              <a:prstDash val="solid"/>
              <a:round/>
            </a:ln>
            <a:effectLst/>
          </p:spPr>
          <p:txBody>
            <a:bodyPr wrap="square" lIns="45718" tIns="45718" rIns="45718" bIns="45718" numCol="1" anchor="ctr">
              <a:noAutofit/>
            </a:bodyPr>
            <a:lstStyle/>
            <a:p>
              <a:pPr>
                <a:defRPr sz="2400">
                  <a:solidFill>
                    <a:srgbClr val="00B050"/>
                  </a:solidFill>
                  <a:latin typeface="Century Schoolbook" panose="02040604050505020304"/>
                  <a:ea typeface="Century Schoolbook" panose="02040604050505020304"/>
                  <a:cs typeface="Century Schoolbook" panose="02040604050505020304"/>
                  <a:sym typeface="Century Schoolbook" panose="02040604050505020304"/>
                </a:defRPr>
              </a:pPr>
              <a:endParaRPr sz="2400"/>
            </a:p>
          </p:txBody>
        </p:sp>
        <p:sp>
          <p:nvSpPr>
            <p:cNvPr id="90" name="Legal Expenditure [public meetings, posters, banners, vehicles etc.]"/>
            <p:cNvSpPr txBox="1"/>
            <p:nvPr/>
          </p:nvSpPr>
          <p:spPr>
            <a:xfrm>
              <a:off x="31622" y="187869"/>
              <a:ext cx="4000503" cy="1200324"/>
            </a:xfrm>
            <a:prstGeom prst="rect">
              <a:avLst/>
            </a:prstGeom>
            <a:noFill/>
            <a:ln w="12700" cap="flat">
              <a:noFill/>
              <a:miter lim="400000"/>
            </a:ln>
            <a:effectLst/>
          </p:spPr>
          <p:txBody>
            <a:bodyPr wrap="square" lIns="45718" tIns="45718" rIns="45718" bIns="45718" numCol="1" anchor="ctr">
              <a:spAutoFit/>
            </a:bodyPr>
            <a:lstStyle/>
            <a:p>
              <a:pPr algn="ctr">
                <a:defRPr sz="2400" b="1">
                  <a:solidFill>
                    <a:srgbClr val="00B050"/>
                  </a:solidFill>
                  <a:latin typeface="Century Schoolbook" panose="02040604050505020304"/>
                  <a:ea typeface="Century Schoolbook" panose="02040604050505020304"/>
                  <a:cs typeface="Century Schoolbook" panose="02040604050505020304"/>
                  <a:sym typeface="Century Schoolbook" panose="02040604050505020304"/>
                </a:defRPr>
              </a:pPr>
              <a:r>
                <a:rPr sz="2400" u="sng">
                  <a:solidFill>
                    <a:srgbClr val="000000"/>
                  </a:solidFill>
                  <a:latin typeface="+mj-lt"/>
                </a:rPr>
                <a:t>Legal Expenditure </a:t>
              </a:r>
              <a:r>
                <a:rPr sz="2400">
                  <a:solidFill>
                    <a:srgbClr val="000000"/>
                  </a:solidFill>
                  <a:latin typeface="+mj-lt"/>
                </a:rPr>
                <a:t>[public meetings, posters, banners, vehicles etc.]</a:t>
              </a:r>
            </a:p>
          </p:txBody>
        </p:sp>
      </p:grpSp>
      <p:grpSp>
        <p:nvGrpSpPr>
          <p:cNvPr id="3" name="Group"/>
          <p:cNvGrpSpPr/>
          <p:nvPr/>
        </p:nvGrpSpPr>
        <p:grpSpPr>
          <a:xfrm>
            <a:off x="5753300" y="1832450"/>
            <a:ext cx="3924080" cy="2143128"/>
            <a:chOff x="-1" y="0"/>
            <a:chExt cx="4429296" cy="2143126"/>
          </a:xfrm>
        </p:grpSpPr>
        <p:sp>
          <p:nvSpPr>
            <p:cNvPr id="92" name="Rectangle"/>
            <p:cNvSpPr/>
            <p:nvPr/>
          </p:nvSpPr>
          <p:spPr>
            <a:xfrm>
              <a:off x="-1" y="0"/>
              <a:ext cx="4392615" cy="2143126"/>
            </a:xfrm>
            <a:prstGeom prst="rect">
              <a:avLst/>
            </a:prstGeom>
            <a:solidFill>
              <a:srgbClr val="FFFFFF"/>
            </a:solidFill>
            <a:ln w="25400" cap="flat">
              <a:solidFill>
                <a:srgbClr val="BB6126"/>
              </a:solidFill>
              <a:prstDash val="solid"/>
              <a:round/>
            </a:ln>
            <a:effectLst/>
          </p:spPr>
          <p:txBody>
            <a:bodyPr wrap="square" lIns="45718" tIns="45718" rIns="45718" bIns="45718" numCol="1" anchor="ctr">
              <a:noAutofit/>
            </a:bodyPr>
            <a:lstStyle/>
            <a:p>
              <a:pPr>
                <a:defRPr sz="2000">
                  <a:solidFill>
                    <a:srgbClr val="FF0000"/>
                  </a:solidFill>
                  <a:latin typeface="Century Schoolbook" panose="02040604050505020304"/>
                  <a:ea typeface="Century Schoolbook" panose="02040604050505020304"/>
                  <a:cs typeface="Century Schoolbook" panose="02040604050505020304"/>
                  <a:sym typeface="Century Schoolbook" panose="02040604050505020304"/>
                </a:defRPr>
              </a:pPr>
              <a:endParaRPr sz="2000"/>
            </a:p>
          </p:txBody>
        </p:sp>
        <p:sp>
          <p:nvSpPr>
            <p:cNvPr id="93" name="Illegal expenditure [Distribution of money, gifts, liquor or any other item among electors with the purpose of influencing them]"/>
            <p:cNvSpPr txBox="1"/>
            <p:nvPr/>
          </p:nvSpPr>
          <p:spPr>
            <a:xfrm>
              <a:off x="36680" y="86776"/>
              <a:ext cx="4392615" cy="2000542"/>
            </a:xfrm>
            <a:prstGeom prst="rect">
              <a:avLst/>
            </a:prstGeom>
            <a:noFill/>
            <a:ln w="12700" cap="flat">
              <a:noFill/>
              <a:miter lim="400000"/>
            </a:ln>
            <a:effectLst/>
          </p:spPr>
          <p:txBody>
            <a:bodyPr wrap="square" lIns="45718" tIns="45718" rIns="45718" bIns="45718" numCol="1" anchor="ctr">
              <a:spAutoFit/>
            </a:bodyPr>
            <a:lstStyle/>
            <a:p>
              <a:pPr algn="ctr">
                <a:defRPr sz="2400" b="1">
                  <a:solidFill>
                    <a:srgbClr val="FF0000"/>
                  </a:solidFill>
                  <a:latin typeface="Century Schoolbook" panose="02040604050505020304"/>
                  <a:ea typeface="Century Schoolbook" panose="02040604050505020304"/>
                  <a:cs typeface="Century Schoolbook" panose="02040604050505020304"/>
                  <a:sym typeface="Century Schoolbook" panose="02040604050505020304"/>
                </a:defRPr>
              </a:pPr>
              <a:r>
                <a:rPr sz="2400" u="sng">
                  <a:solidFill>
                    <a:schemeClr val="tx1">
                      <a:lumMod val="95000"/>
                      <a:lumOff val="5000"/>
                    </a:schemeClr>
                  </a:solidFill>
                  <a:latin typeface="+mj-lt"/>
                </a:rPr>
                <a:t>Illegal expenditure </a:t>
              </a:r>
              <a:r>
                <a:rPr sz="2000">
                  <a:solidFill>
                    <a:srgbClr val="000000"/>
                  </a:solidFill>
                </a:rPr>
                <a:t>[Distribution of money, gifts, liquor or any other item among electors with the purpose of influencing them]</a:t>
              </a:r>
            </a:p>
          </p:txBody>
        </p:sp>
      </p:grpSp>
      <p:grpSp>
        <p:nvGrpSpPr>
          <p:cNvPr id="4" name="Group"/>
          <p:cNvGrpSpPr/>
          <p:nvPr/>
        </p:nvGrpSpPr>
        <p:grpSpPr>
          <a:xfrm>
            <a:off x="1640039" y="4526028"/>
            <a:ext cx="3873122" cy="2143129"/>
            <a:chOff x="-124778" y="466407"/>
            <a:chExt cx="4125278" cy="2143128"/>
          </a:xfrm>
        </p:grpSpPr>
        <p:sp>
          <p:nvSpPr>
            <p:cNvPr id="95" name="Rectangle"/>
            <p:cNvSpPr/>
            <p:nvPr/>
          </p:nvSpPr>
          <p:spPr>
            <a:xfrm>
              <a:off x="0" y="466407"/>
              <a:ext cx="4000500" cy="2143128"/>
            </a:xfrm>
            <a:prstGeom prst="rect">
              <a:avLst/>
            </a:prstGeom>
            <a:solidFill>
              <a:srgbClr val="FFFFFF"/>
            </a:solidFill>
            <a:ln w="25400" cap="flat">
              <a:solidFill>
                <a:srgbClr val="BB6126"/>
              </a:solidFill>
              <a:prstDash val="solid"/>
              <a:round/>
            </a:ln>
            <a:effectLst/>
          </p:spPr>
          <p:txBody>
            <a:bodyPr wrap="square" lIns="45718" tIns="45718" rIns="45718" bIns="45718" numCol="1" anchor="ctr">
              <a:noAutofit/>
            </a:bodyPr>
            <a:lstStyle/>
            <a:p>
              <a:pPr>
                <a:defRPr sz="2000">
                  <a:latin typeface="Century Schoolbook" panose="02040604050505020304"/>
                  <a:ea typeface="Century Schoolbook" panose="02040604050505020304"/>
                  <a:cs typeface="Century Schoolbook" panose="02040604050505020304"/>
                  <a:sym typeface="Century Schoolbook" panose="02040604050505020304"/>
                </a:defRPr>
              </a:pPr>
              <a:endParaRPr sz="2000"/>
            </a:p>
          </p:txBody>
        </p:sp>
        <p:sp>
          <p:nvSpPr>
            <p:cNvPr id="96" name="Ceiling for…"/>
            <p:cNvSpPr txBox="1"/>
            <p:nvPr/>
          </p:nvSpPr>
          <p:spPr>
            <a:xfrm>
              <a:off x="-124778" y="968586"/>
              <a:ext cx="4125278" cy="1138769"/>
            </a:xfrm>
            <a:prstGeom prst="rect">
              <a:avLst/>
            </a:prstGeom>
            <a:noFill/>
            <a:ln w="12700" cap="flat">
              <a:noFill/>
              <a:miter lim="400000"/>
            </a:ln>
            <a:effectLst/>
          </p:spPr>
          <p:txBody>
            <a:bodyPr wrap="square" lIns="45718" tIns="45718" rIns="45718" bIns="45718" numCol="1" anchor="ctr">
              <a:spAutoFit/>
            </a:bodyPr>
            <a:lstStyle/>
            <a:p>
              <a:pPr>
                <a:defRPr sz="2400">
                  <a:latin typeface="Century Schoolbook" panose="02040604050505020304"/>
                  <a:ea typeface="Century Schoolbook" panose="02040604050505020304"/>
                  <a:cs typeface="Century Schoolbook" panose="02040604050505020304"/>
                  <a:sym typeface="Century Schoolbook" panose="02040604050505020304"/>
                </a:defRPr>
              </a:pPr>
              <a:endParaRPr sz="2400"/>
            </a:p>
            <a:p>
              <a:pPr algn="ctr">
                <a:defRPr sz="2400" b="1">
                  <a:latin typeface="Century Schoolbook" panose="02040604050505020304"/>
                  <a:ea typeface="Century Schoolbook" panose="02040604050505020304"/>
                  <a:cs typeface="Century Schoolbook" panose="02040604050505020304"/>
                  <a:sym typeface="Century Schoolbook" panose="02040604050505020304"/>
                </a:defRPr>
              </a:pPr>
              <a:r>
                <a:rPr sz="2400"/>
                <a:t> </a:t>
              </a:r>
            </a:p>
            <a:p>
              <a:pPr>
                <a:defRPr sz="2000">
                  <a:latin typeface="Century Schoolbook" panose="02040604050505020304"/>
                  <a:ea typeface="Century Schoolbook" panose="02040604050505020304"/>
                  <a:cs typeface="Century Schoolbook" panose="02040604050505020304"/>
                  <a:sym typeface="Century Schoolbook" panose="02040604050505020304"/>
                </a:defRPr>
              </a:pPr>
              <a:r>
                <a:rPr sz="2000"/>
                <a:t> </a:t>
              </a:r>
            </a:p>
          </p:txBody>
        </p:sp>
      </p:grpSp>
      <p:grpSp>
        <p:nvGrpSpPr>
          <p:cNvPr id="5" name="Group"/>
          <p:cNvGrpSpPr/>
          <p:nvPr/>
        </p:nvGrpSpPr>
        <p:grpSpPr>
          <a:xfrm>
            <a:off x="5665486" y="4510136"/>
            <a:ext cx="4106412" cy="2143123"/>
            <a:chOff x="-33294" y="80383"/>
            <a:chExt cx="4207004" cy="2143125"/>
          </a:xfrm>
        </p:grpSpPr>
        <p:sp>
          <p:nvSpPr>
            <p:cNvPr id="98" name="Rectangle"/>
            <p:cNvSpPr/>
            <p:nvPr/>
          </p:nvSpPr>
          <p:spPr>
            <a:xfrm>
              <a:off x="30332" y="80383"/>
              <a:ext cx="4143378" cy="2143125"/>
            </a:xfrm>
            <a:prstGeom prst="rect">
              <a:avLst/>
            </a:prstGeom>
            <a:solidFill>
              <a:srgbClr val="FFFFFF"/>
            </a:solidFill>
            <a:ln w="25400" cap="flat">
              <a:solidFill>
                <a:srgbClr val="BB6126"/>
              </a:solidFill>
              <a:prstDash val="solid"/>
              <a:round/>
            </a:ln>
            <a:effectLst/>
          </p:spPr>
          <p:txBody>
            <a:bodyPr wrap="square" lIns="45718" tIns="45718" rIns="45718" bIns="45718" numCol="1" anchor="ctr">
              <a:noAutofit/>
            </a:bodyPr>
            <a:lstStyle/>
            <a:p>
              <a:pPr algn="just">
                <a:defRPr sz="2400">
                  <a:latin typeface="Century Schoolbook" panose="02040604050505020304"/>
                  <a:ea typeface="Century Schoolbook" panose="02040604050505020304"/>
                  <a:cs typeface="Century Schoolbook" panose="02040604050505020304"/>
                  <a:sym typeface="Century Schoolbook" panose="02040604050505020304"/>
                </a:defRPr>
              </a:pPr>
              <a:endParaRPr sz="2400"/>
            </a:p>
          </p:txBody>
        </p:sp>
        <p:sp>
          <p:nvSpPr>
            <p:cNvPr id="99" name="Such type of expenditure of election expenses of the candidate needs to be stopped"/>
            <p:cNvSpPr txBox="1"/>
            <p:nvPr/>
          </p:nvSpPr>
          <p:spPr>
            <a:xfrm>
              <a:off x="-33294" y="347643"/>
              <a:ext cx="4143378" cy="1200326"/>
            </a:xfrm>
            <a:prstGeom prst="rect">
              <a:avLst/>
            </a:prstGeom>
            <a:noFill/>
            <a:ln w="12700" cap="flat">
              <a:noFill/>
              <a:miter lim="400000"/>
            </a:ln>
            <a:effectLst/>
          </p:spPr>
          <p:txBody>
            <a:bodyPr wrap="square" lIns="45718" tIns="45718" rIns="45718" bIns="45718" numCol="1" anchor="ctr">
              <a:spAutoFit/>
            </a:bodyPr>
            <a:lstStyle>
              <a:lvl1pPr algn="just">
                <a:defRPr sz="2400">
                  <a:latin typeface="Century Schoolbook" panose="02040604050505020304"/>
                  <a:ea typeface="Century Schoolbook" panose="02040604050505020304"/>
                  <a:cs typeface="Century Schoolbook" panose="02040604050505020304"/>
                  <a:sym typeface="Century Schoolbook" panose="02040604050505020304"/>
                </a:defRPr>
              </a:lvl1pPr>
            </a:lstStyle>
            <a:p>
              <a:pPr algn="ctr"/>
              <a:r>
                <a:rPr b="1">
                  <a:latin typeface="+mn-lt"/>
                </a:rPr>
                <a:t>Such type of expenditure </a:t>
              </a:r>
              <a:r>
                <a:rPr lang="en-US" b="1" dirty="0">
                  <a:latin typeface="+mn-lt"/>
                </a:rPr>
                <a:t>by</a:t>
              </a:r>
              <a:r>
                <a:rPr b="1">
                  <a:latin typeface="+mn-lt"/>
                </a:rPr>
                <a:t> the candidate needs to be stopped</a:t>
              </a:r>
            </a:p>
          </p:txBody>
        </p:sp>
      </p:grpSp>
      <p:sp>
        <p:nvSpPr>
          <p:cNvPr id="102" name="Election expenditure can be classified into two types on the basis of legal provisions"/>
          <p:cNvSpPr txBox="1"/>
          <p:nvPr/>
        </p:nvSpPr>
        <p:spPr>
          <a:xfrm>
            <a:off x="2858712" y="1135725"/>
            <a:ext cx="4936560" cy="461661"/>
          </a:xfrm>
          <a:prstGeom prst="rect">
            <a:avLst/>
          </a:prstGeom>
          <a:noFill/>
          <a:ln w="12700" cap="flat">
            <a:noFill/>
            <a:miter lim="400000"/>
          </a:ln>
          <a:effectLst/>
        </p:spPr>
        <p:txBody>
          <a:bodyPr wrap="square" lIns="45718" tIns="45718" rIns="45718" bIns="45718" numCol="1" anchor="ctr">
            <a:spAutoFit/>
          </a:bodyPr>
          <a:lstStyle>
            <a:lvl1pPr>
              <a:defRPr sz="2400">
                <a:latin typeface="Century Schoolbook" panose="02040604050505020304"/>
                <a:ea typeface="Century Schoolbook" panose="02040604050505020304"/>
                <a:cs typeface="Century Schoolbook" panose="02040604050505020304"/>
                <a:sym typeface="Century Schoolbook" panose="02040604050505020304"/>
              </a:defRPr>
            </a:lvl1pPr>
          </a:lstStyle>
          <a:p>
            <a:pPr algn="ctr"/>
            <a:endParaRPr/>
          </a:p>
        </p:txBody>
      </p:sp>
      <p:sp>
        <p:nvSpPr>
          <p:cNvPr id="104" name="Connection Line"/>
          <p:cNvSpPr/>
          <p:nvPr/>
        </p:nvSpPr>
        <p:spPr>
          <a:xfrm flipH="1">
            <a:off x="3981498" y="4227517"/>
            <a:ext cx="510" cy="20957"/>
          </a:xfrm>
          <a:prstGeom prst="line">
            <a:avLst/>
          </a:prstGeom>
          <a:ln>
            <a:solidFill>
              <a:srgbClr val="505188"/>
            </a:solidFill>
          </a:ln>
        </p:spPr>
        <p:txBody>
          <a:bodyPr lIns="45718" tIns="45718" rIns="45718" bIns="45718"/>
          <a:lstStyle/>
          <a:p>
            <a:endParaRPr/>
          </a:p>
        </p:txBody>
      </p:sp>
      <p:sp>
        <p:nvSpPr>
          <p:cNvPr id="106" name="Shape"/>
          <p:cNvSpPr/>
          <p:nvPr/>
        </p:nvSpPr>
        <p:spPr>
          <a:xfrm>
            <a:off x="3553874" y="3955304"/>
            <a:ext cx="454645" cy="559951"/>
          </a:xfrm>
          <a:custGeom>
            <a:avLst/>
            <a:gdLst/>
            <a:ahLst/>
            <a:cxnLst>
              <a:cxn ang="0">
                <a:pos x="wd2" y="hd2"/>
              </a:cxn>
              <a:cxn ang="5400000">
                <a:pos x="wd2" y="hd2"/>
              </a:cxn>
              <a:cxn ang="10800000">
                <a:pos x="wd2" y="hd2"/>
              </a:cxn>
              <a:cxn ang="16200000">
                <a:pos x="wd2" y="hd2"/>
              </a:cxn>
            </a:cxnLst>
            <a:rect l="0" t="0" r="r" b="b"/>
            <a:pathLst>
              <a:path w="21600" h="21600" extrusionOk="0">
                <a:moveTo>
                  <a:pt x="0" y="11143"/>
                </a:moveTo>
                <a:lnTo>
                  <a:pt x="5400" y="11143"/>
                </a:lnTo>
                <a:lnTo>
                  <a:pt x="5400" y="0"/>
                </a:lnTo>
                <a:lnTo>
                  <a:pt x="16200" y="0"/>
                </a:lnTo>
                <a:lnTo>
                  <a:pt x="16200" y="11143"/>
                </a:lnTo>
                <a:lnTo>
                  <a:pt x="21600" y="11143"/>
                </a:lnTo>
                <a:lnTo>
                  <a:pt x="10800" y="21600"/>
                </a:lnTo>
                <a:close/>
              </a:path>
            </a:pathLst>
          </a:custGeom>
          <a:solidFill>
            <a:schemeClr val="accent1"/>
          </a:solidFill>
          <a:ln w="25400">
            <a:solidFill>
              <a:srgbClr val="BB6126"/>
            </a:solidFill>
          </a:ln>
        </p:spPr>
        <p:txBody>
          <a:bodyPr lIns="45718" tIns="45718" rIns="45718" bIns="45718" anchor="ctr"/>
          <a:lstStyle/>
          <a:p>
            <a:pPr algn="ctr">
              <a:defRPr>
                <a:solidFill>
                  <a:srgbClr val="FFFFFF"/>
                </a:solidFill>
                <a:latin typeface="Century Schoolbook" panose="02040604050505020304"/>
                <a:ea typeface="Century Schoolbook" panose="02040604050505020304"/>
                <a:cs typeface="Century Schoolbook" panose="02040604050505020304"/>
                <a:sym typeface="Century Schoolbook" panose="02040604050505020304"/>
              </a:defRPr>
            </a:pPr>
            <a:endParaRPr/>
          </a:p>
        </p:txBody>
      </p:sp>
      <p:sp>
        <p:nvSpPr>
          <p:cNvPr id="107" name="Shape"/>
          <p:cNvSpPr/>
          <p:nvPr/>
        </p:nvSpPr>
        <p:spPr>
          <a:xfrm>
            <a:off x="7538638" y="3975317"/>
            <a:ext cx="428960" cy="565824"/>
          </a:xfrm>
          <a:custGeom>
            <a:avLst/>
            <a:gdLst/>
            <a:ahLst/>
            <a:cxnLst>
              <a:cxn ang="0">
                <a:pos x="wd2" y="hd2"/>
              </a:cxn>
              <a:cxn ang="5400000">
                <a:pos x="wd2" y="hd2"/>
              </a:cxn>
              <a:cxn ang="10800000">
                <a:pos x="wd2" y="hd2"/>
              </a:cxn>
              <a:cxn ang="16200000">
                <a:pos x="wd2" y="hd2"/>
              </a:cxn>
            </a:cxnLst>
            <a:rect l="0" t="0" r="r" b="b"/>
            <a:pathLst>
              <a:path w="21600" h="21600" extrusionOk="0">
                <a:moveTo>
                  <a:pt x="0" y="11143"/>
                </a:moveTo>
                <a:lnTo>
                  <a:pt x="5400" y="11143"/>
                </a:lnTo>
                <a:lnTo>
                  <a:pt x="5400" y="0"/>
                </a:lnTo>
                <a:lnTo>
                  <a:pt x="16200" y="0"/>
                </a:lnTo>
                <a:lnTo>
                  <a:pt x="16200" y="11143"/>
                </a:lnTo>
                <a:lnTo>
                  <a:pt x="21600" y="11143"/>
                </a:lnTo>
                <a:lnTo>
                  <a:pt x="10800" y="21600"/>
                </a:lnTo>
                <a:close/>
              </a:path>
            </a:pathLst>
          </a:custGeom>
          <a:solidFill>
            <a:schemeClr val="accent1"/>
          </a:solidFill>
          <a:ln w="25400">
            <a:solidFill>
              <a:srgbClr val="BB6126"/>
            </a:solidFill>
          </a:ln>
        </p:spPr>
        <p:txBody>
          <a:bodyPr lIns="45718" tIns="45718" rIns="45718" bIns="45718" anchor="ctr"/>
          <a:lstStyle/>
          <a:p>
            <a:pPr algn="ctr">
              <a:defRPr>
                <a:solidFill>
                  <a:srgbClr val="FFFFFF"/>
                </a:solidFill>
                <a:latin typeface="Century Schoolbook" panose="02040604050505020304"/>
                <a:ea typeface="Century Schoolbook" panose="02040604050505020304"/>
                <a:cs typeface="Century Schoolbook" panose="02040604050505020304"/>
                <a:sym typeface="Century Schoolbook" panose="02040604050505020304"/>
              </a:defRPr>
            </a:pPr>
            <a:endParaRPr/>
          </a:p>
        </p:txBody>
      </p:sp>
      <p:sp>
        <p:nvSpPr>
          <p:cNvPr id="108" name="Shape"/>
          <p:cNvSpPr/>
          <p:nvPr/>
        </p:nvSpPr>
        <p:spPr>
          <a:xfrm>
            <a:off x="3552537" y="1134683"/>
            <a:ext cx="428961" cy="64303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chemeClr val="accent1"/>
          </a:solidFill>
          <a:ln w="25400">
            <a:solidFill>
              <a:srgbClr val="BB6126"/>
            </a:solidFill>
          </a:ln>
        </p:spPr>
        <p:txBody>
          <a:bodyPr lIns="45718" tIns="45718" rIns="45718" bIns="45718" anchor="ctr"/>
          <a:lstStyle/>
          <a:p>
            <a:pPr algn="ctr">
              <a:defRPr>
                <a:solidFill>
                  <a:srgbClr val="FFFFFF"/>
                </a:solidFill>
                <a:latin typeface="Century Schoolbook" panose="02040604050505020304"/>
                <a:ea typeface="Century Schoolbook" panose="02040604050505020304"/>
                <a:cs typeface="Century Schoolbook" panose="02040604050505020304"/>
                <a:sym typeface="Century Schoolbook" panose="02040604050505020304"/>
              </a:defRPr>
            </a:pPr>
            <a:endParaRPr/>
          </a:p>
        </p:txBody>
      </p:sp>
      <p:sp>
        <p:nvSpPr>
          <p:cNvPr id="109" name="Shape"/>
          <p:cNvSpPr/>
          <p:nvPr/>
        </p:nvSpPr>
        <p:spPr>
          <a:xfrm>
            <a:off x="7473170" y="1134116"/>
            <a:ext cx="428961" cy="66072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chemeClr val="accent1"/>
          </a:solidFill>
          <a:ln w="25400">
            <a:solidFill>
              <a:srgbClr val="BB6126"/>
            </a:solidFill>
          </a:ln>
        </p:spPr>
        <p:txBody>
          <a:bodyPr lIns="45718" tIns="45718" rIns="45718" bIns="45718" anchor="ctr"/>
          <a:lstStyle/>
          <a:p>
            <a:pPr algn="ctr">
              <a:defRPr>
                <a:solidFill>
                  <a:srgbClr val="FFFFFF"/>
                </a:solidFill>
                <a:latin typeface="Century Schoolbook" panose="02040604050505020304"/>
                <a:ea typeface="Century Schoolbook" panose="02040604050505020304"/>
                <a:cs typeface="Century Schoolbook" panose="02040604050505020304"/>
                <a:sym typeface="Century Schoolbook" panose="02040604050505020304"/>
              </a:defRPr>
            </a:pPr>
            <a:endParaRPr/>
          </a:p>
        </p:txBody>
      </p:sp>
      <p:sp>
        <p:nvSpPr>
          <p:cNvPr id="110" name="7"/>
          <p:cNvSpPr txBox="1"/>
          <p:nvPr/>
        </p:nvSpPr>
        <p:spPr>
          <a:xfrm>
            <a:off x="9247801" y="5840734"/>
            <a:ext cx="540069" cy="307339"/>
          </a:xfrm>
          <a:prstGeom prst="rect">
            <a:avLst/>
          </a:prstGeom>
          <a:ln w="12700">
            <a:miter lim="400000"/>
          </a:ln>
        </p:spPr>
        <p:txBody>
          <a:bodyPr lIns="45718" tIns="45718" rIns="45718" bIns="45718" anchor="ctr">
            <a:spAutoFit/>
          </a:bodyPr>
          <a:lstStyle>
            <a:lvl1pPr algn="ctr">
              <a:defRPr sz="1400" b="1">
                <a:solidFill>
                  <a:srgbClr val="FFFFFF"/>
                </a:solidFill>
                <a:latin typeface="Century Schoolbook" panose="02040604050505020304"/>
                <a:ea typeface="Century Schoolbook" panose="02040604050505020304"/>
                <a:cs typeface="Century Schoolbook" panose="02040604050505020304"/>
                <a:sym typeface="Century Schoolbook" panose="02040604050505020304"/>
              </a:defRPr>
            </a:lvl1pPr>
          </a:lstStyle>
          <a:p>
            <a:r>
              <a:t>7</a:t>
            </a: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2855" y="283080"/>
            <a:ext cx="1555729" cy="1395113"/>
          </a:xfrm>
          <a:prstGeom prst="rect">
            <a:avLst/>
          </a:prstGeom>
        </p:spPr>
      </p:pic>
      <p:sp>
        <p:nvSpPr>
          <p:cNvPr id="7" name="Rectangle 6"/>
          <p:cNvSpPr/>
          <p:nvPr/>
        </p:nvSpPr>
        <p:spPr>
          <a:xfrm>
            <a:off x="1763118" y="4716214"/>
            <a:ext cx="3879134" cy="1477328"/>
          </a:xfrm>
          <a:prstGeom prst="rect">
            <a:avLst/>
          </a:prstGeom>
        </p:spPr>
        <p:txBody>
          <a:bodyPr wrap="square" lIns="91440" tIns="45720" rIns="91440" bIns="45720" anchor="t">
            <a:spAutoFit/>
          </a:bodyPr>
          <a:lstStyle/>
          <a:p>
            <a:pPr algn="ctr"/>
            <a:r>
              <a:rPr lang="en-US" b="1" dirty="0">
                <a:ln w="0"/>
                <a:effectLst>
                  <a:outerShdw blurRad="38100" dist="19050" dir="2700000" algn="tl" rotWithShape="0">
                    <a:schemeClr val="dk1">
                      <a:alpha val="40000"/>
                    </a:schemeClr>
                  </a:outerShdw>
                </a:effectLst>
                <a:cs typeface="Arial" panose="020B0604020202020204" pitchFamily="34" charset="0"/>
              </a:rPr>
              <a:t>CEILING</a:t>
            </a:r>
          </a:p>
          <a:p>
            <a:pPr algn="ctr"/>
            <a:r>
              <a:rPr lang="en-US" b="1" dirty="0" smtClean="0">
                <a:ln w="0"/>
                <a:solidFill>
                  <a:srgbClr val="FF0000"/>
                </a:solidFill>
                <a:effectLst>
                  <a:outerShdw blurRad="38100" dist="19050" dir="2700000" algn="tl" rotWithShape="0">
                    <a:schemeClr val="dk1">
                      <a:alpha val="40000"/>
                    </a:schemeClr>
                  </a:outerShdw>
                </a:effectLst>
                <a:cs typeface="Arial" panose="020B0604020202020204" pitchFamily="34" charset="0"/>
              </a:rPr>
              <a:t>R 90 COER,1961 </a:t>
            </a:r>
            <a:r>
              <a:rPr lang="en-US" b="1" dirty="0">
                <a:ln w="0"/>
                <a:solidFill>
                  <a:srgbClr val="FF0000"/>
                </a:solidFill>
                <a:effectLst>
                  <a:outerShdw blurRad="38100" dist="19050" dir="2700000" algn="tl" rotWithShape="0">
                    <a:schemeClr val="dk1">
                      <a:alpha val="40000"/>
                    </a:schemeClr>
                  </a:outerShdw>
                </a:effectLst>
                <a:cs typeface="Arial" panose="020B0604020202020204" pitchFamily="34" charset="0"/>
              </a:rPr>
              <a:t>AND </a:t>
            </a:r>
            <a:r>
              <a:rPr lang="en-US" b="1" dirty="0" smtClean="0">
                <a:ln w="0"/>
                <a:solidFill>
                  <a:srgbClr val="FF0000"/>
                </a:solidFill>
                <a:effectLst>
                  <a:outerShdw blurRad="38100" dist="19050" dir="2700000" algn="tl" rotWithShape="0">
                    <a:schemeClr val="dk1">
                      <a:alpha val="40000"/>
                    </a:schemeClr>
                  </a:outerShdw>
                </a:effectLst>
                <a:cs typeface="Arial" panose="020B0604020202020204" pitchFamily="34" charset="0"/>
              </a:rPr>
              <a:t>S </a:t>
            </a:r>
            <a:r>
              <a:rPr lang="en-US" b="1" dirty="0">
                <a:ln w="0"/>
                <a:solidFill>
                  <a:srgbClr val="FF0000"/>
                </a:solidFill>
                <a:effectLst>
                  <a:outerShdw blurRad="38100" dist="19050" dir="2700000" algn="tl" rotWithShape="0">
                    <a:schemeClr val="dk1">
                      <a:alpha val="40000"/>
                    </a:schemeClr>
                  </a:outerShdw>
                </a:effectLst>
                <a:cs typeface="Arial" panose="020B0604020202020204" pitchFamily="34" charset="0"/>
              </a:rPr>
              <a:t>77 </a:t>
            </a:r>
            <a:r>
              <a:rPr lang="en-US" b="1" dirty="0" smtClean="0">
                <a:ln w="0"/>
                <a:solidFill>
                  <a:srgbClr val="FF0000"/>
                </a:solidFill>
                <a:effectLst>
                  <a:outerShdw blurRad="38100" dist="19050" dir="2700000" algn="tl" rotWithShape="0">
                    <a:schemeClr val="dk1">
                      <a:alpha val="40000"/>
                    </a:schemeClr>
                  </a:outerShdw>
                </a:effectLst>
                <a:cs typeface="Arial" panose="020B0604020202020204" pitchFamily="34" charset="0"/>
              </a:rPr>
              <a:t>RPA 1951</a:t>
            </a:r>
            <a:endParaRPr lang="en-US" b="1" dirty="0">
              <a:ln w="0"/>
              <a:solidFill>
                <a:srgbClr val="FF0000"/>
              </a:solidFill>
              <a:effectLst>
                <a:outerShdw blurRad="38100" dist="19050" dir="2700000" algn="tl" rotWithShape="0">
                  <a:schemeClr val="dk1">
                    <a:alpha val="40000"/>
                  </a:schemeClr>
                </a:outerShdw>
              </a:effectLst>
              <a:cs typeface="Arial" panose="020B0604020202020204" pitchFamily="34" charset="0"/>
            </a:endParaRPr>
          </a:p>
          <a:p>
            <a:pPr algn="ctr"/>
            <a:r>
              <a:rPr lang="en-US" b="1" dirty="0">
                <a:ln w="0"/>
                <a:effectLst>
                  <a:outerShdw blurRad="38100" dist="19050" dir="2700000" algn="tl" rotWithShape="0">
                    <a:schemeClr val="dk1">
                      <a:alpha val="40000"/>
                    </a:schemeClr>
                  </a:outerShdw>
                </a:effectLst>
                <a:cs typeface="Arial" panose="020B0604020202020204"/>
              </a:rPr>
              <a:t>PC-₹95/75 lakh</a:t>
            </a:r>
            <a:endParaRPr lang="en-US" b="1" dirty="0">
              <a:ln w="0"/>
              <a:effectLst>
                <a:outerShdw blurRad="38100" dist="19050" dir="2700000" algn="tl" rotWithShape="0">
                  <a:prstClr val="black">
                    <a:alpha val="40000"/>
                  </a:prstClr>
                </a:outerShdw>
              </a:effectLst>
              <a:cs typeface="Arial" panose="020B0604020202020204" pitchFamily="34" charset="0"/>
            </a:endParaRPr>
          </a:p>
          <a:p>
            <a:pPr algn="ctr"/>
            <a:r>
              <a:rPr lang="en-US" b="1" dirty="0">
                <a:ln w="0"/>
                <a:effectLst>
                  <a:outerShdw blurRad="38100" dist="19050" dir="2700000" algn="tl" rotWithShape="0">
                    <a:schemeClr val="dk1">
                      <a:alpha val="40000"/>
                    </a:schemeClr>
                  </a:outerShdw>
                </a:effectLst>
                <a:cs typeface="Arial" panose="020B0604020202020204"/>
              </a:rPr>
              <a:t>AC-₹40/28 lakh</a:t>
            </a:r>
            <a:endParaRPr lang="en-US" b="1" dirty="0">
              <a:ln w="0"/>
              <a:effectLst>
                <a:outerShdw blurRad="38100" dist="19050" dir="2700000" algn="tl" rotWithShape="0">
                  <a:prstClr val="black">
                    <a:alpha val="40000"/>
                  </a:prstClr>
                </a:outerShdw>
              </a:effectLst>
              <a:cs typeface="Arial" panose="020B0604020202020204"/>
            </a:endParaRPr>
          </a:p>
          <a:p>
            <a:pPr algn="ctr"/>
            <a:r>
              <a:rPr lang="en-US" b="1" dirty="0">
                <a:ln w="0"/>
                <a:effectLst>
                  <a:outerShdw blurRad="38100" dist="19050" dir="2700000" algn="tl" rotWithShape="0">
                    <a:schemeClr val="dk1">
                      <a:alpha val="40000"/>
                    </a:schemeClr>
                  </a:outerShdw>
                </a:effectLst>
                <a:cs typeface="Arial" panose="020B0604020202020204" pitchFamily="34" charset="0"/>
              </a:rPr>
              <a:t>(as amended on 6</a:t>
            </a:r>
            <a:r>
              <a:rPr lang="en-US" b="1" baseline="30000" dirty="0">
                <a:ln w="0"/>
                <a:effectLst>
                  <a:outerShdw blurRad="38100" dist="19050" dir="2700000" algn="tl" rotWithShape="0">
                    <a:schemeClr val="dk1">
                      <a:alpha val="40000"/>
                    </a:schemeClr>
                  </a:outerShdw>
                </a:effectLst>
                <a:cs typeface="Arial" panose="020B0604020202020204" pitchFamily="34" charset="0"/>
              </a:rPr>
              <a:t>th</a:t>
            </a:r>
            <a:r>
              <a:rPr lang="en-US" b="1" dirty="0">
                <a:ln w="0"/>
                <a:effectLst>
                  <a:outerShdw blurRad="38100" dist="19050" dir="2700000" algn="tl" rotWithShape="0">
                    <a:schemeClr val="dk1">
                      <a:alpha val="40000"/>
                    </a:schemeClr>
                  </a:outerShdw>
                </a:effectLst>
                <a:cs typeface="Arial" panose="020B0604020202020204" pitchFamily="34" charset="0"/>
              </a:rPr>
              <a:t> Jan 2022)  </a:t>
            </a:r>
          </a:p>
        </p:txBody>
      </p:sp>
      <p:sp>
        <p:nvSpPr>
          <p:cNvPr id="6" name="Slide Number Placeholder 5"/>
          <p:cNvSpPr>
            <a:spLocks noGrp="1"/>
          </p:cNvSpPr>
          <p:nvPr>
            <p:ph type="sldNum" sz="quarter" idx="2"/>
          </p:nvPr>
        </p:nvSpPr>
        <p:spPr/>
        <p:txBody>
          <a:bodyPr/>
          <a:lstStyle/>
          <a:p>
            <a:fld id="{86CB4B4D-7CA3-9044-876B-883B54F8677D}" type="slidenum">
              <a:rPr lang="en-IN" smtClean="0"/>
              <a:pPr/>
              <a:t>5</a:t>
            </a:fld>
            <a:endParaRPr lang="en-IN"/>
          </a:p>
        </p:txBody>
      </p:sp>
    </p:spTree>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6694488" cy="750888"/>
          </a:xfrm>
          <a:solidFill>
            <a:schemeClr val="bg1"/>
          </a:solidFill>
          <a:ln w="57150">
            <a:solidFill>
              <a:schemeClr val="tx1"/>
            </a:solidFill>
          </a:ln>
        </p:spPr>
        <p:txBody>
          <a:bodyPr>
            <a:noAutofit/>
          </a:bodyPr>
          <a:lstStyle/>
          <a:p>
            <a:pPr algn="ctr">
              <a:defRPr/>
            </a:pPr>
            <a:r>
              <a:rPr lang="en-US" sz="4000" b="1" dirty="0">
                <a:solidFill>
                  <a:srgbClr val="000000"/>
                </a:solidFill>
              </a:rPr>
              <a:t>Video viewing team</a:t>
            </a:r>
          </a:p>
        </p:txBody>
      </p:sp>
      <p:graphicFrame>
        <p:nvGraphicFramePr>
          <p:cNvPr id="4" name="Content Placeholder 3"/>
          <p:cNvGraphicFramePr>
            <a:graphicFrameLocks noGrp="1"/>
          </p:cNvGraphicFramePr>
          <p:nvPr>
            <p:ph idx="4294967295"/>
          </p:nvPr>
        </p:nvGraphicFramePr>
        <p:xfrm>
          <a:off x="0" y="1412875"/>
          <a:ext cx="9767888" cy="4960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57F1E4F-1CFF-5643-939E-217C01CDF565}" type="slidenum">
              <a:rPr lang="en-US" smtClean="0"/>
              <a:pPr/>
              <a:t>50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3350"/>
            <a:ext cx="6148388" cy="868363"/>
          </a:xfrm>
          <a:solidFill>
            <a:schemeClr val="bg1"/>
          </a:solidFill>
          <a:ln w="57150">
            <a:solidFill>
              <a:schemeClr val="tx1"/>
            </a:solidFill>
          </a:ln>
        </p:spPr>
        <p:txBody>
          <a:bodyPr>
            <a:noAutofit/>
          </a:bodyPr>
          <a:lstStyle/>
          <a:p>
            <a:pPr algn="ctr">
              <a:defRPr/>
            </a:pPr>
            <a:r>
              <a:rPr lang="en-US" sz="4000" b="1" dirty="0">
                <a:solidFill>
                  <a:schemeClr val="tx1">
                    <a:lumMod val="95000"/>
                    <a:lumOff val="5000"/>
                  </a:schemeClr>
                </a:solidFill>
              </a:rPr>
              <a:t>Accounting team</a:t>
            </a:r>
          </a:p>
        </p:txBody>
      </p:sp>
      <p:graphicFrame>
        <p:nvGraphicFramePr>
          <p:cNvPr id="4" name="Content Placeholder 3"/>
          <p:cNvGraphicFramePr>
            <a:graphicFrameLocks noGrp="1"/>
          </p:cNvGraphicFramePr>
          <p:nvPr>
            <p:ph idx="4294967295"/>
          </p:nvPr>
        </p:nvGraphicFramePr>
        <p:xfrm>
          <a:off x="0" y="1316038"/>
          <a:ext cx="977265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57F1E4F-1CFF-5643-939E-217C01CDF565}" type="slidenum">
              <a:rPr lang="en-US" smtClean="0"/>
              <a:pPr/>
              <a:t>51</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MONITORING PRODUCTION, STORAGE AND DISTRIBUTION OF LIQUOR"/>
          <p:cNvSpPr txBox="1">
            <a:spLocks noGrp="1"/>
          </p:cNvSpPr>
          <p:nvPr>
            <p:ph type="title" idx="4294967295"/>
          </p:nvPr>
        </p:nvSpPr>
        <p:spPr>
          <a:xfrm>
            <a:off x="842963" y="227013"/>
            <a:ext cx="11349037" cy="1019175"/>
          </a:xfrm>
          <a:prstGeom prst="rect">
            <a:avLst/>
          </a:prstGeom>
          <a:solidFill>
            <a:schemeClr val="bg1"/>
          </a:solidFill>
          <a:ln w="57150">
            <a:solidFill>
              <a:schemeClr val="tx1"/>
            </a:solidFill>
          </a:ln>
        </p:spPr>
        <p:txBody>
          <a:bodyPr>
            <a:normAutofit fontScale="90000"/>
          </a:bodyPr>
          <a:lstStyle>
            <a:lvl1pPr algn="ctr" defTabSz="859790">
              <a:defRPr sz="2600" b="1">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IN" dirty="0">
                <a:solidFill>
                  <a:srgbClr val="FF0000"/>
                </a:solidFill>
                <a:effectLst/>
              </a:rPr>
              <a:t> </a:t>
            </a:r>
            <a:r>
              <a:rPr lang="en-IN" dirty="0">
                <a:effectLst/>
              </a:rPr>
              <a:t>Excise Team </a:t>
            </a:r>
            <a:br>
              <a:rPr lang="en-IN" dirty="0">
                <a:effectLst/>
              </a:rPr>
            </a:br>
            <a:r>
              <a:rPr>
                <a:effectLst/>
              </a:rPr>
              <a:t>MONITORING PRODUCTION, STORAGE AND DISTRIBUTION OF LIQUOR</a:t>
            </a:r>
          </a:p>
        </p:txBody>
      </p:sp>
      <p:sp>
        <p:nvSpPr>
          <p:cNvPr id="380" name="From the date of announcement of election till completion of election, the production, off-take, stock limits of stockists and retailers of IMFL/Beer/country liquor are to be monitored district wise;…"/>
          <p:cNvSpPr txBox="1">
            <a:spLocks noGrp="1"/>
          </p:cNvSpPr>
          <p:nvPr>
            <p:ph type="body" idx="4294967295"/>
          </p:nvPr>
        </p:nvSpPr>
        <p:spPr>
          <a:xfrm>
            <a:off x="0" y="1484313"/>
            <a:ext cx="11114088" cy="5229225"/>
          </a:xfrm>
          <a:prstGeom prst="rect">
            <a:avLst/>
          </a:prstGeom>
        </p:spPr>
        <p:txBody>
          <a:bodyPr>
            <a:noAutofit/>
          </a:bodyPr>
          <a:lstStyle/>
          <a:p>
            <a:pPr marL="270510" indent="-270510" algn="just" defTabSz="905510">
              <a:lnSpc>
                <a:spcPct val="80000"/>
              </a:lnSpc>
              <a:spcBef>
                <a:spcPts val="500"/>
              </a:spcBef>
              <a:defRPr sz="2300" b="1"/>
            </a:pPr>
            <a:r>
              <a:rPr sz="2400">
                <a:cs typeface="Times New Roman" panose="02020603050405020304" pitchFamily="18" charset="0"/>
              </a:rPr>
              <a:t>From the date of announcement of election till completion of election, the production, off-take, stock limits of stockiest and retailers of IMFL/Beer/country liquor are to be monitored district wise;</a:t>
            </a:r>
          </a:p>
          <a:p>
            <a:pPr marL="270510" indent="-270510" algn="just" defTabSz="905510">
              <a:lnSpc>
                <a:spcPct val="80000"/>
              </a:lnSpc>
              <a:spcBef>
                <a:spcPts val="500"/>
              </a:spcBef>
              <a:defRPr sz="2300" b="1"/>
            </a:pPr>
            <a:r>
              <a:rPr sz="2400">
                <a:cs typeface="Times New Roman" panose="02020603050405020304" pitchFamily="18" charset="0"/>
              </a:rPr>
              <a:t>Opening and closing of liquor vending shops are to closely monitored;</a:t>
            </a:r>
          </a:p>
          <a:p>
            <a:pPr marL="270510" indent="-270510" algn="just" defTabSz="905510">
              <a:lnSpc>
                <a:spcPct val="80000"/>
              </a:lnSpc>
              <a:spcBef>
                <a:spcPts val="500"/>
              </a:spcBef>
              <a:defRPr sz="2300"/>
            </a:pPr>
            <a:r>
              <a:rPr sz="2400">
                <a:cs typeface="Times New Roman" panose="02020603050405020304" pitchFamily="18" charset="0"/>
              </a:rPr>
              <a:t>Intensive vigil over </a:t>
            </a:r>
            <a:r>
              <a:rPr sz="2400" b="1">
                <a:cs typeface="Times New Roman" panose="02020603050405020304" pitchFamily="18" charset="0"/>
              </a:rPr>
              <a:t>inter state movement of vehicles </a:t>
            </a:r>
            <a:r>
              <a:rPr sz="2400">
                <a:cs typeface="Times New Roman" panose="02020603050405020304" pitchFamily="18" charset="0"/>
              </a:rPr>
              <a:t>at </a:t>
            </a:r>
            <a:r>
              <a:rPr lang="en-US" sz="2400" dirty="0">
                <a:cs typeface="Times New Roman" panose="02020603050405020304" pitchFamily="18" charset="0"/>
              </a:rPr>
              <a:t>dist </a:t>
            </a:r>
            <a:r>
              <a:rPr sz="2400">
                <a:cs typeface="Times New Roman" panose="02020603050405020304" pitchFamily="18" charset="0"/>
              </a:rPr>
              <a:t>check-posts and border check-posts by special enforcement staff of Excise Dept.;</a:t>
            </a:r>
          </a:p>
          <a:p>
            <a:pPr marL="270510" indent="-270510" algn="just" defTabSz="905510">
              <a:lnSpc>
                <a:spcPct val="80000"/>
              </a:lnSpc>
              <a:spcBef>
                <a:spcPts val="500"/>
              </a:spcBef>
              <a:defRPr sz="2300"/>
            </a:pPr>
            <a:r>
              <a:rPr sz="2400">
                <a:cs typeface="Times New Roman" panose="02020603050405020304" pitchFamily="18" charset="0"/>
              </a:rPr>
              <a:t>To conduct </a:t>
            </a:r>
            <a:r>
              <a:rPr sz="2400" b="1">
                <a:cs typeface="Times New Roman" panose="02020603050405020304" pitchFamily="18" charset="0"/>
              </a:rPr>
              <a:t>raids to seize illicit liquor;</a:t>
            </a:r>
          </a:p>
          <a:p>
            <a:pPr marL="270510" indent="-270510" algn="just" defTabSz="905510">
              <a:lnSpc>
                <a:spcPct val="80000"/>
              </a:lnSpc>
              <a:spcBef>
                <a:spcPts val="500"/>
              </a:spcBef>
              <a:defRPr sz="2300"/>
            </a:pPr>
            <a:r>
              <a:rPr sz="2400">
                <a:cs typeface="Times New Roman" panose="02020603050405020304" pitchFamily="18" charset="0"/>
              </a:rPr>
              <a:t>Inter state </a:t>
            </a:r>
            <a:r>
              <a:rPr sz="2400" b="1">
                <a:cs typeface="Times New Roman" panose="02020603050405020304" pitchFamily="18" charset="0"/>
              </a:rPr>
              <a:t>coordination of Excise Commissioners of the bordering states;</a:t>
            </a:r>
          </a:p>
          <a:p>
            <a:pPr marL="270510" indent="-270510" algn="just" defTabSz="905510">
              <a:lnSpc>
                <a:spcPct val="80000"/>
              </a:lnSpc>
              <a:spcBef>
                <a:spcPts val="500"/>
              </a:spcBef>
              <a:defRPr sz="2300"/>
            </a:pPr>
            <a:r>
              <a:rPr sz="2400">
                <a:cs typeface="Times New Roman" panose="02020603050405020304" pitchFamily="18" charset="0"/>
              </a:rPr>
              <a:t>District level Nodal Officer to </a:t>
            </a:r>
            <a:r>
              <a:rPr sz="2400" b="1">
                <a:cs typeface="Times New Roman" panose="02020603050405020304" pitchFamily="18" charset="0"/>
              </a:rPr>
              <a:t>submit report every alternate day</a:t>
            </a:r>
            <a:r>
              <a:rPr sz="2400">
                <a:cs typeface="Times New Roman" panose="02020603050405020304" pitchFamily="18" charset="0"/>
              </a:rPr>
              <a:t> to DEO, Exp. Observer and State Level </a:t>
            </a:r>
            <a:r>
              <a:rPr sz="2400" b="1">
                <a:cs typeface="Times New Roman" panose="02020603050405020304" pitchFamily="18" charset="0"/>
              </a:rPr>
              <a:t>Nodal Officer, who will compile the state level report</a:t>
            </a:r>
            <a:r>
              <a:rPr sz="2400">
                <a:cs typeface="Times New Roman" panose="02020603050405020304" pitchFamily="18" charset="0"/>
              </a:rPr>
              <a:t> to Commission and CEO;</a:t>
            </a:r>
          </a:p>
          <a:p>
            <a:pPr marL="270510" indent="-270510" algn="just" defTabSz="905510">
              <a:lnSpc>
                <a:spcPct val="80000"/>
              </a:lnSpc>
              <a:spcBef>
                <a:spcPts val="500"/>
              </a:spcBef>
              <a:defRPr sz="2300"/>
            </a:pPr>
            <a:r>
              <a:rPr sz="2400">
                <a:cs typeface="Times New Roman" panose="02020603050405020304" pitchFamily="18" charset="0"/>
              </a:rPr>
              <a:t>All distilleries/ warehouses shall  be put under </a:t>
            </a:r>
            <a:r>
              <a:rPr sz="2400" b="1">
                <a:cs typeface="Times New Roman" panose="02020603050405020304" pitchFamily="18" charset="0"/>
              </a:rPr>
              <a:t>24x7 CCTV </a:t>
            </a:r>
            <a:r>
              <a:rPr sz="2400">
                <a:cs typeface="Times New Roman" panose="02020603050405020304" pitchFamily="18" charset="0"/>
              </a:rPr>
              <a:t>monitoring with police guard so that no liquor is released without license.</a:t>
            </a:r>
          </a:p>
        </p:txBody>
      </p:sp>
      <p:sp>
        <p:nvSpPr>
          <p:cNvPr id="2" name="Slide Number Placeholder 1"/>
          <p:cNvSpPr>
            <a:spLocks noGrp="1"/>
          </p:cNvSpPr>
          <p:nvPr>
            <p:ph type="sldNum" sz="quarter" idx="2"/>
          </p:nvPr>
        </p:nvSpPr>
        <p:spPr/>
        <p:txBody>
          <a:bodyPr/>
          <a:lstStyle/>
          <a:p>
            <a:fld id="{86CB4B4D-7CA3-9044-876B-883B54F8677D}" type="slidenum">
              <a:rPr lang="en-IN" smtClean="0"/>
              <a:pPr/>
              <a:t>52</a:t>
            </a:fld>
            <a:endParaRPr lang="en-IN"/>
          </a:p>
        </p:txBody>
      </p:sp>
    </p:spTree>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542" t="5592" r="3478" b="7957"/>
          <a:stretch>
            <a:fillRect/>
          </a:stretch>
        </p:blipFill>
        <p:spPr>
          <a:xfrm>
            <a:off x="3498086" y="0"/>
            <a:ext cx="8327923" cy="6577780"/>
          </a:xfrm>
          <a:prstGeom prst="rect">
            <a:avLst/>
          </a:prstGeom>
          <a:ln>
            <a:solidFill>
              <a:srgbClr val="7030A0"/>
            </a:solidFill>
          </a:ln>
        </p:spPr>
      </p:pic>
      <p:sp>
        <p:nvSpPr>
          <p:cNvPr id="3" name="Rectangle 2"/>
          <p:cNvSpPr/>
          <p:nvPr/>
        </p:nvSpPr>
        <p:spPr>
          <a:xfrm>
            <a:off x="602428" y="677732"/>
            <a:ext cx="245274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dirty="0">
                <a:solidFill>
                  <a:schemeClr val="tx1"/>
                </a:solidFill>
              </a:rPr>
              <a:t>Excise Report</a:t>
            </a:r>
            <a:endParaRPr lang="en-US" sz="2800" dirty="0">
              <a:solidFill>
                <a:schemeClr val="tx1"/>
              </a:solidFill>
            </a:endParaRPr>
          </a:p>
        </p:txBody>
      </p:sp>
      <p:sp>
        <p:nvSpPr>
          <p:cNvPr id="4" name="Slide Number Placeholder 3"/>
          <p:cNvSpPr>
            <a:spLocks noGrp="1"/>
          </p:cNvSpPr>
          <p:nvPr>
            <p:ph type="sldNum" sz="quarter" idx="2"/>
          </p:nvPr>
        </p:nvSpPr>
        <p:spPr/>
        <p:txBody>
          <a:bodyPr/>
          <a:lstStyle/>
          <a:p>
            <a:fld id="{86CB4B4D-7CA3-9044-876B-883B54F8677D}" type="slidenum">
              <a:rPr lang="en-IN" smtClean="0"/>
              <a:pPr/>
              <a:t>53</a:t>
            </a:fld>
            <a:endParaRPr lang="en-IN"/>
          </a:p>
        </p:txBody>
      </p:sp>
    </p:spTree>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EXPENDITURE MONITORING CELL (EMC)"/>
          <p:cNvSpPr txBox="1">
            <a:spLocks noGrp="1"/>
          </p:cNvSpPr>
          <p:nvPr>
            <p:ph type="title" idx="4294967295"/>
          </p:nvPr>
        </p:nvSpPr>
        <p:spPr>
          <a:xfrm>
            <a:off x="0" y="192088"/>
            <a:ext cx="7854950" cy="860425"/>
          </a:xfrm>
          <a:prstGeom prst="rect">
            <a:avLst/>
          </a:prstGeom>
          <a:solidFill>
            <a:schemeClr val="bg1"/>
          </a:solidFill>
          <a:ln w="57150">
            <a:solidFill>
              <a:schemeClr val="tx1"/>
            </a:solidFill>
          </a:ln>
        </p:spPr>
        <p:txBody>
          <a:bodyPr>
            <a:normAutofit fontScale="90000"/>
          </a:bodyPr>
          <a:lstStyle/>
          <a:p>
            <a:pPr algn="ctr" defTabSz="658495">
              <a:defRPr sz="1600" b="1" u="sng"/>
            </a:pPr>
            <a:r>
              <a:t/>
            </a:r>
            <a:br/>
            <a:r>
              <a:rPr sz="3100">
                <a:solidFill>
                  <a:srgbClr val="000000"/>
                </a:solidFill>
                <a:ea typeface="Times New Roman" panose="02020603050405020304"/>
                <a:cs typeface="Times New Roman" panose="02020603050405020304"/>
                <a:sym typeface="Times New Roman" panose="02020603050405020304"/>
              </a:rPr>
              <a:t>EXPENDITURE MONITORING CELL (EMC)</a:t>
            </a:r>
            <a:r>
              <a:rPr sz="1700">
                <a:solidFill>
                  <a:srgbClr val="000000"/>
                </a:solidFill>
                <a:latin typeface="Times New Roman" panose="02020603050405020304"/>
                <a:ea typeface="Times New Roman" panose="02020603050405020304"/>
                <a:cs typeface="Times New Roman" panose="02020603050405020304"/>
                <a:sym typeface="Times New Roman" panose="02020603050405020304"/>
              </a:rPr>
              <a:t/>
            </a:r>
            <a:br>
              <a:rPr sz="1700">
                <a:solidFill>
                  <a:srgbClr val="000000"/>
                </a:solidFill>
                <a:latin typeface="Times New Roman" panose="02020603050405020304"/>
                <a:ea typeface="Times New Roman" panose="02020603050405020304"/>
                <a:cs typeface="Times New Roman" panose="02020603050405020304"/>
                <a:sym typeface="Times New Roman" panose="02020603050405020304"/>
              </a:rPr>
            </a:br>
            <a:endParaRPr sz="17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1" name="This cell at district level will consist  of a Nodal Officer on behalf of DEO, of the rank of SDM/ADM and two officials, who will be in charge of expenditure monitoring training and coordination with all other team heads engaged in expenditure monitoring,…"/>
          <p:cNvSpPr txBox="1">
            <a:spLocks noGrp="1"/>
          </p:cNvSpPr>
          <p:nvPr>
            <p:ph type="body" idx="4294967295"/>
          </p:nvPr>
        </p:nvSpPr>
        <p:spPr>
          <a:xfrm>
            <a:off x="0" y="1066581"/>
            <a:ext cx="10621963" cy="5554662"/>
          </a:xfrm>
          <a:prstGeom prst="rect">
            <a:avLst/>
          </a:prstGeom>
        </p:spPr>
        <p:txBody>
          <a:bodyPr>
            <a:normAutofit fontScale="47500" lnSpcReduction="20000"/>
          </a:bodyPr>
          <a:lstStyle/>
          <a:p>
            <a:pPr marL="258445" lvl="1" indent="-258445" algn="just" defTabSz="814070">
              <a:spcBef>
                <a:spcPts val="400"/>
              </a:spcBef>
              <a:buChar char="▪"/>
              <a:defRPr sz="2100">
                <a:latin typeface="Arial Narrow" panose="020B0606020202030204"/>
                <a:ea typeface="Arial Narrow" panose="020B0606020202030204"/>
                <a:cs typeface="Arial Narrow" panose="020B0606020202030204"/>
                <a:sym typeface="Arial Narrow" panose="020B0606020202030204"/>
              </a:defRPr>
            </a:pPr>
            <a:endParaRPr sz="3500"/>
          </a:p>
          <a:p>
            <a:pPr marL="258445" lvl="1" indent="-258445" algn="just" defTabSz="814070">
              <a:buChar char="▪"/>
              <a:defRPr sz="2100"/>
            </a:pPr>
            <a:r>
              <a:rPr sz="5800">
                <a:cs typeface="Times New Roman" panose="02020603050405020304" pitchFamily="18" charset="0"/>
              </a:rPr>
              <a:t>This cell at district level will consist  of a </a:t>
            </a:r>
            <a:r>
              <a:rPr sz="5800" b="1">
                <a:cs typeface="Times New Roman" panose="02020603050405020304" pitchFamily="18" charset="0"/>
              </a:rPr>
              <a:t>Nodal Officer on behalf of DEO</a:t>
            </a:r>
            <a:r>
              <a:rPr sz="5800">
                <a:cs typeface="Times New Roman" panose="02020603050405020304" pitchFamily="18" charset="0"/>
              </a:rPr>
              <a:t>, of </a:t>
            </a:r>
            <a:r>
              <a:rPr sz="5800" b="1">
                <a:cs typeface="Times New Roman" panose="02020603050405020304" pitchFamily="18" charset="0"/>
              </a:rPr>
              <a:t>the rank of SDM/ADM </a:t>
            </a:r>
            <a:r>
              <a:rPr sz="5800">
                <a:cs typeface="Times New Roman" panose="02020603050405020304" pitchFamily="18" charset="0"/>
              </a:rPr>
              <a:t>and two officials, who will be in charge of </a:t>
            </a:r>
            <a:r>
              <a:rPr sz="5800" b="1">
                <a:cs typeface="Times New Roman" panose="02020603050405020304" pitchFamily="18" charset="0"/>
              </a:rPr>
              <a:t>expenditure monitoring training and coordination </a:t>
            </a:r>
            <a:r>
              <a:rPr sz="5800">
                <a:cs typeface="Times New Roman" panose="02020603050405020304" pitchFamily="18" charset="0"/>
              </a:rPr>
              <a:t>with all other team heads engaged in expenditure monitoring</a:t>
            </a:r>
            <a:endParaRPr lang="en-US" sz="5800" dirty="0">
              <a:cs typeface="Times New Roman" panose="02020603050405020304" pitchFamily="18" charset="0"/>
            </a:endParaRPr>
          </a:p>
          <a:p>
            <a:pPr marL="0" lvl="1" indent="0" algn="just" defTabSz="814070">
              <a:buNone/>
              <a:defRPr sz="2100"/>
            </a:pPr>
            <a:endParaRPr sz="5800">
              <a:cs typeface="Times New Roman" panose="02020603050405020304" pitchFamily="18" charset="0"/>
            </a:endParaRPr>
          </a:p>
          <a:p>
            <a:pPr marL="258445" lvl="1" indent="-258445" algn="just" defTabSz="814070">
              <a:buChar char="▪"/>
              <a:defRPr sz="2100"/>
            </a:pPr>
            <a:r>
              <a:rPr sz="5800">
                <a:cs typeface="Times New Roman" panose="02020603050405020304" pitchFamily="18" charset="0"/>
              </a:rPr>
              <a:t>It will be responsible for expenditure monitoring efforts in the district, providing manpower and logistical support like space and equipment</a:t>
            </a:r>
            <a:endParaRPr lang="en-US" sz="5800" dirty="0">
              <a:cs typeface="Times New Roman" panose="02020603050405020304" pitchFamily="18" charset="0"/>
            </a:endParaRPr>
          </a:p>
          <a:p>
            <a:pPr marL="0" lvl="1" indent="0" algn="just" defTabSz="814070">
              <a:buNone/>
              <a:defRPr sz="2100"/>
            </a:pPr>
            <a:r>
              <a:rPr sz="5800">
                <a:cs typeface="Times New Roman" panose="02020603050405020304" pitchFamily="18" charset="0"/>
              </a:rPr>
              <a:t> </a:t>
            </a:r>
          </a:p>
          <a:p>
            <a:pPr marL="258445" lvl="1" indent="-258445" algn="just" defTabSz="814070">
              <a:defRPr sz="2100" b="1"/>
            </a:pPr>
            <a:r>
              <a:rPr sz="5800">
                <a:cs typeface="Times New Roman" panose="02020603050405020304" pitchFamily="18" charset="0"/>
              </a:rPr>
              <a:t>Training of the Asst. Expenditure Observers (AEOs) and all the officials engaged in various teams should be done by these Nodal Officers of Expenditure Monitoring Cell in the District as soon as the elections are announced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0669" y="139594"/>
            <a:ext cx="882316" cy="912920"/>
          </a:xfrm>
          <a:prstGeom prst="rect">
            <a:avLst/>
          </a:prstGeom>
        </p:spPr>
      </p:pic>
      <p:sp>
        <p:nvSpPr>
          <p:cNvPr id="7" name="TextBox 6"/>
          <p:cNvSpPr txBox="1"/>
          <p:nvPr/>
        </p:nvSpPr>
        <p:spPr>
          <a:xfrm>
            <a:off x="9889588" y="6302326"/>
            <a:ext cx="1069144" cy="369332"/>
          </a:xfrm>
          <a:prstGeom prst="rect">
            <a:avLst/>
          </a:prstGeom>
          <a:noFill/>
        </p:spPr>
        <p:txBody>
          <a:bodyPr wrap="square" rtlCol="0">
            <a:spAutoFit/>
          </a:bodyPr>
          <a:lstStyle/>
          <a:p>
            <a:r>
              <a:rPr lang="en-US" dirty="0" err="1" smtClean="0"/>
              <a:t>Contd</a:t>
            </a:r>
            <a:r>
              <a:rPr lang="en-US" dirty="0" smtClean="0"/>
              <a:t>…</a:t>
            </a:r>
            <a:endParaRPr lang="en-US" dirty="0"/>
          </a:p>
        </p:txBody>
      </p:sp>
      <p:sp>
        <p:nvSpPr>
          <p:cNvPr id="2" name="Slide Number Placeholder 1"/>
          <p:cNvSpPr>
            <a:spLocks noGrp="1"/>
          </p:cNvSpPr>
          <p:nvPr>
            <p:ph type="sldNum" sz="quarter" idx="2"/>
          </p:nvPr>
        </p:nvSpPr>
        <p:spPr/>
        <p:txBody>
          <a:bodyPr/>
          <a:lstStyle/>
          <a:p>
            <a:fld id="{86CB4B4D-7CA3-9044-876B-883B54F8677D}" type="slidenum">
              <a:rPr lang="en-IN" smtClean="0"/>
              <a:pPr/>
              <a:t>54</a:t>
            </a:fld>
            <a:endParaRPr lang="en-IN"/>
          </a:p>
        </p:txBody>
      </p:sp>
    </p:spTree>
  </p:cSld>
  <p:clrMapOvr>
    <a:masterClrMapping/>
  </p:clrMapOvr>
  <p:transition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EXPENDITURE MONITORING CELL (EMC)"/>
          <p:cNvSpPr txBox="1">
            <a:spLocks noGrp="1"/>
          </p:cNvSpPr>
          <p:nvPr>
            <p:ph type="title" idx="4294967295"/>
          </p:nvPr>
        </p:nvSpPr>
        <p:spPr>
          <a:xfrm>
            <a:off x="0" y="412750"/>
            <a:ext cx="9856788" cy="1039813"/>
          </a:xfrm>
          <a:prstGeom prst="rect">
            <a:avLst/>
          </a:prstGeom>
          <a:solidFill>
            <a:schemeClr val="bg1"/>
          </a:solidFill>
          <a:ln w="57150">
            <a:solidFill>
              <a:schemeClr val="tx1"/>
            </a:solidFill>
          </a:ln>
        </p:spPr>
        <p:txBody>
          <a:bodyPr>
            <a:normAutofit fontScale="90000"/>
          </a:bodyPr>
          <a:lstStyle/>
          <a:p>
            <a:pPr algn="ctr" defTabSz="658495">
              <a:defRPr sz="1600" b="1" u="sng"/>
            </a:pPr>
            <a:r>
              <a:t/>
            </a:r>
            <a:br/>
            <a:r>
              <a:rPr sz="4000">
                <a:solidFill>
                  <a:srgbClr val="000000"/>
                </a:solidFill>
                <a:ea typeface="Times New Roman" panose="02020603050405020304"/>
                <a:cs typeface="Times New Roman" panose="02020603050405020304"/>
                <a:sym typeface="Times New Roman" panose="02020603050405020304"/>
              </a:rPr>
              <a:t>EXPENDITURE MONITORING CELL (EMC)</a:t>
            </a:r>
            <a:br>
              <a:rPr sz="4000">
                <a:solidFill>
                  <a:srgbClr val="000000"/>
                </a:solidFill>
                <a:ea typeface="Times New Roman" panose="02020603050405020304"/>
                <a:cs typeface="Times New Roman" panose="02020603050405020304"/>
                <a:sym typeface="Times New Roman" panose="02020603050405020304"/>
              </a:rPr>
            </a:br>
            <a:endParaRPr sz="4000">
              <a:solidFill>
                <a:srgbClr val="000000"/>
              </a:solidFill>
              <a:ea typeface="Times New Roman" panose="02020603050405020304"/>
              <a:cs typeface="Times New Roman" panose="02020603050405020304"/>
              <a:sym typeface="Times New Roman" panose="02020603050405020304"/>
            </a:endParaRPr>
          </a:p>
        </p:txBody>
      </p:sp>
      <p:sp>
        <p:nvSpPr>
          <p:cNvPr id="245" name="Training of candidates and agents twice- one, after scrutiny of nomination  for proper maintenance of accounts and another after one week before declaration of result for proper submission of accounts. In second meeting, the officials responsible for receiving  the accounts, shall also be present.…"/>
          <p:cNvSpPr txBox="1">
            <a:spLocks noGrp="1"/>
          </p:cNvSpPr>
          <p:nvPr>
            <p:ph type="body" idx="4294967295"/>
          </p:nvPr>
        </p:nvSpPr>
        <p:spPr>
          <a:xfrm>
            <a:off x="0" y="1357313"/>
            <a:ext cx="10801350" cy="5500687"/>
          </a:xfrm>
          <a:prstGeom prst="rect">
            <a:avLst/>
          </a:prstGeom>
        </p:spPr>
        <p:txBody>
          <a:bodyPr>
            <a:normAutofit/>
          </a:bodyPr>
          <a:lstStyle/>
          <a:p>
            <a:pPr marL="290195" lvl="1" indent="-290195" algn="just">
              <a:buNone/>
              <a:defRPr>
                <a:latin typeface="Arial Narrow" panose="020B0606020202030204"/>
                <a:ea typeface="Arial Narrow" panose="020B0606020202030204"/>
                <a:cs typeface="Arial Narrow" panose="020B0606020202030204"/>
                <a:sym typeface="Arial Narrow" panose="020B0606020202030204"/>
              </a:defRPr>
            </a:pPr>
            <a:endParaRPr dirty="0">
              <a:latin typeface="Times New Roman" panose="02020603050405020304" pitchFamily="18" charset="0"/>
              <a:ea typeface="Century Schoolbook" panose="02040604050505020304"/>
              <a:cs typeface="Times New Roman" panose="02020603050405020304" pitchFamily="18" charset="0"/>
              <a:sym typeface="Century Schoolbook" panose="02040604050505020304"/>
            </a:endParaRPr>
          </a:p>
          <a:p>
            <a:pPr marL="290195" lvl="1" indent="-290195" algn="just">
              <a:buFont typeface="Wingdings" panose="05000000000000000000" pitchFamily="2" charset="2"/>
              <a:buChar char="§"/>
            </a:pPr>
            <a:r>
              <a:rPr sz="3600" dirty="0">
                <a:cs typeface="Times New Roman" panose="02020603050405020304" pitchFamily="18" charset="0"/>
              </a:rPr>
              <a:t>This cell will keep </a:t>
            </a:r>
            <a:r>
              <a:rPr sz="3600" b="1" dirty="0">
                <a:cs typeface="Times New Roman" panose="02020603050405020304" pitchFamily="18" charset="0"/>
              </a:rPr>
              <a:t>custody of all </a:t>
            </a:r>
            <a:r>
              <a:rPr sz="3600" b="1" i="1" dirty="0">
                <a:cs typeface="Times New Roman" panose="02020603050405020304" pitchFamily="18" charset="0"/>
              </a:rPr>
              <a:t>shadow observation registers </a:t>
            </a:r>
            <a:r>
              <a:rPr sz="3600" b="1" dirty="0">
                <a:cs typeface="Times New Roman" panose="02020603050405020304" pitchFamily="18" charset="0"/>
              </a:rPr>
              <a:t>and </a:t>
            </a:r>
            <a:r>
              <a:rPr sz="3600" b="1" i="1" dirty="0">
                <a:cs typeface="Times New Roman" panose="02020603050405020304" pitchFamily="18" charset="0"/>
              </a:rPr>
              <a:t>folders of evidence </a:t>
            </a:r>
            <a:r>
              <a:rPr sz="3600" b="1" dirty="0">
                <a:cs typeface="Times New Roman" panose="02020603050405020304" pitchFamily="18" charset="0"/>
              </a:rPr>
              <a:t>after the poll</a:t>
            </a:r>
          </a:p>
          <a:p>
            <a:pPr marL="290195" lvl="1" indent="-290195" algn="just">
              <a:buFont typeface="Wingdings" panose="05000000000000000000" pitchFamily="2" charset="2"/>
              <a:buChar char="§"/>
            </a:pPr>
            <a:r>
              <a:rPr sz="3600" dirty="0">
                <a:cs typeface="Times New Roman" panose="02020603050405020304" pitchFamily="18" charset="0"/>
              </a:rPr>
              <a:t>Nodal Officer of Expenditure Monitoring Cell s</a:t>
            </a:r>
            <a:r>
              <a:rPr sz="3600" b="1" dirty="0">
                <a:cs typeface="Times New Roman" panose="02020603050405020304" pitchFamily="18" charset="0"/>
              </a:rPr>
              <a:t>hall act as the link between the DEO and the EO</a:t>
            </a:r>
          </a:p>
          <a:p>
            <a:pPr marL="290195" lvl="1" indent="-290195" algn="just">
              <a:buFont typeface="Wingdings" panose="05000000000000000000" pitchFamily="2" charset="2"/>
              <a:buChar char="§"/>
            </a:pPr>
            <a:r>
              <a:rPr sz="3600" dirty="0">
                <a:cs typeface="Times New Roman" panose="02020603050405020304" pitchFamily="18" charset="0"/>
              </a:rPr>
              <a:t>EMC will </a:t>
            </a:r>
            <a:r>
              <a:rPr sz="3600" b="1" dirty="0">
                <a:cs typeface="Times New Roman" panose="02020603050405020304" pitchFamily="18" charset="0"/>
              </a:rPr>
              <a:t>assist the DEO and Expenditure Observer </a:t>
            </a:r>
            <a:r>
              <a:rPr sz="3600" dirty="0">
                <a:cs typeface="Times New Roman" panose="02020603050405020304" pitchFamily="18" charset="0"/>
              </a:rPr>
              <a:t>in finalizing the scrutiny report to be submitted after declaration of result. </a:t>
            </a:r>
          </a:p>
          <a:p>
            <a:pPr marL="290195" lvl="1" indent="-290195" algn="just">
              <a:spcBef>
                <a:spcPts val="400"/>
              </a:spcBef>
              <a:buNone/>
              <a:defRPr sz="2000"/>
            </a:pPr>
            <a:r>
              <a:rPr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1594" y="89932"/>
            <a:ext cx="1518950" cy="1344232"/>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55</a:t>
            </a:fld>
            <a:endParaRPr lang="en-IN"/>
          </a:p>
        </p:txBody>
      </p:sp>
    </p:spTree>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24 X7 COMPLAINT MONITORING CONTROL ROOM"/>
          <p:cNvSpPr txBox="1">
            <a:spLocks noGrp="1"/>
          </p:cNvSpPr>
          <p:nvPr>
            <p:ph type="title" idx="4294967295"/>
          </p:nvPr>
        </p:nvSpPr>
        <p:spPr>
          <a:xfrm>
            <a:off x="0" y="358775"/>
            <a:ext cx="10629900" cy="563563"/>
          </a:xfrm>
          <a:prstGeom prst="rect">
            <a:avLst/>
          </a:prstGeom>
          <a:solidFill>
            <a:schemeClr val="bg1"/>
          </a:solidFill>
          <a:ln w="57150">
            <a:solidFill>
              <a:schemeClr val="tx1"/>
            </a:solidFill>
          </a:ln>
        </p:spPr>
        <p:txBody>
          <a:bodyPr>
            <a:normAutofit/>
          </a:bodyPr>
          <a:lstStyle>
            <a:lvl1pPr algn="ctr" defTabSz="905510">
              <a:defRPr sz="2700" b="1" u="sng">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u="none">
                <a:effectLst/>
                <a:latin typeface="+mj-lt"/>
              </a:rPr>
              <a:t>24 X7 COMPLAINT MONITORING CONTROL ROOM</a:t>
            </a:r>
          </a:p>
        </p:txBody>
      </p:sp>
      <p:sp>
        <p:nvSpPr>
          <p:cNvPr id="308" name="District level Control Room  to operate from the date of announcement of election.…"/>
          <p:cNvSpPr txBox="1">
            <a:spLocks noGrp="1"/>
          </p:cNvSpPr>
          <p:nvPr>
            <p:ph type="body" idx="4294967295"/>
          </p:nvPr>
        </p:nvSpPr>
        <p:spPr>
          <a:xfrm>
            <a:off x="0" y="1095375"/>
            <a:ext cx="10044113" cy="4946650"/>
          </a:xfrm>
          <a:prstGeom prst="rect">
            <a:avLst/>
          </a:prstGeom>
        </p:spPr>
        <p:txBody>
          <a:bodyPr>
            <a:normAutofit lnSpcReduction="10000"/>
          </a:bodyPr>
          <a:lstStyle/>
          <a:p>
            <a:pPr algn="just">
              <a:buSzTx/>
              <a:buNone/>
              <a:defRPr>
                <a:latin typeface="Arial Narrow" panose="020B0606020202030204"/>
                <a:ea typeface="Arial Narrow" panose="020B0606020202030204"/>
                <a:cs typeface="Arial Narrow" panose="020B0606020202030204"/>
                <a:sym typeface="Arial Narrow" panose="020B0606020202030204"/>
              </a:defRPr>
            </a:pPr>
            <a:r>
              <a:t> </a:t>
            </a:r>
            <a:r>
              <a:rPr lang="en-IN" dirty="0"/>
              <a:t>  </a:t>
            </a:r>
            <a:r>
              <a:rPr sz="3200">
                <a:ea typeface="Century Schoolbook" panose="02040604050505020304"/>
                <a:cs typeface="Times New Roman" panose="02020603050405020304" pitchFamily="18" charset="0"/>
                <a:sym typeface="Century Schoolbook" panose="02040604050505020304"/>
              </a:rPr>
              <a:t>District level Control Room</a:t>
            </a:r>
            <a:r>
              <a:rPr lang="en-US" sz="3200" dirty="0">
                <a:ea typeface="Century Schoolbook" panose="02040604050505020304"/>
                <a:cs typeface="Times New Roman" panose="02020603050405020304" pitchFamily="18" charset="0"/>
                <a:sym typeface="Century Schoolbook" panose="02040604050505020304"/>
              </a:rPr>
              <a:t> </a:t>
            </a:r>
            <a:r>
              <a:rPr sz="3200">
                <a:ea typeface="Century Schoolbook" panose="02040604050505020304"/>
                <a:cs typeface="Times New Roman" panose="02020603050405020304" pitchFamily="18" charset="0"/>
                <a:sym typeface="Century Schoolbook" panose="02040604050505020304"/>
              </a:rPr>
              <a:t>to operate from the date of announcement of election.</a:t>
            </a:r>
            <a:endParaRPr sz="3200">
              <a:cs typeface="Times New Roman" panose="02020603050405020304" pitchFamily="18" charset="0"/>
            </a:endParaRPr>
          </a:p>
          <a:p>
            <a:pPr algn="just">
              <a:defRPr sz="2800"/>
            </a:pPr>
            <a:r>
              <a:rPr sz="3200">
                <a:cs typeface="Times New Roman" panose="02020603050405020304" pitchFamily="18" charset="0"/>
              </a:rPr>
              <a:t>Toll free telephone no. with 3-4 hunting lines.</a:t>
            </a:r>
          </a:p>
          <a:p>
            <a:pPr algn="just">
              <a:defRPr sz="2800"/>
            </a:pPr>
            <a:r>
              <a:rPr sz="3200">
                <a:cs typeface="Times New Roman" panose="02020603050405020304" pitchFamily="18" charset="0"/>
              </a:rPr>
              <a:t>Copies of all </a:t>
            </a:r>
            <a:r>
              <a:rPr sz="3200" b="1">
                <a:cs typeface="Times New Roman" panose="02020603050405020304" pitchFamily="18" charset="0"/>
              </a:rPr>
              <a:t>complaints received and reports of inquiries conducted shall be put on the notice board </a:t>
            </a:r>
            <a:r>
              <a:rPr sz="3200">
                <a:cs typeface="Times New Roman" panose="02020603050405020304" pitchFamily="18" charset="0"/>
              </a:rPr>
              <a:t>of the RO for information of the public. Any member of the public can obtain copies of these documents on payment of a fee of ₹ 1 per page.</a:t>
            </a:r>
          </a:p>
          <a:p>
            <a:pPr algn="just">
              <a:defRPr sz="2800"/>
            </a:pPr>
            <a:r>
              <a:rPr sz="3200">
                <a:cs typeface="Times New Roman" panose="02020603050405020304" pitchFamily="18" charset="0"/>
              </a:rPr>
              <a:t>All complaints filed with District Level Complaint Monitoring cell to be recorded and  investigated</a:t>
            </a:r>
          </a:p>
        </p:txBody>
      </p:sp>
      <p:sp>
        <p:nvSpPr>
          <p:cNvPr id="309" name="38"/>
          <p:cNvSpPr txBox="1"/>
          <p:nvPr/>
        </p:nvSpPr>
        <p:spPr>
          <a:xfrm>
            <a:off x="9353286" y="5862959"/>
            <a:ext cx="374109" cy="243839"/>
          </a:xfrm>
          <a:prstGeom prst="rect">
            <a:avLst/>
          </a:prstGeom>
          <a:ln w="12700">
            <a:miter lim="400000"/>
          </a:ln>
        </p:spPr>
        <p:txBody>
          <a:bodyPr lIns="45718" tIns="45718" rIns="45718" bIns="45718" anchor="ctr">
            <a:spAutoFit/>
          </a:bodyPr>
          <a:lstStyle>
            <a:lvl1pPr>
              <a:defRPr sz="1000">
                <a:solidFill>
                  <a:srgbClr val="575F6D"/>
                </a:solidFill>
                <a:latin typeface="Century Schoolbook" panose="02040604050505020304"/>
                <a:ea typeface="Century Schoolbook" panose="02040604050505020304"/>
                <a:cs typeface="Century Schoolbook" panose="02040604050505020304"/>
                <a:sym typeface="Century Schoolbook" panose="02040604050505020304"/>
              </a:defRPr>
            </a:lvl1pPr>
          </a:lstStyle>
          <a:p>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1389" y="170369"/>
            <a:ext cx="911164" cy="942768"/>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56</a:t>
            </a:fld>
            <a:endParaRPr lang="en-IN"/>
          </a:p>
        </p:txBody>
      </p:sp>
    </p:spTree>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747616138"/>
              </p:ext>
            </p:extLst>
          </p:nvPr>
        </p:nvGraphicFramePr>
        <p:xfrm>
          <a:off x="0" y="1817688"/>
          <a:ext cx="11274425" cy="4691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txBox="1">
            <a:spLocks noGrp="1"/>
          </p:cNvSpPr>
          <p:nvPr/>
        </p:nvSpPr>
        <p:spPr>
          <a:xfrm>
            <a:off x="4385786" y="6538917"/>
            <a:ext cx="3420428" cy="365125"/>
          </a:xfrm>
          <a:prstGeom prst="rect">
            <a:avLst/>
          </a:prstGeom>
          <a:noFill/>
        </p:spPr>
        <p:txBody>
          <a:bodyPr anchor="ctr"/>
          <a:lstStyle/>
          <a:p>
            <a:pPr algn="ctr">
              <a:defRPr/>
            </a:pPr>
            <a:endParaRPr lang="en-US" sz="1200">
              <a:solidFill>
                <a:schemeClr val="tx1">
                  <a:tint val="75000"/>
                </a:schemeClr>
              </a:solidFill>
            </a:endParaRPr>
          </a:p>
        </p:txBody>
      </p:sp>
      <p:sp>
        <p:nvSpPr>
          <p:cNvPr id="7" name="Title 1"/>
          <p:cNvSpPr txBox="1"/>
          <p:nvPr/>
        </p:nvSpPr>
        <p:spPr>
          <a:xfrm>
            <a:off x="178958" y="668106"/>
            <a:ext cx="10212404" cy="616018"/>
          </a:xfrm>
          <a:prstGeom prst="rect">
            <a:avLst/>
          </a:prstGeom>
          <a:solidFill>
            <a:schemeClr val="bg1"/>
          </a:solidFill>
          <a:ln w="57150">
            <a:solidFill>
              <a:schemeClr val="tx1"/>
            </a:solidFill>
          </a:ln>
        </p:spPr>
        <p:txBody>
          <a:bodyPr anchor="b"/>
          <a:lstStyle/>
          <a:p>
            <a:pPr algn="ctr">
              <a:defRPr/>
            </a:pPr>
            <a:r>
              <a:rPr lang="en-US" sz="3600" b="1" cap="small" dirty="0">
                <a:solidFill>
                  <a:srgbClr val="000000"/>
                </a:solidFill>
                <a:latin typeface="+mj-lt"/>
                <a:ea typeface="+mj-ea"/>
                <a:cs typeface="+mj-cs"/>
              </a:rPr>
              <a:t>District Level MCMC – To operate 24x7</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69561" y="243346"/>
            <a:ext cx="1117640" cy="1156406"/>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57</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02084438"/>
              </p:ext>
            </p:extLst>
          </p:nvPr>
        </p:nvGraphicFramePr>
        <p:xfrm>
          <a:off x="738381" y="857208"/>
          <a:ext cx="10126337" cy="600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txBox="1">
            <a:spLocks noGrp="1"/>
          </p:cNvSpPr>
          <p:nvPr/>
        </p:nvSpPr>
        <p:spPr>
          <a:xfrm>
            <a:off x="4385786" y="6356354"/>
            <a:ext cx="3420428" cy="365125"/>
          </a:xfrm>
          <a:prstGeom prst="rect">
            <a:avLst/>
          </a:prstGeom>
          <a:noFill/>
        </p:spPr>
        <p:txBody>
          <a:bodyPr anchor="ctr"/>
          <a:lstStyle/>
          <a:p>
            <a:pPr algn="ctr">
              <a:defRPr/>
            </a:pPr>
            <a:endParaRPr lang="en-US" sz="1200">
              <a:solidFill>
                <a:schemeClr val="tx1">
                  <a:tint val="75000"/>
                </a:schemeClr>
              </a:solidFill>
            </a:endParaRPr>
          </a:p>
        </p:txBody>
      </p:sp>
      <p:sp>
        <p:nvSpPr>
          <p:cNvPr id="53254" name="Slide Number Placeholder 5"/>
          <p:cNvSpPr txBox="1">
            <a:spLocks noGrp="1"/>
          </p:cNvSpPr>
          <p:nvPr/>
        </p:nvSpPr>
        <p:spPr bwMode="auto">
          <a:xfrm>
            <a:off x="8436295" y="6356354"/>
            <a:ext cx="2520315" cy="365125"/>
          </a:xfrm>
          <a:prstGeom prst="rect">
            <a:avLst/>
          </a:prstGeom>
          <a:noFill/>
          <a:ln w="9525">
            <a:noFill/>
            <a:miter lim="800000"/>
          </a:ln>
        </p:spPr>
        <p:txBody>
          <a:bodyPr anchor="ctr"/>
          <a:lstStyle/>
          <a:p>
            <a:pPr algn="r"/>
            <a:endParaRPr lang="en-US" altLang="en-US" sz="1200" dirty="0">
              <a:solidFill>
                <a:srgbClr val="898989"/>
              </a:solidFill>
              <a:latin typeface="Century Schoolbook" panose="02040604050505020304" pitchFamily="18" charset="0"/>
            </a:endParaRPr>
          </a:p>
        </p:txBody>
      </p:sp>
      <p:sp>
        <p:nvSpPr>
          <p:cNvPr id="53255" name="TextBox 3"/>
          <p:cNvSpPr txBox="1">
            <a:spLocks noChangeArrowheads="1"/>
          </p:cNvSpPr>
          <p:nvPr/>
        </p:nvSpPr>
        <p:spPr bwMode="auto">
          <a:xfrm>
            <a:off x="3612776" y="205632"/>
            <a:ext cx="3433483" cy="646331"/>
          </a:xfrm>
          <a:prstGeom prst="rect">
            <a:avLst/>
          </a:prstGeom>
          <a:solidFill>
            <a:schemeClr val="bg1"/>
          </a:solidFill>
          <a:ln w="57150">
            <a:solidFill>
              <a:schemeClr val="tx1"/>
            </a:solidFill>
            <a:miter lim="800000"/>
          </a:ln>
        </p:spPr>
        <p:txBody>
          <a:bodyPr wrap="square">
            <a:spAutoFit/>
          </a:bodyPr>
          <a:lstStyle/>
          <a:p>
            <a:pPr algn="ctr"/>
            <a:r>
              <a:rPr lang="en-IN" altLang="en-US" sz="3600" b="1" dirty="0">
                <a:solidFill>
                  <a:schemeClr val="tx1">
                    <a:lumMod val="95000"/>
                    <a:lumOff val="5000"/>
                  </a:schemeClr>
                </a:solidFill>
                <a:latin typeface="+mj-lt"/>
              </a:rPr>
              <a:t>MCMC</a:t>
            </a:r>
            <a:endParaRPr lang="en-US" altLang="en-US" sz="3600" b="1" dirty="0">
              <a:solidFill>
                <a:schemeClr val="tx1">
                  <a:lumMod val="95000"/>
                  <a:lumOff val="5000"/>
                </a:schemeClr>
              </a:solidFill>
              <a:latin typeface="+mj-lt"/>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58</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136355" y="2"/>
            <a:ext cx="0" cy="6857998"/>
          </a:xfrm>
          <a:prstGeom prst="line">
            <a:avLst/>
          </a:prstGeom>
          <a:ln w="57150"/>
        </p:spPr>
        <p:style>
          <a:lnRef idx="1">
            <a:schemeClr val="dk1"/>
          </a:lnRef>
          <a:fillRef idx="0">
            <a:schemeClr val="dk1"/>
          </a:fillRef>
          <a:effectRef idx="0">
            <a:schemeClr val="dk1"/>
          </a:effectRef>
          <a:fontRef idx="minor">
            <a:schemeClr val="tx1"/>
          </a:fontRef>
        </p:style>
      </p:cxnSp>
      <p:graphicFrame>
        <p:nvGraphicFramePr>
          <p:cNvPr id="2050" name="Object 2"/>
          <p:cNvGraphicFramePr>
            <a:graphicFrameLocks noChangeAspect="1"/>
          </p:cNvGraphicFramePr>
          <p:nvPr/>
        </p:nvGraphicFramePr>
        <p:xfrm>
          <a:off x="0" y="1"/>
          <a:ext cx="6056555" cy="6858000"/>
        </p:xfrm>
        <a:graphic>
          <a:graphicData uri="http://schemas.openxmlformats.org/presentationml/2006/ole">
            <mc:AlternateContent xmlns:mc="http://schemas.openxmlformats.org/markup-compatibility/2006">
              <mc:Choice xmlns:v="urn:schemas-microsoft-com:vml" Requires="v">
                <p:oleObj spid="_x0000_s2128" name="Acrobat Document" r:id="rId3" imgW="6047280" imgH="7814160" progId="Acrobat.Document.DC">
                  <p:embed/>
                </p:oleObj>
              </mc:Choice>
              <mc:Fallback>
                <p:oleObj name="Acrobat Document" r:id="rId3" imgW="6047280" imgH="7814160" progId="Acrobat.Document.DC">
                  <p:embed/>
                  <p:pic>
                    <p:nvPicPr>
                      <p:cNvPr id="0"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6056555"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6164132" y="0"/>
          <a:ext cx="6027867" cy="6858000"/>
        </p:xfrm>
        <a:graphic>
          <a:graphicData uri="http://schemas.openxmlformats.org/presentationml/2006/ole">
            <mc:AlternateContent xmlns:mc="http://schemas.openxmlformats.org/markup-compatibility/2006">
              <mc:Choice xmlns:v="urn:schemas-microsoft-com:vml" Requires="v">
                <p:oleObj spid="_x0000_s2129" name="Acrobat Document" r:id="rId5" imgW="6047280" imgH="7814160" progId="Acrobat.Document.DC">
                  <p:embed/>
                </p:oleObj>
              </mc:Choice>
              <mc:Fallback>
                <p:oleObj name="Acrobat Document" r:id="rId5" imgW="6047280" imgH="7814160" progId="Acrobat.Document.DC">
                  <p:embed/>
                  <p:pic>
                    <p:nvPicPr>
                      <p:cNvPr id="0" name="Picture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4132" y="0"/>
                        <a:ext cx="6027867"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IN" smtClean="0"/>
              <a:pPr/>
              <a:t>59</a:t>
            </a:fld>
            <a:endParaRPr lang="en-IN"/>
          </a:p>
        </p:txBody>
      </p:sp>
    </p:spTree>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295400"/>
          </a:xfrm>
        </p:spPr>
        <p:txBody>
          <a:bodyPr>
            <a:normAutofit fontScale="90000"/>
          </a:bodyPr>
          <a:lstStyle/>
          <a:p>
            <a:pPr>
              <a:defRPr/>
            </a:pPr>
            <a:r>
              <a:rPr lang="en-IN" b="1" dirty="0"/>
              <a:t>Where money goes?</a:t>
            </a:r>
            <a:br>
              <a:rPr lang="en-IN" b="1" dirty="0"/>
            </a:br>
            <a:endParaRPr lang="en-IN" dirty="0"/>
          </a:p>
        </p:txBody>
      </p:sp>
      <p:sp>
        <p:nvSpPr>
          <p:cNvPr id="11267" name="Content Placeholder 2"/>
          <p:cNvSpPr>
            <a:spLocks noGrp="1"/>
          </p:cNvSpPr>
          <p:nvPr>
            <p:ph idx="1"/>
          </p:nvPr>
        </p:nvSpPr>
        <p:spPr>
          <a:xfrm>
            <a:off x="919990" y="917829"/>
            <a:ext cx="9787339" cy="5931568"/>
          </a:xfrm>
        </p:spPr>
        <p:txBody>
          <a:bodyPr>
            <a:normAutofit fontScale="92500" lnSpcReduction="20000"/>
          </a:bodyPr>
          <a:lstStyle/>
          <a:p>
            <a:r>
              <a:rPr lang="en-IN" altLang="en-US" dirty="0" smtClean="0">
                <a:solidFill>
                  <a:schemeClr val="tx1">
                    <a:lumMod val="95000"/>
                    <a:lumOff val="5000"/>
                  </a:schemeClr>
                </a:solidFill>
              </a:rPr>
              <a:t>Posters </a:t>
            </a:r>
            <a:r>
              <a:rPr lang="en-IN" altLang="en-US" dirty="0">
                <a:solidFill>
                  <a:schemeClr val="tx1">
                    <a:lumMod val="95000"/>
                    <a:lumOff val="5000"/>
                  </a:schemeClr>
                </a:solidFill>
              </a:rPr>
              <a:t>and banners</a:t>
            </a:r>
          </a:p>
          <a:p>
            <a:r>
              <a:rPr lang="en-IN" altLang="en-US" dirty="0">
                <a:solidFill>
                  <a:schemeClr val="tx1">
                    <a:lumMod val="95000"/>
                    <a:lumOff val="5000"/>
                  </a:schemeClr>
                </a:solidFill>
              </a:rPr>
              <a:t>Wooing  voters:  gifts like food, clothes, trips and individual benefits.</a:t>
            </a:r>
          </a:p>
          <a:p>
            <a:r>
              <a:rPr lang="en-IN" altLang="en-US" dirty="0" smtClean="0">
                <a:solidFill>
                  <a:schemeClr val="tx1">
                    <a:lumMod val="95000"/>
                    <a:lumOff val="5000"/>
                  </a:schemeClr>
                </a:solidFill>
              </a:rPr>
              <a:t>Organizing crowd</a:t>
            </a:r>
            <a:r>
              <a:rPr lang="en-IN" altLang="en-US" dirty="0">
                <a:solidFill>
                  <a:schemeClr val="tx1">
                    <a:lumMod val="95000"/>
                    <a:lumOff val="5000"/>
                  </a:schemeClr>
                </a:solidFill>
              </a:rPr>
              <a:t>:  price ranging from Rs 1000 to Rs 5000.</a:t>
            </a:r>
          </a:p>
          <a:p>
            <a:r>
              <a:rPr lang="en-IN" altLang="en-US" dirty="0">
                <a:solidFill>
                  <a:schemeClr val="tx1">
                    <a:lumMod val="95000"/>
                    <a:lumOff val="5000"/>
                  </a:schemeClr>
                </a:solidFill>
              </a:rPr>
              <a:t>Dummy candidates:  to cut into the rival's votes.</a:t>
            </a:r>
          </a:p>
          <a:p>
            <a:r>
              <a:rPr lang="en-IN" altLang="en-US" dirty="0">
                <a:solidFill>
                  <a:schemeClr val="tx1">
                    <a:lumMod val="95000"/>
                    <a:lumOff val="5000"/>
                  </a:schemeClr>
                </a:solidFill>
              </a:rPr>
              <a:t>Commuting costs: Provision of petrol and diesel for campaigners</a:t>
            </a:r>
          </a:p>
          <a:p>
            <a:r>
              <a:rPr lang="en-IN" altLang="en-US" dirty="0">
                <a:solidFill>
                  <a:schemeClr val="tx1">
                    <a:lumMod val="95000"/>
                    <a:lumOff val="5000"/>
                  </a:schemeClr>
                </a:solidFill>
              </a:rPr>
              <a:t>Temporary offices: On an average, Rs 10,000 to Rs 15,000 a day</a:t>
            </a:r>
          </a:p>
          <a:p>
            <a:r>
              <a:rPr lang="en-IN" altLang="en-US" dirty="0">
                <a:solidFill>
                  <a:schemeClr val="tx1">
                    <a:lumMod val="95000"/>
                    <a:lumOff val="5000"/>
                  </a:schemeClr>
                </a:solidFill>
              </a:rPr>
              <a:t>Full-time party workers: Each candidate has at least 100-150 full-time party workers - paid daily ranging from Rs 500 to Rs 2,000.</a:t>
            </a:r>
          </a:p>
          <a:p>
            <a:r>
              <a:rPr lang="en-IN" altLang="en-US" dirty="0">
                <a:solidFill>
                  <a:schemeClr val="tx1">
                    <a:lumMod val="95000"/>
                    <a:lumOff val="5000"/>
                  </a:schemeClr>
                </a:solidFill>
              </a:rPr>
              <a:t>Transport: To ferry voters jeep/taxi/bus costs  from Rs 6,000 to Rs 10,000 a day for meetings/rallies.</a:t>
            </a:r>
          </a:p>
          <a:p>
            <a:endParaRPr lang="en-IN" alt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2855" y="283080"/>
            <a:ext cx="1752575" cy="1571636"/>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bwMode="auto">
          <a:xfrm>
            <a:off x="4238513" y="304296"/>
            <a:ext cx="3031513" cy="644893"/>
          </a:xfrm>
          <a:solidFill>
            <a:schemeClr val="bg1"/>
          </a:solidFill>
          <a:ln w="57150">
            <a:solidFill>
              <a:schemeClr val="tx1"/>
            </a:solidFill>
          </a:ln>
        </p:spPr>
        <p:txBody>
          <a:bodyPr vert="horz" wrap="square" lIns="91440" tIns="45720" rIns="91440" bIns="45720" numCol="1" rtlCol="0" anchor="t" anchorCtr="0" compatLnSpc="1">
            <a:normAutofit fontScale="90000"/>
          </a:bodyPr>
          <a:lstStyle/>
          <a:p>
            <a:pPr algn="ctr" eaLnBrk="1" hangingPunct="1"/>
            <a:r>
              <a:rPr lang="en-US" b="1" cap="none" dirty="0">
                <a:solidFill>
                  <a:schemeClr val="tx1">
                    <a:lumMod val="95000"/>
                    <a:lumOff val="5000"/>
                  </a:schemeClr>
                </a:solidFill>
              </a:rPr>
              <a:t>MCMC</a:t>
            </a:r>
            <a:endParaRPr lang="en-IN" b="1" cap="none" dirty="0">
              <a:solidFill>
                <a:schemeClr val="tx1">
                  <a:lumMod val="95000"/>
                  <a:lumOff val="5000"/>
                </a:schemeClr>
              </a:solidFill>
            </a:endParaRPr>
          </a:p>
        </p:txBody>
      </p:sp>
      <p:sp>
        <p:nvSpPr>
          <p:cNvPr id="52227" name="Rectangle 3"/>
          <p:cNvSpPr>
            <a:spLocks noGrp="1"/>
          </p:cNvSpPr>
          <p:nvPr>
            <p:ph idx="1"/>
          </p:nvPr>
        </p:nvSpPr>
        <p:spPr>
          <a:xfrm>
            <a:off x="464465" y="1161063"/>
            <a:ext cx="10363956" cy="5903913"/>
          </a:xfrm>
        </p:spPr>
        <p:txBody>
          <a:bodyPr>
            <a:normAutofit/>
          </a:bodyPr>
          <a:lstStyle/>
          <a:p>
            <a:pPr eaLnBrk="1" hangingPunct="1"/>
            <a:r>
              <a:rPr lang="en-GB" sz="2400" dirty="0"/>
              <a:t>In case of suspected ‘Paid News’( any news or analysis appearing in any media for a price in cash or kind for consideration), the candidate to be issued notice for not accounting the expenses within 96 hours by </a:t>
            </a:r>
            <a:r>
              <a:rPr lang="en-GB" sz="2400" dirty="0" smtClean="0"/>
              <a:t>RO.</a:t>
            </a:r>
            <a:endParaRPr lang="en-GB" sz="2400" dirty="0"/>
          </a:p>
          <a:p>
            <a:pPr eaLnBrk="1" hangingPunct="1"/>
            <a:r>
              <a:rPr lang="en-GB" sz="2400" dirty="0"/>
              <a:t>Candidate may reply within 48 hrs, which shall be considered by District MCMC and shall be final.</a:t>
            </a:r>
          </a:p>
          <a:p>
            <a:pPr eaLnBrk="1" hangingPunct="1"/>
            <a:r>
              <a:rPr lang="en-GB" sz="2400" dirty="0"/>
              <a:t>In case of non acceptance of the decision of District MCMC, the candidate  may appeal to State level MCMC (CEO, Observer appointed by ECI, Officer of IIS, journalist by PCI, One expert co-opted by committee, additional/ joint CEO)  within 48 hours of receipt </a:t>
            </a:r>
          </a:p>
          <a:p>
            <a:pPr eaLnBrk="1" hangingPunct="1"/>
            <a:r>
              <a:rPr lang="en-GB" sz="2400" dirty="0"/>
              <a:t> In case of non acceptance of decision of State MCMC, the Candidate may appeal to ECI within 48 Hrs. of receiving of orders and the decision of the ECI shall be final. </a:t>
            </a:r>
          </a:p>
          <a:p>
            <a:pPr eaLnBrk="1" hangingPunct="1"/>
            <a:endParaRPr lang="en-IN" sz="24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60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EXPENDITURE SENSITIVE CONSTITUENCIES (ESC) EXPENDITURE SENSITIVE POCKETS (ESP)"/>
          <p:cNvSpPr txBox="1">
            <a:spLocks noGrp="1"/>
          </p:cNvSpPr>
          <p:nvPr>
            <p:ph type="title" idx="4294967295"/>
          </p:nvPr>
        </p:nvSpPr>
        <p:spPr>
          <a:xfrm>
            <a:off x="0" y="257175"/>
            <a:ext cx="9093200" cy="1071563"/>
          </a:xfrm>
          <a:prstGeom prst="rect">
            <a:avLst/>
          </a:prstGeom>
          <a:solidFill>
            <a:schemeClr val="bg1"/>
          </a:solidFill>
          <a:ln w="57150">
            <a:solidFill>
              <a:schemeClr val="tx1"/>
            </a:solidFill>
          </a:ln>
        </p:spPr>
        <p:txBody>
          <a:bodyPr>
            <a:normAutofit/>
          </a:bodyPr>
          <a:lstStyle/>
          <a:p>
            <a:pPr algn="ctr">
              <a:defRPr sz="2800" b="1">
                <a:solidFill>
                  <a:srgbClr val="000000"/>
                </a:solidFill>
                <a:latin typeface="Times New Roman" panose="02020603050405020304"/>
                <a:ea typeface="Times New Roman" panose="02020603050405020304"/>
                <a:cs typeface="Times New Roman" panose="02020603050405020304"/>
                <a:sym typeface="Times New Roman" panose="02020603050405020304"/>
              </a:defRPr>
            </a:pPr>
            <a:r>
              <a:rPr sz="2400"/>
              <a:t>EXPENDITURE SENSITIVE CONSTITUENCIES (ESC)</a:t>
            </a:r>
            <a:br>
              <a:rPr sz="2400"/>
            </a:br>
            <a:r>
              <a:rPr sz="2400"/>
              <a:t>EXPENDITURE SENSITIVE POCKETS (ESP)</a:t>
            </a:r>
          </a:p>
        </p:txBody>
      </p:sp>
      <p:sp>
        <p:nvSpPr>
          <p:cNvPr id="322" name="ESC to be identified by CEO, based on profile of constituency and candidates…"/>
          <p:cNvSpPr txBox="1">
            <a:spLocks noGrp="1"/>
          </p:cNvSpPr>
          <p:nvPr>
            <p:ph type="body" idx="4294967295"/>
          </p:nvPr>
        </p:nvSpPr>
        <p:spPr>
          <a:xfrm>
            <a:off x="0" y="1455738"/>
            <a:ext cx="10650538" cy="5192712"/>
          </a:xfrm>
          <a:prstGeom prst="rect">
            <a:avLst/>
          </a:prstGeom>
        </p:spPr>
        <p:txBody>
          <a:bodyPr>
            <a:normAutofit fontScale="92500" lnSpcReduction="10000"/>
          </a:bodyPr>
          <a:lstStyle/>
          <a:p>
            <a:pPr marL="546100" indent="-819150">
              <a:spcBef>
                <a:spcPts val="0"/>
              </a:spcBef>
              <a:buNone/>
              <a:defRPr sz="1200" b="1"/>
            </a:pPr>
            <a:endParaRPr dirty="0"/>
          </a:p>
          <a:p>
            <a:pPr marL="546100" indent="-819150">
              <a:spcBef>
                <a:spcPts val="0"/>
              </a:spcBef>
              <a:buNone/>
              <a:defRPr sz="1200" b="1"/>
            </a:pPr>
            <a:endParaRPr dirty="0"/>
          </a:p>
          <a:p>
            <a:pPr marL="0"/>
            <a:r>
              <a:rPr sz="3000" dirty="0">
                <a:latin typeface="Times New Roman" panose="02020603050405020304" pitchFamily="18" charset="0"/>
                <a:cs typeface="Times New Roman" panose="02020603050405020304" pitchFamily="18" charset="0"/>
              </a:rPr>
              <a:t>ESC to be identified by CEO, </a:t>
            </a:r>
            <a:r>
              <a:rPr sz="3000" i="1" u="sng" dirty="0">
                <a:latin typeface="Times New Roman" panose="02020603050405020304" pitchFamily="18" charset="0"/>
                <a:cs typeface="Times New Roman" panose="02020603050405020304" pitchFamily="18" charset="0"/>
              </a:rPr>
              <a:t>based on profile of constituency </a:t>
            </a:r>
            <a:r>
              <a:rPr sz="3000" i="1" u="sng" dirty="0" smtClean="0">
                <a:latin typeface="Times New Roman" panose="02020603050405020304" pitchFamily="18" charset="0"/>
                <a:cs typeface="Times New Roman" panose="02020603050405020304" pitchFamily="18" charset="0"/>
              </a:rPr>
              <a:t>candidate</a:t>
            </a:r>
            <a:r>
              <a:rPr lang="en-US" sz="3000" i="1" u="sng" dirty="0" smtClean="0">
                <a:latin typeface="Times New Roman" panose="02020603050405020304" pitchFamily="18" charset="0"/>
                <a:cs typeface="Times New Roman" panose="02020603050405020304" pitchFamily="18" charset="0"/>
              </a:rPr>
              <a:t>s </a:t>
            </a:r>
            <a:r>
              <a:rPr lang="en-IN" sz="3000" i="1" u="sng" dirty="0">
                <a:latin typeface="Times New Roman" panose="02020603050405020304" pitchFamily="18" charset="0"/>
                <a:cs typeface="Times New Roman" panose="02020603050405020304" pitchFamily="18" charset="0"/>
              </a:rPr>
              <a:t>and past developments</a:t>
            </a:r>
          </a:p>
          <a:p>
            <a:pPr marL="0"/>
            <a:r>
              <a:rPr lang="en-IN" sz="2600" dirty="0">
                <a:latin typeface="Times New Roman" panose="02020603050405020304" pitchFamily="18" charset="0"/>
                <a:cs typeface="Times New Roman" panose="02020603050405020304" pitchFamily="18" charset="0"/>
              </a:rPr>
              <a:t>Extra AEO in ESC</a:t>
            </a:r>
            <a:endParaRPr sz="2600" dirty="0">
              <a:latin typeface="Times New Roman" panose="02020603050405020304" pitchFamily="18" charset="0"/>
              <a:cs typeface="Times New Roman" panose="02020603050405020304" pitchFamily="18" charset="0"/>
            </a:endParaRPr>
          </a:p>
          <a:p>
            <a:pPr marL="0"/>
            <a:r>
              <a:rPr sz="3000" dirty="0">
                <a:latin typeface="Times New Roman" panose="02020603050405020304" pitchFamily="18" charset="0"/>
                <a:cs typeface="Times New Roman" panose="02020603050405020304" pitchFamily="18" charset="0"/>
              </a:rPr>
              <a:t>More FSs and SSTs with CPF</a:t>
            </a:r>
          </a:p>
          <a:p>
            <a:pPr marL="0"/>
            <a:r>
              <a:rPr sz="3000" dirty="0">
                <a:latin typeface="Times New Roman" panose="02020603050405020304" pitchFamily="18" charset="0"/>
                <a:cs typeface="Times New Roman" panose="02020603050405020304" pitchFamily="18" charset="0"/>
              </a:rPr>
              <a:t>ESP to be identified by Sector officers or police in a </a:t>
            </a:r>
            <a:r>
              <a:rPr lang="en-US" sz="3000" dirty="0">
                <a:latin typeface="Times New Roman" panose="02020603050405020304" pitchFamily="18" charset="0"/>
                <a:cs typeface="Times New Roman" panose="02020603050405020304" pitchFamily="18" charset="0"/>
              </a:rPr>
              <a:t>c</a:t>
            </a:r>
            <a:r>
              <a:rPr sz="3000" dirty="0">
                <a:latin typeface="Times New Roman" panose="02020603050405020304" pitchFamily="18" charset="0"/>
                <a:cs typeface="Times New Roman" panose="02020603050405020304" pitchFamily="18" charset="0"/>
              </a:rPr>
              <a:t>onstituency- based on level of education, development and demography</a:t>
            </a:r>
          </a:p>
          <a:p>
            <a:pPr marL="0"/>
            <a:r>
              <a:rPr sz="3000" dirty="0">
                <a:latin typeface="Times New Roman" panose="02020603050405020304" pitchFamily="18" charset="0"/>
                <a:cs typeface="Times New Roman" panose="02020603050405020304" pitchFamily="18" charset="0"/>
              </a:rPr>
              <a:t>ESPs to be kept under close watch all the time</a:t>
            </a:r>
          </a:p>
          <a:p>
            <a:pPr marL="0"/>
            <a:r>
              <a:rPr sz="3000" dirty="0">
                <a:latin typeface="Times New Roman" panose="02020603050405020304" pitchFamily="18" charset="0"/>
                <a:cs typeface="Times New Roman" panose="02020603050405020304" pitchFamily="18" charset="0"/>
              </a:rPr>
              <a:t>ESPs to have 24X7 check post during last 72 hours before poll</a:t>
            </a:r>
          </a:p>
          <a:p>
            <a:pPr marL="0"/>
            <a:r>
              <a:rPr sz="3000" dirty="0">
                <a:latin typeface="Times New Roman" panose="02020603050405020304" pitchFamily="18" charset="0"/>
                <a:cs typeface="Times New Roman" panose="02020603050405020304" pitchFamily="18" charset="0"/>
              </a:rPr>
              <a:t>ESPs need more campaign for ethical voting</a:t>
            </a:r>
          </a:p>
          <a:p>
            <a:pPr marL="0"/>
            <a:r>
              <a:rPr sz="3000" dirty="0">
                <a:latin typeface="Times New Roman" panose="02020603050405020304" pitchFamily="18" charset="0"/>
                <a:cs typeface="Times New Roman" panose="02020603050405020304" pitchFamily="18" charset="0"/>
              </a:rPr>
              <a:t>Liquor sale to be closely monitored in ESPs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4875" y="285077"/>
            <a:ext cx="1036292" cy="1072237"/>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61</a:t>
            </a:fld>
            <a:endParaRPr lang="en-IN"/>
          </a:p>
        </p:txBody>
      </p:sp>
    </p:spTree>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776" y="1410261"/>
            <a:ext cx="10936942" cy="5044328"/>
          </a:xfrm>
          <a:solidFill>
            <a:schemeClr val="bg1"/>
          </a:solidFill>
        </p:spPr>
        <p:txBody>
          <a:bodyPr>
            <a:normAutofit/>
          </a:bodyPr>
          <a:lstStyle/>
          <a:p>
            <a:pPr algn="just">
              <a:defRPr/>
            </a:pPr>
            <a:r>
              <a:rPr lang="en-IN" sz="2400" i="1" dirty="0"/>
              <a:t>If Expenditure is not shown correctly in his account submitted within 30 days of declaration of result, a notice is issued on the candidate by DEO within 24 hours. The candidate shall submit his reply to DEO within 48 hours of the receipt of such notice explaining his position. </a:t>
            </a:r>
            <a:endParaRPr lang="en-US" sz="2400" i="1" dirty="0"/>
          </a:p>
          <a:p>
            <a:pPr algn="just">
              <a:defRPr/>
            </a:pPr>
            <a:r>
              <a:rPr lang="en-IN" sz="2400" i="1" dirty="0"/>
              <a:t>If candidate does not submit any reply on the suppressed amount of election expense or  disagrees with such suppressed amount, the DEO mention the same in his scrutiny report submitted to the Commission.  </a:t>
            </a:r>
            <a:endParaRPr lang="en-US" sz="2400" i="1" dirty="0"/>
          </a:p>
          <a:p>
            <a:pPr algn="just">
              <a:defRPr/>
            </a:pPr>
            <a:r>
              <a:rPr lang="en-IN" sz="2400" i="1" dirty="0"/>
              <a:t>If candidate does not file his statement of election expenses without any valid reasons within the stipulated period of 30 days from the day of declaration of result, then the DEO shall send the report to the Commission mentioning such default with his recommendation.</a:t>
            </a:r>
            <a:endParaRPr lang="en-US" sz="2400" i="1" dirty="0"/>
          </a:p>
          <a:p>
            <a:pPr>
              <a:defRPr/>
            </a:pPr>
            <a:endParaRPr lang="en-US" dirty="0"/>
          </a:p>
        </p:txBody>
      </p:sp>
      <p:sp>
        <p:nvSpPr>
          <p:cNvPr id="6" name="Title 1"/>
          <p:cNvSpPr txBox="1"/>
          <p:nvPr/>
        </p:nvSpPr>
        <p:spPr>
          <a:xfrm>
            <a:off x="1075764" y="526815"/>
            <a:ext cx="10258425" cy="533400"/>
          </a:xfrm>
          <a:prstGeom prst="rect">
            <a:avLst/>
          </a:prstGeom>
          <a:solidFill>
            <a:schemeClr val="bg1"/>
          </a:solidFill>
          <a:ln w="57150">
            <a:solidFill>
              <a:schemeClr val="tx1"/>
            </a:solidFill>
          </a:ln>
        </p:spPr>
        <p:txBody>
          <a:bodyPr anchor="b"/>
          <a:lstStyle/>
          <a:p>
            <a:pPr algn="ctr">
              <a:defRPr/>
            </a:pPr>
            <a:r>
              <a:rPr lang="en-US" sz="2400" b="1" cap="small" dirty="0">
                <a:solidFill>
                  <a:srgbClr val="000000"/>
                </a:solidFill>
                <a:latin typeface="+mj-lt"/>
                <a:ea typeface="+mj-ea"/>
                <a:cs typeface="Aharoni" panose="02010803020104030203" pitchFamily="2" charset="-79"/>
              </a:rPr>
              <a:t>DISTRICT EXPENDITURE MONITORING COMMITTEE (DEMC)</a:t>
            </a:r>
          </a:p>
        </p:txBody>
      </p:sp>
      <p:sp>
        <p:nvSpPr>
          <p:cNvPr id="2" name="Slide Number Placeholder 1"/>
          <p:cNvSpPr>
            <a:spLocks noGrp="1"/>
          </p:cNvSpPr>
          <p:nvPr>
            <p:ph type="sldNum" sz="quarter" idx="12"/>
          </p:nvPr>
        </p:nvSpPr>
        <p:spPr/>
        <p:txBody>
          <a:bodyPr/>
          <a:lstStyle/>
          <a:p>
            <a:fld id="{D57F1E4F-1CFF-5643-939E-217C01CDF565}" type="slidenum">
              <a:rPr lang="en-US" smtClean="0"/>
              <a:pPr/>
              <a:t>62</a:t>
            </a:fld>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675" y="279773"/>
            <a:ext cx="11482939" cy="817507"/>
          </a:xfrm>
          <a:solidFill>
            <a:schemeClr val="bg1"/>
          </a:solidFill>
          <a:ln w="57150">
            <a:solidFill>
              <a:schemeClr val="tx1"/>
            </a:solidFill>
          </a:ln>
        </p:spPr>
        <p:txBody>
          <a:bodyPr anchor="t">
            <a:normAutofit fontScale="90000"/>
          </a:bodyPr>
          <a:lstStyle/>
          <a:p>
            <a:pPr algn="ctr">
              <a:defRPr/>
            </a:pPr>
            <a:r>
              <a:rPr lang="en-US" sz="3100" b="1" dirty="0">
                <a:solidFill>
                  <a:srgbClr val="000000"/>
                </a:solidFill>
                <a:cs typeface="Aharoni" panose="02010803020104030203" pitchFamily="2" charset="-79"/>
              </a:rPr>
              <a:t>DISTRICT EXPENDITURE MONITORING COMMITTEE (DEMC)</a:t>
            </a:r>
            <a:r>
              <a:rPr lang="en-US" b="1" dirty="0">
                <a:solidFill>
                  <a:srgbClr val="000000"/>
                </a:solidFill>
                <a:cs typeface="Aharoni" panose="02010803020104030203" pitchFamily="2" charset="-79"/>
              </a:rPr>
              <a:t/>
            </a:r>
            <a:br>
              <a:rPr lang="en-US" b="1" dirty="0">
                <a:solidFill>
                  <a:srgbClr val="000000"/>
                </a:solidFill>
                <a:cs typeface="Aharoni" panose="02010803020104030203" pitchFamily="2" charset="-79"/>
              </a:rPr>
            </a:br>
            <a:endParaRPr lang="en-US" dirty="0">
              <a:cs typeface="Aharoni" panose="02010803020104030203" pitchFamily="2" charset="-79"/>
            </a:endParaRPr>
          </a:p>
        </p:txBody>
      </p:sp>
      <p:sp>
        <p:nvSpPr>
          <p:cNvPr id="5" name="Content Placeholder 4"/>
          <p:cNvSpPr>
            <a:spLocks noGrp="1"/>
          </p:cNvSpPr>
          <p:nvPr>
            <p:ph idx="1"/>
          </p:nvPr>
        </p:nvSpPr>
        <p:spPr>
          <a:xfrm>
            <a:off x="591671" y="1281953"/>
            <a:ext cx="11053482" cy="5048509"/>
          </a:xfrm>
          <a:solidFill>
            <a:schemeClr val="bg1"/>
          </a:solidFill>
          <a:ln>
            <a:solidFill>
              <a:schemeClr val="accent1"/>
            </a:solidFill>
          </a:ln>
        </p:spPr>
        <p:txBody>
          <a:bodyPr>
            <a:normAutofit fontScale="25000" lnSpcReduction="20000"/>
          </a:bodyPr>
          <a:lstStyle/>
          <a:p>
            <a:pPr algn="just">
              <a:defRPr/>
            </a:pPr>
            <a:r>
              <a:rPr lang="en-IN" sz="9600" b="1" dirty="0">
                <a:ea typeface="Nirmala UI" panose="020B0502040204020203" pitchFamily="34" charset="0"/>
                <a:cs typeface="Nirmala UI" panose="020B0502040204020203" pitchFamily="34" charset="0"/>
              </a:rPr>
              <a:t>District Expenditure Monitoring Committee (DEMC)</a:t>
            </a:r>
            <a:r>
              <a:rPr lang="en-IN" sz="9600" dirty="0">
                <a:ea typeface="Nirmala UI" panose="020B0502040204020203" pitchFamily="34" charset="0"/>
                <a:cs typeface="Nirmala UI" panose="020B0502040204020203" pitchFamily="34" charset="0"/>
              </a:rPr>
              <a:t> consisting of the following:</a:t>
            </a:r>
          </a:p>
          <a:p>
            <a:pPr algn="just">
              <a:buFont typeface="Wingdings" panose="05000000000000000000" pitchFamily="2" charset="2"/>
              <a:buNone/>
              <a:defRPr/>
            </a:pPr>
            <a:r>
              <a:rPr lang="en-IN" sz="9600" b="1" i="1" u="sng" dirty="0">
                <a:ea typeface="Nirmala UI" panose="020B0502040204020203" pitchFamily="34" charset="0"/>
                <a:cs typeface="Nirmala UI" panose="020B0502040204020203" pitchFamily="34" charset="0"/>
              </a:rPr>
              <a:t>	 (a)Expenditure Observer in charge of the Constituency</a:t>
            </a:r>
            <a:endParaRPr lang="en-US" sz="9600" b="1" i="1" u="sng" dirty="0">
              <a:ea typeface="Nirmala UI" panose="020B0502040204020203" pitchFamily="34" charset="0"/>
              <a:cs typeface="Nirmala UI" panose="020B0502040204020203" pitchFamily="34" charset="0"/>
            </a:endParaRPr>
          </a:p>
          <a:p>
            <a:pPr algn="just">
              <a:buFont typeface="Wingdings" panose="05000000000000000000" pitchFamily="2" charset="2"/>
              <a:buNone/>
              <a:defRPr/>
            </a:pPr>
            <a:r>
              <a:rPr lang="en-IN" sz="9600" b="1" i="1" u="sng" dirty="0">
                <a:ea typeface="Nirmala UI" panose="020B0502040204020203" pitchFamily="34" charset="0"/>
                <a:cs typeface="Nirmala UI" panose="020B0502040204020203" pitchFamily="34" charset="0"/>
              </a:rPr>
              <a:t>	 (b)DEO</a:t>
            </a:r>
            <a:endParaRPr lang="en-US" sz="9600" b="1" i="1" u="sng" dirty="0">
              <a:ea typeface="Nirmala UI" panose="020B0502040204020203" pitchFamily="34" charset="0"/>
              <a:cs typeface="Nirmala UI" panose="020B0502040204020203" pitchFamily="34" charset="0"/>
            </a:endParaRPr>
          </a:p>
          <a:p>
            <a:pPr algn="just">
              <a:buFont typeface="Wingdings" panose="05000000000000000000" pitchFamily="2" charset="2"/>
              <a:buNone/>
              <a:defRPr/>
            </a:pPr>
            <a:r>
              <a:rPr lang="en-IN" sz="9600" b="1" i="1" u="sng" dirty="0">
                <a:ea typeface="Nirmala UI" panose="020B0502040204020203" pitchFamily="34" charset="0"/>
                <a:cs typeface="Nirmala UI" panose="020B0502040204020203" pitchFamily="34" charset="0"/>
              </a:rPr>
              <a:t>	 (c) Dy. DEO/Officer in charge of Expenditure Monitoring of the District.</a:t>
            </a:r>
          </a:p>
          <a:p>
            <a:pPr algn="just">
              <a:defRPr/>
            </a:pPr>
            <a:r>
              <a:rPr lang="en-IN" sz="9600" dirty="0">
                <a:ea typeface="Nirmala UI" panose="020B0502040204020203" pitchFamily="34" charset="0"/>
                <a:cs typeface="Nirmala UI" panose="020B0502040204020203" pitchFamily="34" charset="0"/>
              </a:rPr>
              <a:t>The DEMC shall decide the case after examining the evidence mentioned in the notice and reply of the candidate, preferably within 72 hours from the date of receipt of the reply from the candidate, whether such suppressed expenditure shall be added or not</a:t>
            </a:r>
          </a:p>
          <a:p>
            <a:pPr algn="just">
              <a:defRPr/>
            </a:pPr>
            <a:r>
              <a:rPr lang="en-IN" sz="9600" dirty="0">
                <a:ea typeface="Nirmala UI" panose="020B0502040204020203" pitchFamily="34" charset="0"/>
                <a:cs typeface="Nirmala UI" panose="020B0502040204020203" pitchFamily="34" charset="0"/>
              </a:rPr>
              <a:t>After the order by DEMC, the DEO may consider to include such expenses in the  account of such candidate while sending the scrutiny report of the candidate to the Commission after election.</a:t>
            </a:r>
            <a:endParaRPr lang="en-US" sz="9600" dirty="0">
              <a:cs typeface="Times New Roman" panose="02020603050405020304" pitchFamily="18" charset="0"/>
            </a:endParaRPr>
          </a:p>
          <a:p>
            <a:pPr>
              <a:defRPr/>
            </a:pPr>
            <a:endParaRPr lang="en-US" sz="9600" dirty="0">
              <a:latin typeface="Times New Roman" panose="02020603050405020304" pitchFamily="18" charset="0"/>
              <a:cs typeface="Times New Roman" panose="02020603050405020304" pitchFamily="18" charset="0"/>
            </a:endParaRPr>
          </a:p>
          <a:p>
            <a:pPr>
              <a:buFont typeface="Wingdings" panose="05000000000000000000" pitchFamily="2" charset="2"/>
              <a:buNone/>
              <a:defRPr/>
            </a:pPr>
            <a:r>
              <a:rPr lang="en-IN" sz="9600" dirty="0">
                <a:latin typeface="Times New Roman" panose="02020603050405020304" pitchFamily="18" charset="0"/>
                <a:cs typeface="Times New Roman" panose="02020603050405020304" pitchFamily="18" charset="0"/>
              </a:rPr>
              <a:t>		</a:t>
            </a:r>
            <a:endParaRPr lang="en-US" sz="9600" dirty="0">
              <a:latin typeface="Times New Roman" panose="02020603050405020304" pitchFamily="18" charset="0"/>
              <a:cs typeface="Times New Roman" panose="02020603050405020304" pitchFamily="18" charset="0"/>
            </a:endParaRPr>
          </a:p>
          <a:p>
            <a:pPr algn="just">
              <a:defRPr/>
            </a:pPr>
            <a:endParaRPr lang="en-US" sz="20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idx="4294967295"/>
          </p:nvPr>
        </p:nvSpPr>
        <p:spPr bwMode="auto">
          <a:xfrm>
            <a:off x="0" y="68263"/>
            <a:ext cx="10801350" cy="638175"/>
          </a:xfrm>
          <a:solidFill>
            <a:schemeClr val="bg1"/>
          </a:solidFill>
          <a:ln w="57150">
            <a:solidFill>
              <a:schemeClr val="tx1"/>
            </a:solidFill>
          </a:ln>
        </p:spPr>
        <p:txBody>
          <a:bodyPr vert="horz" wrap="square" lIns="91440" tIns="45720" rIns="91440" bIns="45720" numCol="1" rtlCol="0" anchor="t" anchorCtr="0" compatLnSpc="1">
            <a:normAutofit/>
          </a:bodyPr>
          <a:lstStyle/>
          <a:p>
            <a:pPr algn="ctr">
              <a:defRPr/>
            </a:pPr>
            <a:r>
              <a:rPr lang="en-US" altLang="en-US" sz="3200" b="1" dirty="0">
                <a:solidFill>
                  <a:schemeClr val="tx1">
                    <a:lumMod val="95000"/>
                    <a:lumOff val="5000"/>
                  </a:schemeClr>
                </a:solidFill>
                <a:cs typeface="Aharoni" panose="02010803020104030203" pitchFamily="2" charset="-79"/>
              </a:rPr>
              <a:t>District Expenditure Monitoring Committee (DEMC</a:t>
            </a:r>
            <a:r>
              <a:rPr lang="en-US" altLang="en-US" sz="3200" dirty="0">
                <a:solidFill>
                  <a:schemeClr val="tx1">
                    <a:lumMod val="95000"/>
                    <a:lumOff val="5000"/>
                  </a:schemeClr>
                </a:solidFill>
                <a:cs typeface="Aharoni" panose="02010803020104030203" pitchFamily="2" charset="-79"/>
              </a:rPr>
              <a:t>) </a:t>
            </a:r>
            <a:endParaRPr lang="en-IN" altLang="en-US" sz="2800" dirty="0"/>
          </a:p>
        </p:txBody>
      </p:sp>
      <p:sp>
        <p:nvSpPr>
          <p:cNvPr id="70659" name="Rectangle 3"/>
          <p:cNvSpPr>
            <a:spLocks noGrp="1"/>
          </p:cNvSpPr>
          <p:nvPr>
            <p:ph type="body" idx="4294967295"/>
          </p:nvPr>
        </p:nvSpPr>
        <p:spPr>
          <a:xfrm>
            <a:off x="0" y="836613"/>
            <a:ext cx="11198225" cy="5688012"/>
          </a:xfrm>
          <a:solidFill>
            <a:schemeClr val="bg1"/>
          </a:solidFill>
        </p:spPr>
        <p:txBody>
          <a:bodyPr>
            <a:normAutofit/>
          </a:bodyPr>
          <a:lstStyle/>
          <a:p>
            <a:pPr algn="just"/>
            <a:r>
              <a:rPr lang="en-IN" altLang="en-US" sz="2400" dirty="0"/>
              <a:t>Candidates shall be given another opportunity  in </a:t>
            </a:r>
            <a:r>
              <a:rPr lang="en-IN" altLang="en-US" sz="2400" b="1" u="sng" dirty="0"/>
              <a:t>Account Reconciliation Meeting</a:t>
            </a:r>
            <a:r>
              <a:rPr lang="en-IN" altLang="en-US" sz="2400" b="1" dirty="0"/>
              <a:t>, </a:t>
            </a:r>
            <a:r>
              <a:rPr lang="en-IN" altLang="en-US" sz="2400" dirty="0"/>
              <a:t>to be convened by DEO on 26</a:t>
            </a:r>
            <a:r>
              <a:rPr lang="en-IN" altLang="en-US" sz="2400" baseline="30000" dirty="0"/>
              <a:t>th</a:t>
            </a:r>
            <a:r>
              <a:rPr lang="en-IN" altLang="en-US" sz="2400" dirty="0"/>
              <a:t> day after declaration  of result, to reconcile the under stated amount of election expenses, if any.</a:t>
            </a:r>
          </a:p>
          <a:p>
            <a:pPr algn="just"/>
            <a:r>
              <a:rPr lang="en-IN" altLang="en-US" sz="2400" dirty="0"/>
              <a:t>The candidates should come prepared with their final accounts of election expenses and registers, etc.,</a:t>
            </a:r>
          </a:p>
          <a:p>
            <a:pPr algn="just"/>
            <a:r>
              <a:rPr lang="en-IN" altLang="en-US" sz="2400" dirty="0"/>
              <a:t>DEMC, after scrutinizing  the accounts, shall pass order in writing, giving detailed reasons in cases, where the differences could not be reconciled and serve it on the candidate/ agent on the same day, </a:t>
            </a:r>
          </a:p>
          <a:p>
            <a:pPr algn="just"/>
            <a:r>
              <a:rPr lang="en-IN" altLang="en-US" sz="2400" dirty="0"/>
              <a:t>If, candidate agrees, he may incorporate the same in his final accounts.  </a:t>
            </a:r>
            <a:r>
              <a:rPr lang="en-IN" altLang="en-US" sz="2400" b="1" dirty="0"/>
              <a:t>If not</a:t>
            </a:r>
            <a:r>
              <a:rPr lang="en-IN" altLang="en-US" sz="2400" dirty="0"/>
              <a:t>, he may lodge his final accounts with DEO, with reasons for disagreement  giving letter to DEO.</a:t>
            </a:r>
          </a:p>
          <a:p>
            <a:pPr algn="just"/>
            <a:r>
              <a:rPr lang="en-IN" altLang="en-US" sz="2400" dirty="0"/>
              <a:t>If account lodged prior to this meeting, the candidate may revise his accounts within the statutory period of 30 days</a:t>
            </a:r>
          </a:p>
          <a:p>
            <a:endParaRPr lang="en-IN" altLang="en-US" b="1"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5633" y="1773125"/>
            <a:ext cx="6315293" cy="2508985"/>
          </a:xfrm>
          <a:solidFill>
            <a:schemeClr val="accent1">
              <a:lumMod val="20000"/>
              <a:lumOff val="80000"/>
            </a:schemeClr>
          </a:solidFill>
          <a:effectLst>
            <a:glow rad="228600">
              <a:schemeClr val="accent6">
                <a:satMod val="175000"/>
                <a:alpha val="40000"/>
              </a:schemeClr>
            </a:glow>
          </a:effectLst>
        </p:spPr>
        <p:txBody>
          <a:bodyPr>
            <a:noAutofit/>
          </a:bodyPr>
          <a:lstStyle/>
          <a:p>
            <a:pPr algn="ctr"/>
            <a:r>
              <a:rPr lang="en-US" sz="7200" dirty="0">
                <a:solidFill>
                  <a:schemeClr val="tx1">
                    <a:lumMod val="95000"/>
                    <a:lumOff val="5000"/>
                  </a:schemeClr>
                </a:solidFill>
                <a:latin typeface="Arial Black" panose="020B0A04020102020204" pitchFamily="34" charset="0"/>
              </a:rPr>
              <a:t>ROLE OF </a:t>
            </a:r>
            <a:br>
              <a:rPr lang="en-US" sz="7200" dirty="0">
                <a:solidFill>
                  <a:schemeClr val="tx1">
                    <a:lumMod val="95000"/>
                    <a:lumOff val="5000"/>
                  </a:schemeClr>
                </a:solidFill>
                <a:latin typeface="Arial Black" panose="020B0A04020102020204" pitchFamily="34" charset="0"/>
              </a:rPr>
            </a:br>
            <a:r>
              <a:rPr lang="en-US" sz="7200" dirty="0">
                <a:solidFill>
                  <a:schemeClr val="tx1">
                    <a:lumMod val="95000"/>
                    <a:lumOff val="5000"/>
                  </a:schemeClr>
                </a:solidFill>
                <a:latin typeface="Arial Black" panose="020B0A04020102020204" pitchFamily="34" charset="0"/>
              </a:rPr>
              <a:t>RO</a:t>
            </a:r>
            <a:endParaRPr lang="en-IN" sz="7200" dirty="0">
              <a:solidFill>
                <a:schemeClr val="tx1">
                  <a:lumMod val="95000"/>
                  <a:lumOff val="5000"/>
                </a:schemeClr>
              </a:solidFill>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65</a:t>
            </a:fld>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Instances of suspected Paid News will also be noted in the register,…"/>
          <p:cNvSpPr txBox="1">
            <a:spLocks noGrp="1"/>
          </p:cNvSpPr>
          <p:nvPr>
            <p:ph type="body" idx="4294967295"/>
          </p:nvPr>
        </p:nvSpPr>
        <p:spPr>
          <a:xfrm>
            <a:off x="0" y="1500188"/>
            <a:ext cx="10801350" cy="5106987"/>
          </a:xfrm>
          <a:prstGeom prst="rect">
            <a:avLst/>
          </a:prstGeom>
        </p:spPr>
        <p:txBody>
          <a:bodyPr>
            <a:normAutofit/>
          </a:bodyPr>
          <a:lstStyle/>
          <a:p>
            <a:pPr marL="514350" indent="-514350" algn="just">
              <a:buFont typeface="+mj-lt"/>
              <a:buAutoNum type="arabicPeriod"/>
              <a:defRPr sz="2800"/>
            </a:pPr>
            <a:r>
              <a:rPr dirty="0">
                <a:cs typeface="Times New Roman" panose="02020603050405020304" pitchFamily="18" charset="0"/>
              </a:rPr>
              <a:t> </a:t>
            </a:r>
            <a:r>
              <a:rPr sz="2400" dirty="0">
                <a:cs typeface="Times New Roman" panose="02020603050405020304" pitchFamily="18" charset="0"/>
              </a:rPr>
              <a:t>A photocopy of the accounts maintained by the candidates should be obtained after each inspection and RO will display a copy on the notice board</a:t>
            </a:r>
          </a:p>
          <a:p>
            <a:pPr marL="457200" indent="-457200" algn="just">
              <a:buFont typeface="+mj-lt"/>
              <a:buAutoNum type="arabicPeriod"/>
              <a:defRPr sz="2800" b="1"/>
            </a:pPr>
            <a:r>
              <a:rPr sz="2400" dirty="0">
                <a:cs typeface="Times New Roman" panose="02020603050405020304" pitchFamily="18" charset="0"/>
              </a:rPr>
              <a:t>Scanned copy of the day to day a/c of candidate to be uploaded  in the DEO`s portal with link to CEO`s website after each inspection.</a:t>
            </a:r>
            <a:endParaRPr lang="en-US" sz="2400" dirty="0">
              <a:cs typeface="Times New Roman" panose="02020603050405020304" pitchFamily="18" charset="0"/>
            </a:endParaRPr>
          </a:p>
          <a:p>
            <a:pPr marL="457200" indent="-457200" algn="just">
              <a:lnSpc>
                <a:spcPct val="81000"/>
              </a:lnSpc>
              <a:buFont typeface="+mj-lt"/>
              <a:buAutoNum type="arabicPeriod"/>
              <a:defRPr sz="2800"/>
            </a:pPr>
            <a:r>
              <a:rPr lang="en-US" sz="2400" dirty="0">
                <a:cs typeface="Times New Roman" panose="02020603050405020304" pitchFamily="18" charset="0"/>
              </a:rPr>
              <a:t>Notice to be issued to candidate in case of failure to produce accounts for inspection and FIR to be filed if failure continues (</a:t>
            </a:r>
            <a:r>
              <a:rPr lang="en-US" sz="2400" dirty="0" smtClean="0">
                <a:solidFill>
                  <a:srgbClr val="FF0000"/>
                </a:solidFill>
                <a:cs typeface="Times New Roman" panose="02020603050405020304" pitchFamily="18" charset="0"/>
              </a:rPr>
              <a:t>S 171-I IPC</a:t>
            </a:r>
            <a:r>
              <a:rPr lang="en-US" sz="2400" dirty="0">
                <a:cs typeface="Times New Roman" panose="02020603050405020304" pitchFamily="18" charset="0"/>
              </a:rPr>
              <a:t>),</a:t>
            </a:r>
          </a:p>
          <a:p>
            <a:pPr marL="457200" indent="-457200" algn="just">
              <a:lnSpc>
                <a:spcPct val="81000"/>
              </a:lnSpc>
              <a:buFont typeface="+mj-lt"/>
              <a:buAutoNum type="arabicPeriod"/>
              <a:defRPr sz="2800"/>
            </a:pPr>
            <a:r>
              <a:rPr lang="en-US" sz="2400" dirty="0">
                <a:cs typeface="Times New Roman" panose="02020603050405020304" pitchFamily="18" charset="0"/>
              </a:rPr>
              <a:t>Withdrawal of permission for use of campaign vehicle, if the failure continues in spite of notice,</a:t>
            </a:r>
          </a:p>
          <a:p>
            <a:pPr marL="457200" indent="-457200" algn="just">
              <a:lnSpc>
                <a:spcPct val="81000"/>
              </a:lnSpc>
              <a:buFont typeface="+mj-lt"/>
              <a:buAutoNum type="arabicPeriod"/>
              <a:defRPr sz="2800"/>
            </a:pPr>
            <a:r>
              <a:rPr lang="en-US" sz="2400" dirty="0">
                <a:cs typeface="Times New Roman" panose="02020603050405020304" pitchFamily="18" charset="0"/>
              </a:rPr>
              <a:t>Intimation of such </a:t>
            </a:r>
            <a:r>
              <a:rPr lang="en-US" sz="2400" b="1" dirty="0">
                <a:cs typeface="Times New Roman" panose="02020603050405020304" pitchFamily="18" charset="0"/>
              </a:rPr>
              <a:t>withdrawal of permission to the Flying Squad </a:t>
            </a:r>
            <a:r>
              <a:rPr lang="en-US" sz="2400" dirty="0">
                <a:cs typeface="Times New Roman" panose="02020603050405020304" pitchFamily="18" charset="0"/>
              </a:rPr>
              <a:t>to take the vehicle out of campaign,</a:t>
            </a:r>
          </a:p>
          <a:p>
            <a:pPr marL="457200" indent="-457200" algn="just">
              <a:lnSpc>
                <a:spcPct val="81000"/>
              </a:lnSpc>
              <a:buFont typeface="+mj-lt"/>
              <a:buAutoNum type="arabicPeriod"/>
              <a:defRPr sz="2800"/>
            </a:pPr>
            <a:r>
              <a:rPr lang="en-US" sz="2400" dirty="0">
                <a:cs typeface="Times New Roman" panose="02020603050405020304" pitchFamily="18" charset="0"/>
              </a:rPr>
              <a:t>Any member of </a:t>
            </a:r>
            <a:r>
              <a:rPr lang="en-US" sz="2400" u="sng" dirty="0">
                <a:cs typeface="Times New Roman" panose="02020603050405020304" pitchFamily="18" charset="0"/>
              </a:rPr>
              <a:t>public</a:t>
            </a:r>
            <a:r>
              <a:rPr lang="en-US" sz="2400" dirty="0">
                <a:cs typeface="Times New Roman" panose="02020603050405020304" pitchFamily="18" charset="0"/>
              </a:rPr>
              <a:t> can obtain copy of Shadow Observation Register after inspection, notices and replies by candidates on payment of  ₹1/- per page</a:t>
            </a:r>
            <a:r>
              <a:rPr lang="en-US" sz="2400" dirty="0">
                <a:latin typeface="Times New Roman" panose="02020603050405020304" pitchFamily="18" charset="0"/>
                <a:cs typeface="Times New Roman" panose="02020603050405020304" pitchFamily="18" charset="0"/>
              </a:rPr>
              <a:t>.</a:t>
            </a:r>
          </a:p>
        </p:txBody>
      </p:sp>
      <p:sp>
        <p:nvSpPr>
          <p:cNvPr id="335" name="44"/>
          <p:cNvSpPr txBox="1"/>
          <p:nvPr/>
        </p:nvSpPr>
        <p:spPr>
          <a:xfrm>
            <a:off x="9340626" y="5991546"/>
            <a:ext cx="327699" cy="281939"/>
          </a:xfrm>
          <a:prstGeom prst="rect">
            <a:avLst/>
          </a:prstGeom>
          <a:ln w="12700">
            <a:miter lim="400000"/>
          </a:ln>
        </p:spPr>
        <p:txBody>
          <a:bodyPr lIns="45718" tIns="45718" rIns="45718" bIns="45718" anchor="ctr">
            <a:spAutoFit/>
          </a:bodyPr>
          <a:lstStyle>
            <a:lvl1pPr>
              <a:defRPr sz="1200">
                <a:solidFill>
                  <a:srgbClr val="575F6D"/>
                </a:solidFill>
                <a:latin typeface="Century Schoolbook" panose="02040604050505020304"/>
                <a:ea typeface="Century Schoolbook" panose="02040604050505020304"/>
                <a:cs typeface="Century Schoolbook" panose="02040604050505020304"/>
                <a:sym typeface="Century Schoolbook" panose="02040604050505020304"/>
              </a:defRPr>
            </a:lvl1pPr>
          </a:lstStyle>
          <a:p>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9893" y="306862"/>
            <a:ext cx="1230031" cy="1214827"/>
          </a:xfrm>
          <a:prstGeom prst="rect">
            <a:avLst/>
          </a:prstGeom>
        </p:spPr>
      </p:pic>
      <p:sp>
        <p:nvSpPr>
          <p:cNvPr id="8" name="Title 1"/>
          <p:cNvSpPr txBox="1"/>
          <p:nvPr/>
        </p:nvSpPr>
        <p:spPr>
          <a:xfrm>
            <a:off x="3439507" y="517712"/>
            <a:ext cx="4848224" cy="608014"/>
          </a:xfrm>
          <a:prstGeom prst="rect">
            <a:avLst/>
          </a:prstGeom>
          <a:solidFill>
            <a:schemeClr val="bg1"/>
          </a:solidFill>
          <a:ln w="57150">
            <a:solidFill>
              <a:schemeClr val="tx1">
                <a:lumMod val="95000"/>
                <a:lumOff val="5000"/>
              </a:schemeClr>
            </a:solidFill>
          </a:ln>
        </p:spPr>
        <p:txBody>
          <a:bodyP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3600" b="1" i="0" u="none" strike="noStrike" kern="1200" cap="none" spc="0" normalizeH="0" baseline="0" noProof="0" dirty="0">
                <a:ln>
                  <a:noFill/>
                </a:ln>
                <a:solidFill>
                  <a:schemeClr val="tx1">
                    <a:lumMod val="95000"/>
                    <a:lumOff val="5000"/>
                  </a:schemeClr>
                </a:solidFill>
                <a:effectLst/>
                <a:uLnTx/>
                <a:uFillTx/>
                <a:latin typeface="+mj-lt"/>
                <a:ea typeface="+mj-ea"/>
                <a:cs typeface="Aharoni" panose="02010803020104030203" pitchFamily="2" charset="-79"/>
              </a:rPr>
              <a:t>Inspection of Accounts</a:t>
            </a:r>
            <a:endParaRPr kumimoji="0" lang="en-IN" sz="3600" b="1" i="0" u="none" strike="noStrike" kern="1200" cap="none" spc="0" normalizeH="0" baseline="0" noProof="0" dirty="0">
              <a:ln>
                <a:noFill/>
              </a:ln>
              <a:solidFill>
                <a:schemeClr val="tx1">
                  <a:lumMod val="95000"/>
                  <a:lumOff val="5000"/>
                </a:schemeClr>
              </a:solidFill>
              <a:effectLst/>
              <a:uLnTx/>
              <a:uFillTx/>
              <a:latin typeface="+mj-lt"/>
              <a:ea typeface="+mj-ea"/>
              <a:cs typeface="Aharoni" panose="02010803020104030203" pitchFamily="2" charset="-79"/>
            </a:endParaRPr>
          </a:p>
        </p:txBody>
      </p:sp>
      <p:sp>
        <p:nvSpPr>
          <p:cNvPr id="9" name="TextBox 8"/>
          <p:cNvSpPr txBox="1"/>
          <p:nvPr/>
        </p:nvSpPr>
        <p:spPr>
          <a:xfrm>
            <a:off x="9889588" y="6288258"/>
            <a:ext cx="1069144" cy="369332"/>
          </a:xfrm>
          <a:prstGeom prst="rect">
            <a:avLst/>
          </a:prstGeom>
          <a:noFill/>
        </p:spPr>
        <p:txBody>
          <a:bodyPr wrap="square" rtlCol="0">
            <a:spAutoFit/>
          </a:bodyPr>
          <a:lstStyle/>
          <a:p>
            <a:r>
              <a:rPr lang="en-US" dirty="0" err="1" smtClean="0"/>
              <a:t>Contd</a:t>
            </a:r>
            <a:r>
              <a:rPr lang="en-US" dirty="0" smtClean="0"/>
              <a:t>…</a:t>
            </a:r>
            <a:endParaRPr lang="en-US" dirty="0"/>
          </a:p>
        </p:txBody>
      </p:sp>
      <p:sp>
        <p:nvSpPr>
          <p:cNvPr id="2" name="Slide Number Placeholder 1"/>
          <p:cNvSpPr>
            <a:spLocks noGrp="1"/>
          </p:cNvSpPr>
          <p:nvPr>
            <p:ph type="sldNum" sz="quarter" idx="2"/>
          </p:nvPr>
        </p:nvSpPr>
        <p:spPr/>
        <p:txBody>
          <a:bodyPr/>
          <a:lstStyle/>
          <a:p>
            <a:fld id="{86CB4B4D-7CA3-9044-876B-883B54F8677D}" type="slidenum">
              <a:rPr lang="en-IN" smtClean="0"/>
              <a:pPr/>
              <a:t>66</a:t>
            </a:fld>
            <a:endParaRPr lang="en-IN"/>
          </a:p>
        </p:txBody>
      </p:sp>
    </p:spTree>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493295" y="266699"/>
            <a:ext cx="4848224" cy="1322949"/>
          </a:xfrm>
          <a:solidFill>
            <a:schemeClr val="bg1"/>
          </a:solidFill>
          <a:ln w="57150">
            <a:solidFill>
              <a:schemeClr val="tx1">
                <a:lumMod val="95000"/>
                <a:lumOff val="5000"/>
              </a:schemeClr>
            </a:solidFill>
          </a:ln>
        </p:spPr>
        <p:txBody>
          <a:bodyPr anchor="t">
            <a:normAutofit fontScale="90000"/>
          </a:bodyPr>
          <a:lstStyle/>
          <a:p>
            <a:pPr algn="ctr" eaLnBrk="1" hangingPunct="1">
              <a:defRPr/>
            </a:pPr>
            <a:r>
              <a:rPr lang="en-US" b="1" dirty="0">
                <a:solidFill>
                  <a:schemeClr val="tx1">
                    <a:lumMod val="95000"/>
                    <a:lumOff val="5000"/>
                  </a:schemeClr>
                </a:solidFill>
                <a:cs typeface="Aharoni" panose="02010803020104030203" pitchFamily="2" charset="-79"/>
              </a:rPr>
              <a:t>Inspection of Accounts</a:t>
            </a:r>
            <a:endParaRPr lang="en-IN" b="1" dirty="0">
              <a:solidFill>
                <a:schemeClr val="tx1">
                  <a:lumMod val="95000"/>
                  <a:lumOff val="5000"/>
                </a:schemeClr>
              </a:solidFill>
              <a:cs typeface="Aharoni" panose="02010803020104030203" pitchFamily="2" charset="-79"/>
            </a:endParaRPr>
          </a:p>
        </p:txBody>
      </p:sp>
      <p:sp>
        <p:nvSpPr>
          <p:cNvPr id="53251" name="Content Placeholder 2"/>
          <p:cNvSpPr>
            <a:spLocks noGrp="1"/>
          </p:cNvSpPr>
          <p:nvPr>
            <p:ph idx="1"/>
          </p:nvPr>
        </p:nvSpPr>
        <p:spPr>
          <a:xfrm>
            <a:off x="904876" y="1913206"/>
            <a:ext cx="9476253" cy="4174858"/>
          </a:xfrm>
        </p:spPr>
        <p:txBody>
          <a:bodyPr/>
          <a:lstStyle/>
          <a:p>
            <a:pPr marL="514350" indent="-514350" algn="just" eaLnBrk="1" hangingPunct="1">
              <a:lnSpc>
                <a:spcPct val="81000"/>
              </a:lnSpc>
              <a:buFont typeface="+mj-lt"/>
              <a:buAutoNum type="arabicPeriod"/>
            </a:pPr>
            <a:r>
              <a:rPr lang="en-US" altLang="en-US" sz="2800" b="1" i="1" dirty="0">
                <a:latin typeface="Calibri" panose="020F0502020204030204" pitchFamily="34" charset="0"/>
              </a:rPr>
              <a:t>Gap between the two inspection should not be less than 3 days</a:t>
            </a:r>
            <a:r>
              <a:rPr lang="en-US" altLang="en-US" sz="2800" i="1" dirty="0">
                <a:latin typeface="Calibri" panose="020F0502020204030204" pitchFamily="34" charset="0"/>
              </a:rPr>
              <a:t> </a:t>
            </a:r>
            <a:r>
              <a:rPr lang="en-US" altLang="en-US" sz="2800" dirty="0">
                <a:latin typeface="Calibri" panose="020F0502020204030204" pitchFamily="34" charset="0"/>
              </a:rPr>
              <a:t>and inspection to be done in such a way that major portion of expenses are covered under inspection,</a:t>
            </a:r>
          </a:p>
          <a:p>
            <a:pPr marL="514350" indent="-514350" algn="just" eaLnBrk="1" hangingPunct="1">
              <a:buFont typeface="+mj-lt"/>
              <a:buAutoNum type="arabicPeriod"/>
            </a:pPr>
            <a:r>
              <a:rPr lang="en-US" altLang="en-US" sz="2800" dirty="0">
                <a:latin typeface="Calibri" panose="020F0502020204030204" pitchFamily="34" charset="0"/>
              </a:rPr>
              <a:t>Candidate can have a </a:t>
            </a:r>
            <a:r>
              <a:rPr lang="en-US" altLang="en-US" sz="2800" b="1" i="1" dirty="0">
                <a:latin typeface="Calibri" panose="020F0502020204030204" pitchFamily="34" charset="0"/>
              </a:rPr>
              <a:t>separate agent for election expenses</a:t>
            </a:r>
            <a:r>
              <a:rPr lang="en-US" altLang="en-US" sz="2800" b="1" dirty="0">
                <a:latin typeface="Calibri" panose="020F0502020204030204" pitchFamily="34" charset="0"/>
              </a:rPr>
              <a:t>,</a:t>
            </a:r>
          </a:p>
          <a:p>
            <a:pPr marL="514350" indent="-514350" algn="just" eaLnBrk="1" hangingPunct="1">
              <a:buFont typeface="+mj-lt"/>
              <a:buAutoNum type="arabicPeriod"/>
            </a:pPr>
            <a:r>
              <a:rPr lang="en-US" altLang="en-US" sz="2800" dirty="0">
                <a:latin typeface="Calibri" panose="020F0502020204030204" pitchFamily="34" charset="0"/>
              </a:rPr>
              <a:t>Inspection to be done in the </a:t>
            </a:r>
            <a:r>
              <a:rPr lang="en-US" altLang="en-US" sz="2800" b="1" i="1" dirty="0">
                <a:latin typeface="Calibri" panose="020F0502020204030204" pitchFamily="34" charset="0"/>
              </a:rPr>
              <a:t>office chamber of RO or any other Office room NOT AT THE GUEST HOUSE</a:t>
            </a:r>
            <a:r>
              <a:rPr lang="en-US" altLang="en-US" sz="2800" i="1" dirty="0">
                <a:latin typeface="Calibri" panose="020F0502020204030204" pitchFamily="34" charset="0"/>
              </a:rPr>
              <a:t> </a:t>
            </a:r>
            <a:r>
              <a:rPr lang="en-US" altLang="en-US" sz="2800" b="1" i="1" dirty="0">
                <a:latin typeface="Calibri" panose="020F0502020204030204" pitchFamily="34" charset="0"/>
              </a:rPr>
              <a:t>between 10AM to 5PM,</a:t>
            </a:r>
          </a:p>
          <a:p>
            <a:pPr marL="514350" indent="-514350" algn="just" eaLnBrk="1" hangingPunct="1">
              <a:buFont typeface="+mj-lt"/>
              <a:buAutoNum type="arabicPeriod"/>
            </a:pPr>
            <a:r>
              <a:rPr lang="en-US" altLang="en-US" sz="2800" dirty="0">
                <a:latin typeface="Calibri" panose="020F0502020204030204" pitchFamily="34" charset="0"/>
              </a:rPr>
              <a:t>Publicity has to be given about </a:t>
            </a:r>
            <a:r>
              <a:rPr lang="en-US" altLang="en-US" sz="2800" b="1" i="1" dirty="0">
                <a:latin typeface="Calibri" panose="020F0502020204030204" pitchFamily="34" charset="0"/>
              </a:rPr>
              <a:t>the contact number of EO and time of inspection</a:t>
            </a:r>
            <a:r>
              <a:rPr lang="en-US" altLang="en-US" sz="2800" b="1" dirty="0">
                <a:latin typeface="Calibri" panose="020F0502020204030204" pitchFamily="34" charset="0"/>
              </a:rPr>
              <a:t>,</a:t>
            </a:r>
          </a:p>
          <a:p>
            <a:pPr algn="just" eaLnBrk="1" hangingPunct="1">
              <a:lnSpc>
                <a:spcPct val="81000"/>
              </a:lnSpc>
            </a:pPr>
            <a:endParaRPr lang="en-US" altLang="en-US" sz="2800" dirty="0">
              <a:latin typeface="Calibri" panose="020F0502020204030204" pitchFamily="34" charset="0"/>
            </a:endParaRPr>
          </a:p>
          <a:p>
            <a:pPr algn="just" eaLnBrk="1" hangingPunct="1">
              <a:lnSpc>
                <a:spcPct val="81000"/>
              </a:lnSpc>
            </a:pPr>
            <a:endParaRPr lang="en-IN" altLang="en-US" sz="2800" dirty="0">
              <a:latin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9893" y="306862"/>
            <a:ext cx="1230031" cy="1214827"/>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67</a:t>
            </a:fld>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383" y="1206366"/>
            <a:ext cx="9981398" cy="738664"/>
          </a:xfrm>
          <a:prstGeom prst="rect">
            <a:avLst/>
          </a:prstGeom>
          <a:noFill/>
        </p:spPr>
        <p:txBody>
          <a:bodyPr wrap="square" rtlCol="0">
            <a:spAutoFit/>
          </a:bodyPr>
          <a:lstStyle/>
          <a:p>
            <a:pPr marL="342900" indent="-342900" algn="just">
              <a:buFont typeface="Arial" panose="020B0604020202020204" pitchFamily="34" charset="0"/>
              <a:buChar char="•"/>
            </a:pPr>
            <a:endParaRPr lang="en-US" sz="2400" b="1" dirty="0"/>
          </a:p>
          <a:p>
            <a:pPr marL="342900" indent="-342900" algn="just">
              <a:buFont typeface="Arial" panose="020B0604020202020204" pitchFamily="34" charset="0"/>
              <a:buChar char="•"/>
            </a:pP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9893" y="306862"/>
            <a:ext cx="1230031" cy="1214827"/>
          </a:xfrm>
          <a:prstGeom prst="rect">
            <a:avLst/>
          </a:prstGeom>
        </p:spPr>
      </p:pic>
      <p:sp>
        <p:nvSpPr>
          <p:cNvPr id="6" name="Title 1"/>
          <p:cNvSpPr txBox="1"/>
          <p:nvPr/>
        </p:nvSpPr>
        <p:spPr>
          <a:xfrm>
            <a:off x="1425388" y="210059"/>
            <a:ext cx="8552330" cy="605730"/>
          </a:xfrm>
          <a:prstGeom prst="rect">
            <a:avLst/>
          </a:prstGeom>
          <a:solidFill>
            <a:schemeClr val="bg1"/>
          </a:solidFill>
          <a:ln w="57150">
            <a:solidFill>
              <a:schemeClr val="tx1"/>
            </a:solidFill>
          </a:ln>
        </p:spPr>
        <p:txBody>
          <a:bodyPr vert="horz" lIns="91440" tIns="45720" rIns="91440" bIns="45720" rtlCol="0" anchor="t">
            <a:no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3200" b="1" i="0" u="none" strike="noStrike" kern="1200" cap="none" spc="0" normalizeH="0" baseline="0" noProof="0" dirty="0">
                <a:ln>
                  <a:noFill/>
                </a:ln>
                <a:solidFill>
                  <a:srgbClr val="000000"/>
                </a:solidFill>
                <a:effectLst/>
                <a:uLnTx/>
                <a:uFillTx/>
                <a:latin typeface="+mj-lt"/>
                <a:ea typeface="+mj-ea"/>
                <a:cs typeface="+mj-cs"/>
              </a:rPr>
              <a:t>Role of </a:t>
            </a:r>
            <a:r>
              <a:rPr lang="en-US" sz="3200" b="1" dirty="0">
                <a:solidFill>
                  <a:srgbClr val="000000"/>
                </a:solidFill>
                <a:latin typeface="+mj-lt"/>
                <a:ea typeface="+mj-ea"/>
                <a:cs typeface="+mj-cs"/>
              </a:rPr>
              <a:t>R</a:t>
            </a:r>
            <a:r>
              <a:rPr kumimoji="0" lang="en-US" sz="3200" b="1" i="0" u="none" strike="noStrike" kern="1200" cap="none" spc="0" normalizeH="0" baseline="0" noProof="0" dirty="0">
                <a:ln>
                  <a:noFill/>
                </a:ln>
                <a:solidFill>
                  <a:srgbClr val="000000"/>
                </a:solidFill>
                <a:effectLst/>
                <a:uLnTx/>
                <a:uFillTx/>
                <a:latin typeface="+mj-lt"/>
                <a:ea typeface="+mj-ea"/>
                <a:cs typeface="+mj-cs"/>
              </a:rPr>
              <a:t>O: </a:t>
            </a:r>
            <a:r>
              <a:rPr kumimoji="0" lang="en-US" sz="2800" b="1" i="0" u="none" strike="noStrike" kern="1200" cap="none" spc="0" normalizeH="0" baseline="0" noProof="0" dirty="0">
                <a:ln>
                  <a:noFill/>
                </a:ln>
                <a:solidFill>
                  <a:srgbClr val="000000"/>
                </a:solidFill>
                <a:effectLst/>
                <a:uLnTx/>
                <a:uFillTx/>
                <a:latin typeface="+mj-lt"/>
                <a:ea typeface="+mj-ea"/>
                <a:cs typeface="+mj-cs"/>
              </a:rPr>
              <a:t>Before Announcement</a:t>
            </a:r>
            <a:endParaRPr kumimoji="0" lang="en-IN" sz="3200" b="1" i="0" u="none" strike="noStrike" kern="1200" cap="none" spc="0" normalizeH="0" baseline="0" noProof="0" dirty="0">
              <a:ln>
                <a:noFill/>
              </a:ln>
              <a:solidFill>
                <a:srgbClr val="000000"/>
              </a:solidFill>
              <a:effectLst/>
              <a:uLnTx/>
              <a:uFillTx/>
              <a:latin typeface="+mj-lt"/>
              <a:ea typeface="+mj-ea"/>
              <a:cs typeface="+mj-cs"/>
            </a:endParaRPr>
          </a:p>
        </p:txBody>
      </p:sp>
      <p:sp>
        <p:nvSpPr>
          <p:cNvPr id="8" name="Content Placeholder 2"/>
          <p:cNvSpPr txBox="1"/>
          <p:nvPr/>
        </p:nvSpPr>
        <p:spPr>
          <a:xfrm>
            <a:off x="904876" y="1176339"/>
            <a:ext cx="10076889" cy="4911725"/>
          </a:xfrm>
          <a:prstGeom prst="rect">
            <a:avLst/>
          </a:prstGeom>
        </p:spPr>
        <p:txBody>
          <a:bodyPr/>
          <a:lstStyle/>
          <a:p>
            <a:pPr marL="457200" indent="-457200">
              <a:buAutoNum type="arabicPeriod"/>
            </a:pPr>
            <a:r>
              <a:rPr lang="en-US" sz="2000" i="1" dirty="0"/>
              <a:t>To have the updated list of all the disqualified candidates, who have incurred disqualification </a:t>
            </a:r>
            <a:r>
              <a:rPr lang="en-US" sz="2000" i="1" dirty="0" smtClean="0">
                <a:solidFill>
                  <a:srgbClr val="FF0000"/>
                </a:solidFill>
              </a:rPr>
              <a:t>S </a:t>
            </a:r>
            <a:r>
              <a:rPr lang="en-US" sz="2000" i="1" dirty="0">
                <a:solidFill>
                  <a:srgbClr val="FF0000"/>
                </a:solidFill>
              </a:rPr>
              <a:t>8A and 11A (b) </a:t>
            </a:r>
            <a:r>
              <a:rPr lang="en-US" sz="2000" i="1" dirty="0"/>
              <a:t>(for corrupt practices) and </a:t>
            </a:r>
            <a:r>
              <a:rPr lang="en-US" sz="2000" i="1" dirty="0" smtClean="0">
                <a:solidFill>
                  <a:srgbClr val="FF0000"/>
                </a:solidFill>
              </a:rPr>
              <a:t>S 10 </a:t>
            </a:r>
            <a:r>
              <a:rPr lang="en-US" sz="2000" i="1" dirty="0">
                <a:solidFill>
                  <a:srgbClr val="FF0000"/>
                </a:solidFill>
              </a:rPr>
              <a:t>A </a:t>
            </a:r>
            <a:r>
              <a:rPr lang="en-US" sz="2000" i="1" dirty="0"/>
              <a:t>(failure to lodge the account of election expenses in time and manner) of the </a:t>
            </a:r>
            <a:r>
              <a:rPr lang="en-US" sz="2000" i="1" dirty="0" smtClean="0">
                <a:solidFill>
                  <a:srgbClr val="FF0000"/>
                </a:solidFill>
              </a:rPr>
              <a:t>RPA, </a:t>
            </a:r>
            <a:r>
              <a:rPr lang="en-US" sz="2000" i="1" dirty="0">
                <a:solidFill>
                  <a:srgbClr val="FF0000"/>
                </a:solidFill>
              </a:rPr>
              <a:t>1951</a:t>
            </a:r>
            <a:r>
              <a:rPr lang="en-US" sz="2000" i="1" dirty="0"/>
              <a:t>, which may also be viewed on Commission’s website www.eci.gov.in </a:t>
            </a:r>
          </a:p>
          <a:p>
            <a:pPr marL="457200" indent="-457200">
              <a:buAutoNum type="arabicPeriod"/>
            </a:pPr>
            <a:r>
              <a:rPr lang="en-US" sz="2000" i="1" dirty="0"/>
              <a:t>To ensure that the following formats are ready at the o/o the RO: </a:t>
            </a:r>
          </a:p>
          <a:p>
            <a:pPr marL="514350" lvl="0" indent="-514350">
              <a:buFont typeface="+mj-lt"/>
              <a:buAutoNum type="romanUcPeriod"/>
            </a:pPr>
            <a:r>
              <a:rPr lang="en-US" sz="2000" i="1" dirty="0"/>
              <a:t>Election Expenditure Register of the candidates (duly serial numbered comprising of Bank Register, Cash Register, Day to Day Account Register, </a:t>
            </a:r>
            <a:r>
              <a:rPr lang="en-US" sz="2000" i="1" dirty="0">
                <a:solidFill>
                  <a:srgbClr val="00B0F0"/>
                </a:solidFill>
              </a:rPr>
              <a:t>Abstract Statement (Part I to Part IV) </a:t>
            </a:r>
            <a:r>
              <a:rPr lang="en-US" sz="2000" i="1" dirty="0"/>
              <a:t>along with </a:t>
            </a:r>
            <a:r>
              <a:rPr lang="en-US" sz="2000" i="1" dirty="0">
                <a:solidFill>
                  <a:srgbClr val="00B0F0"/>
                </a:solidFill>
              </a:rPr>
              <a:t>Schedules 1 to 11</a:t>
            </a:r>
            <a:r>
              <a:rPr lang="en-US" sz="2000" i="1" dirty="0"/>
              <a:t>, Format of Affidavit and Acknowledgement. </a:t>
            </a:r>
          </a:p>
          <a:p>
            <a:pPr marL="514350" lvl="0" indent="-514350">
              <a:buFont typeface="+mj-lt"/>
              <a:buAutoNum type="romanUcPeriod"/>
            </a:pPr>
            <a:r>
              <a:rPr lang="en-US" sz="2000" i="1" dirty="0"/>
              <a:t>Shadow Observation Register </a:t>
            </a:r>
          </a:p>
          <a:p>
            <a:pPr marL="514350" lvl="0" indent="-514350">
              <a:buFont typeface="+mj-lt"/>
              <a:buAutoNum type="romanUcPeriod"/>
            </a:pPr>
            <a:r>
              <a:rPr lang="en-US" sz="2000" i="1" dirty="0"/>
              <a:t>Video Cue Sheet </a:t>
            </a:r>
          </a:p>
          <a:p>
            <a:pPr marL="514350" lvl="0" indent="-514350">
              <a:buFont typeface="+mj-lt"/>
              <a:buAutoNum type="romanUcPeriod"/>
            </a:pPr>
            <a:r>
              <a:rPr lang="en-US" sz="2000" i="1" dirty="0"/>
              <a:t>Reporting formats by Flying Squad/Static Surveillance Team </a:t>
            </a:r>
          </a:p>
          <a:p>
            <a:pPr marL="514350" lvl="0" indent="-514350">
              <a:buFont typeface="+mj-lt"/>
              <a:buAutoNum type="romanUcPeriod"/>
            </a:pPr>
            <a:r>
              <a:rPr lang="en-US" sz="2000" i="1" dirty="0"/>
              <a:t>Compendium of Election Expenditure guidelines in local language.</a:t>
            </a:r>
          </a:p>
          <a:p>
            <a:pPr marL="514350" lvl="0" indent="-514350">
              <a:buFont typeface="+mj-lt"/>
              <a:buAutoNum type="romanUcPeriod"/>
            </a:pPr>
            <a:r>
              <a:rPr lang="en-US" sz="2000" i="1" dirty="0">
                <a:solidFill>
                  <a:srgbClr val="00B0F0"/>
                </a:solidFill>
              </a:rPr>
              <a:t>Form 26</a:t>
            </a:r>
            <a:r>
              <a:rPr lang="en-US" sz="2000" i="1" dirty="0"/>
              <a:t> regarding criminal cases, assets and liabilities.</a:t>
            </a:r>
            <a:r>
              <a:rPr lang="en-US" sz="2800" i="1" dirty="0"/>
              <a:t> </a:t>
            </a:r>
          </a:p>
          <a:p>
            <a:pPr marL="342900" marR="0" lvl="0" indent="-342900" algn="just" defTabSz="457200" rtl="0" eaLnBrk="1" fontAlgn="auto" latinLnBrk="0" hangingPunct="1">
              <a:lnSpc>
                <a:spcPct val="81000"/>
              </a:lnSpc>
              <a:spcBef>
                <a:spcPts val="1000"/>
              </a:spcBef>
              <a:spcAft>
                <a:spcPts val="0"/>
              </a:spcAft>
              <a:buClr>
                <a:schemeClr val="accent1"/>
              </a:buClr>
              <a:buSzPct val="80000"/>
              <a:buFont typeface="Wingdings 3" panose="05040102010807070707" charset="2"/>
              <a:buChar char=""/>
              <a:defRPr/>
            </a:pPr>
            <a:endParaRPr kumimoji="0" lang="en-US"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mn-cs"/>
            </a:endParaRPr>
          </a:p>
          <a:p>
            <a:pPr marL="342900" marR="0" lvl="0" indent="-342900" algn="just" defTabSz="457200" rtl="0" eaLnBrk="1" fontAlgn="auto" latinLnBrk="0" hangingPunct="1">
              <a:lnSpc>
                <a:spcPct val="81000"/>
              </a:lnSpc>
              <a:spcBef>
                <a:spcPts val="1000"/>
              </a:spcBef>
              <a:spcAft>
                <a:spcPts val="0"/>
              </a:spcAft>
              <a:buClr>
                <a:schemeClr val="accent1"/>
              </a:buClr>
              <a:buSzPct val="80000"/>
              <a:buFont typeface="Wingdings 3" panose="05040102010807070707" charset="2"/>
              <a:buChar char=""/>
              <a:defRPr/>
            </a:pPr>
            <a:endParaRPr kumimoji="0" lang="en-IN"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mn-cs"/>
            </a:endParaRPr>
          </a:p>
        </p:txBody>
      </p:sp>
      <p:sp>
        <p:nvSpPr>
          <p:cNvPr id="7" name="TextBox 6"/>
          <p:cNvSpPr txBox="1"/>
          <p:nvPr/>
        </p:nvSpPr>
        <p:spPr>
          <a:xfrm>
            <a:off x="9889588" y="6288258"/>
            <a:ext cx="1069144" cy="369332"/>
          </a:xfrm>
          <a:prstGeom prst="rect">
            <a:avLst/>
          </a:prstGeom>
          <a:noFill/>
        </p:spPr>
        <p:txBody>
          <a:bodyPr wrap="square" rtlCol="0">
            <a:spAutoFit/>
          </a:bodyPr>
          <a:lstStyle/>
          <a:p>
            <a:r>
              <a:rPr lang="en-US" dirty="0" err="1" smtClean="0"/>
              <a:t>Contd</a:t>
            </a:r>
            <a:r>
              <a:rPr lang="en-US" dirty="0" smtClean="0"/>
              <a:t>…</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68</a:t>
            </a:fld>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383" y="1206366"/>
            <a:ext cx="9981398" cy="738664"/>
          </a:xfrm>
          <a:prstGeom prst="rect">
            <a:avLst/>
          </a:prstGeom>
          <a:noFill/>
        </p:spPr>
        <p:txBody>
          <a:bodyPr wrap="square" rtlCol="0">
            <a:spAutoFit/>
          </a:bodyPr>
          <a:lstStyle/>
          <a:p>
            <a:pPr marL="342900" indent="-342900" algn="just">
              <a:buFont typeface="Arial" panose="020B0604020202020204" pitchFamily="34" charset="0"/>
              <a:buChar char="•"/>
            </a:pPr>
            <a:endParaRPr lang="en-US" sz="2400" b="1" dirty="0"/>
          </a:p>
          <a:p>
            <a:pPr marL="342900" indent="-342900" algn="just">
              <a:buFont typeface="Arial" panose="020B0604020202020204" pitchFamily="34" charset="0"/>
              <a:buChar char="•"/>
            </a:pP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9893" y="306862"/>
            <a:ext cx="1230031" cy="1214827"/>
          </a:xfrm>
          <a:prstGeom prst="rect">
            <a:avLst/>
          </a:prstGeom>
        </p:spPr>
      </p:pic>
      <p:sp>
        <p:nvSpPr>
          <p:cNvPr id="6" name="Title 1"/>
          <p:cNvSpPr txBox="1"/>
          <p:nvPr/>
        </p:nvSpPr>
        <p:spPr>
          <a:xfrm>
            <a:off x="1425388" y="210059"/>
            <a:ext cx="8552330" cy="605730"/>
          </a:xfrm>
          <a:prstGeom prst="rect">
            <a:avLst/>
          </a:prstGeom>
          <a:solidFill>
            <a:schemeClr val="bg1"/>
          </a:solidFill>
          <a:ln w="57150">
            <a:solidFill>
              <a:schemeClr val="tx1"/>
            </a:solidFill>
          </a:ln>
        </p:spPr>
        <p:txBody>
          <a:bodyPr vert="horz" lIns="91440" tIns="45720" rIns="91440" bIns="45720" rtlCol="0" anchor="t">
            <a:no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3200" b="1" i="0" u="none" strike="noStrike" kern="1200" cap="none" spc="0" normalizeH="0" baseline="0" noProof="0" dirty="0">
                <a:ln>
                  <a:noFill/>
                </a:ln>
                <a:solidFill>
                  <a:srgbClr val="000000"/>
                </a:solidFill>
                <a:effectLst/>
                <a:uLnTx/>
                <a:uFillTx/>
                <a:latin typeface="+mj-lt"/>
                <a:ea typeface="+mj-ea"/>
                <a:cs typeface="+mj-cs"/>
              </a:rPr>
              <a:t>Role of </a:t>
            </a:r>
            <a:r>
              <a:rPr lang="en-US" sz="3200" b="1" dirty="0">
                <a:solidFill>
                  <a:srgbClr val="000000"/>
                </a:solidFill>
                <a:latin typeface="+mj-lt"/>
                <a:ea typeface="+mj-ea"/>
                <a:cs typeface="+mj-cs"/>
              </a:rPr>
              <a:t>R</a:t>
            </a:r>
            <a:r>
              <a:rPr kumimoji="0" lang="en-US" sz="3200" b="1" i="0" u="none" strike="noStrike" kern="1200" cap="none" spc="0" normalizeH="0" baseline="0" noProof="0" dirty="0">
                <a:ln>
                  <a:noFill/>
                </a:ln>
                <a:solidFill>
                  <a:srgbClr val="000000"/>
                </a:solidFill>
                <a:effectLst/>
                <a:uLnTx/>
                <a:uFillTx/>
                <a:latin typeface="+mj-lt"/>
                <a:ea typeface="+mj-ea"/>
                <a:cs typeface="+mj-cs"/>
              </a:rPr>
              <a:t>O: </a:t>
            </a:r>
            <a:r>
              <a:rPr kumimoji="0" lang="en-US" sz="2800" b="1" i="0" u="none" strike="noStrike" kern="1200" cap="none" spc="0" normalizeH="0" baseline="0" noProof="0" dirty="0">
                <a:ln>
                  <a:noFill/>
                </a:ln>
                <a:solidFill>
                  <a:srgbClr val="000000"/>
                </a:solidFill>
                <a:effectLst/>
                <a:uLnTx/>
                <a:uFillTx/>
                <a:latin typeface="+mj-lt"/>
                <a:ea typeface="+mj-ea"/>
                <a:cs typeface="+mj-cs"/>
              </a:rPr>
              <a:t>Before Announcement</a:t>
            </a:r>
            <a:endParaRPr kumimoji="0" lang="en-IN" sz="3200" b="1" i="0" u="none" strike="noStrike" kern="1200" cap="none" spc="0" normalizeH="0" baseline="0" noProof="0" dirty="0">
              <a:ln>
                <a:noFill/>
              </a:ln>
              <a:solidFill>
                <a:srgbClr val="000000"/>
              </a:solidFill>
              <a:effectLst/>
              <a:uLnTx/>
              <a:uFillTx/>
              <a:latin typeface="+mj-lt"/>
              <a:ea typeface="+mj-ea"/>
              <a:cs typeface="+mj-cs"/>
            </a:endParaRPr>
          </a:p>
        </p:txBody>
      </p:sp>
      <p:sp>
        <p:nvSpPr>
          <p:cNvPr id="8" name="Content Placeholder 2"/>
          <p:cNvSpPr txBox="1"/>
          <p:nvPr/>
        </p:nvSpPr>
        <p:spPr>
          <a:xfrm>
            <a:off x="904876" y="1176339"/>
            <a:ext cx="10076889" cy="5385826"/>
          </a:xfrm>
          <a:prstGeom prst="rect">
            <a:avLst/>
          </a:prstGeom>
        </p:spPr>
        <p:txBody>
          <a:bodyPr/>
          <a:lstStyle/>
          <a:p>
            <a:pPr marL="457200" indent="-457200">
              <a:buFont typeface="+mj-lt"/>
              <a:buAutoNum type="arabicPeriod" startAt="3"/>
            </a:pPr>
            <a:r>
              <a:rPr lang="en-US" sz="2200" i="1" dirty="0"/>
              <a:t>To identify Expenditure Sensitive Pockets (ESPs), in the Constituency on the basis of level of development, literacy and complaints received during the last Assembly elections and to report to Commission.</a:t>
            </a:r>
            <a:endParaRPr lang="en-US" sz="1200" i="1" dirty="0"/>
          </a:p>
          <a:p>
            <a:pPr marL="457200" indent="-457200">
              <a:buFont typeface="+mj-lt"/>
              <a:buAutoNum type="arabicPeriod" startAt="3"/>
            </a:pPr>
            <a:r>
              <a:rPr lang="en-US" sz="2200" i="1" dirty="0"/>
              <a:t>To identify the Master Trainers of State Police and State Excise Department of the district for Expenditure Monitoring Team. </a:t>
            </a:r>
            <a:endParaRPr lang="en-US" sz="1200" i="1" dirty="0"/>
          </a:p>
          <a:p>
            <a:pPr marL="457200" indent="-457200">
              <a:buFont typeface="+mj-lt"/>
              <a:buAutoNum type="arabicPeriod" startAt="3"/>
            </a:pPr>
            <a:r>
              <a:rPr lang="en-US" sz="2200" i="1" dirty="0"/>
              <a:t>To pursue all pending cases of last election, where FIR was filed and take them to their logical conclusion. </a:t>
            </a:r>
          </a:p>
          <a:p>
            <a:pPr marL="457200" indent="-457200">
              <a:buFont typeface="+mj-lt"/>
              <a:buAutoNum type="arabicPeriod" startAt="3"/>
            </a:pPr>
            <a:r>
              <a:rPr lang="en-US" sz="2200" i="1" dirty="0"/>
              <a:t>To identify officers who will be notified as Executive Magistrate for the Flying Squad/ Static Surveillance Team. </a:t>
            </a:r>
            <a:endParaRPr lang="en-US" sz="1200" i="1" dirty="0"/>
          </a:p>
          <a:p>
            <a:pPr marL="457200" indent="-457200">
              <a:buFont typeface="+mj-lt"/>
              <a:buAutoNum type="arabicPeriod" startAt="3"/>
            </a:pPr>
            <a:r>
              <a:rPr lang="en-US" sz="2200" i="1" dirty="0"/>
              <a:t>To prepare plan for training of all manpower to be deployed in Expenditure Monitoring Teams in 2/3 phases. </a:t>
            </a:r>
          </a:p>
          <a:p>
            <a:pPr marL="457200" indent="-457200">
              <a:buFont typeface="+mj-lt"/>
              <a:buAutoNum type="arabicPeriod" startAt="3"/>
            </a:pPr>
            <a:r>
              <a:rPr lang="en-US" sz="2400" i="1" dirty="0"/>
              <a:t>To arrange vehicles for all teams and the logistics. </a:t>
            </a:r>
          </a:p>
          <a:p>
            <a:pPr marL="457200" indent="-457200">
              <a:buFont typeface="+mj-lt"/>
              <a:buAutoNum type="arabicPeriod" startAt="3"/>
            </a:pPr>
            <a:r>
              <a:rPr lang="en-US" sz="2400" i="1" dirty="0"/>
              <a:t>To interact with BAGs and sensitize them about their role in ethical voting campaign and provide information on malpractices during elections. </a:t>
            </a:r>
          </a:p>
          <a:p>
            <a:endParaRPr lang="en-US" sz="2200" dirty="0"/>
          </a:p>
          <a:p>
            <a:pPr marL="342900" marR="0" lvl="0" indent="-342900" algn="just" defTabSz="457200" rtl="0" eaLnBrk="1" fontAlgn="auto" latinLnBrk="0" hangingPunct="1">
              <a:lnSpc>
                <a:spcPct val="81000"/>
              </a:lnSpc>
              <a:spcBef>
                <a:spcPts val="1000"/>
              </a:spcBef>
              <a:spcAft>
                <a:spcPts val="0"/>
              </a:spcAft>
              <a:buClr>
                <a:schemeClr val="accent1"/>
              </a:buClr>
              <a:buSzPct val="80000"/>
              <a:defRPr/>
            </a:pPr>
            <a:endParaRPr kumimoji="0" lang="en-US"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mn-cs"/>
            </a:endParaRPr>
          </a:p>
          <a:p>
            <a:pPr marL="342900" marR="0" lvl="0" indent="-342900" algn="just" defTabSz="457200" rtl="0" eaLnBrk="1" fontAlgn="auto" latinLnBrk="0" hangingPunct="1">
              <a:lnSpc>
                <a:spcPct val="81000"/>
              </a:lnSpc>
              <a:spcBef>
                <a:spcPts val="1000"/>
              </a:spcBef>
              <a:spcAft>
                <a:spcPts val="0"/>
              </a:spcAft>
              <a:buClr>
                <a:schemeClr val="accent1"/>
              </a:buClr>
              <a:buSzPct val="80000"/>
              <a:buFont typeface="Wingdings 3" panose="05040102010807070707" charset="2"/>
              <a:buChar char=""/>
              <a:defRPr/>
            </a:pPr>
            <a:endParaRPr kumimoji="0" lang="en-IN"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mn-cs"/>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69</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LEGAL PROVISIONS"/>
          <p:cNvSpPr txBox="1">
            <a:spLocks noGrp="1"/>
          </p:cNvSpPr>
          <p:nvPr>
            <p:ph type="title" idx="4294967295"/>
          </p:nvPr>
        </p:nvSpPr>
        <p:spPr>
          <a:xfrm>
            <a:off x="0" y="500063"/>
            <a:ext cx="6034088" cy="1357312"/>
          </a:xfrm>
          <a:prstGeom prst="rect">
            <a:avLst/>
          </a:prstGeom>
          <a:solidFill>
            <a:schemeClr val="bg1"/>
          </a:solidFill>
          <a:ln w="57150">
            <a:solidFill>
              <a:schemeClr val="tx1"/>
            </a:solidFill>
            <a:prstDash val="sysDot"/>
          </a:ln>
        </p:spPr>
        <p:txBody>
          <a:bodyPr>
            <a:normAutofit/>
          </a:bodyPr>
          <a:lstStyle/>
          <a:p>
            <a:pPr algn="ctr" defTabSz="685800">
              <a:defRPr sz="2700">
                <a:solidFill>
                  <a:srgbClr val="000000"/>
                </a:solidFill>
                <a:latin typeface="Times New Roman" panose="02020603050405020304"/>
                <a:ea typeface="Times New Roman" panose="02020603050405020304"/>
                <a:cs typeface="Times New Roman" panose="02020603050405020304"/>
                <a:sym typeface="Times New Roman" panose="02020603050405020304"/>
              </a:defRPr>
            </a:pPr>
            <a:r>
              <a:t/>
            </a:r>
            <a:br/>
            <a:r>
              <a:rPr sz="4000" b="1"/>
              <a:t>LEGAL PROVISIONS</a:t>
            </a:r>
          </a:p>
        </p:txBody>
      </p:sp>
      <p:sp>
        <p:nvSpPr>
          <p:cNvPr id="83" name="The Representation of the People Act, 1951…"/>
          <p:cNvSpPr txBox="1">
            <a:spLocks noGrp="1"/>
          </p:cNvSpPr>
          <p:nvPr>
            <p:ph type="body" idx="4294967295"/>
          </p:nvPr>
        </p:nvSpPr>
        <p:spPr>
          <a:xfrm>
            <a:off x="0" y="2401888"/>
            <a:ext cx="6696075" cy="3551237"/>
          </a:xfrm>
          <a:prstGeom prst="rect">
            <a:avLst/>
          </a:prstGeom>
        </p:spPr>
        <p:txBody>
          <a:bodyPr>
            <a:normAutofit/>
          </a:bodyPr>
          <a:lstStyle/>
          <a:p>
            <a:pPr marL="514350" indent="-514350">
              <a:buFont typeface="+mj-lt"/>
              <a:buAutoNum type="arabicPeriod"/>
              <a:defRPr sz="2800" b="1"/>
            </a:pPr>
            <a:r>
              <a:rPr dirty="0">
                <a:solidFill>
                  <a:srgbClr val="FF0000"/>
                </a:solidFill>
              </a:rPr>
              <a:t> </a:t>
            </a:r>
            <a:r>
              <a:rPr b="1" i="1" dirty="0">
                <a:solidFill>
                  <a:srgbClr val="FF0000"/>
                </a:solidFill>
                <a:cs typeface="Times New Roman" panose="02020603050405020304" pitchFamily="18" charset="0"/>
              </a:rPr>
              <a:t>Representation of the </a:t>
            </a:r>
            <a:r>
              <a:rPr lang="en-IN" b="1" i="1" dirty="0">
                <a:solidFill>
                  <a:srgbClr val="FF0000"/>
                </a:solidFill>
                <a:cs typeface="Times New Roman" panose="02020603050405020304" pitchFamily="18" charset="0"/>
              </a:rPr>
              <a:t>P</a:t>
            </a:r>
            <a:r>
              <a:rPr b="1" i="1" dirty="0" err="1">
                <a:solidFill>
                  <a:srgbClr val="FF0000"/>
                </a:solidFill>
                <a:cs typeface="Times New Roman" panose="02020603050405020304" pitchFamily="18" charset="0"/>
              </a:rPr>
              <a:t>eople</a:t>
            </a:r>
            <a:r>
              <a:rPr b="1" i="1" dirty="0">
                <a:solidFill>
                  <a:srgbClr val="FF0000"/>
                </a:solidFill>
                <a:cs typeface="Times New Roman" panose="02020603050405020304" pitchFamily="18" charset="0"/>
              </a:rPr>
              <a:t> Act, 1951</a:t>
            </a:r>
          </a:p>
          <a:p>
            <a:pPr marL="514350" indent="-514350">
              <a:buFont typeface="+mj-lt"/>
              <a:buAutoNum type="arabicPeriod"/>
              <a:defRPr sz="2800"/>
            </a:pPr>
            <a:r>
              <a:rPr i="1" dirty="0">
                <a:solidFill>
                  <a:srgbClr val="FF0000"/>
                </a:solidFill>
                <a:cs typeface="Times New Roman" panose="02020603050405020304" pitchFamily="18" charset="0"/>
              </a:rPr>
              <a:t> </a:t>
            </a:r>
            <a:r>
              <a:rPr b="1" i="1" dirty="0">
                <a:solidFill>
                  <a:srgbClr val="FF0000"/>
                </a:solidFill>
                <a:cs typeface="Times New Roman" panose="02020603050405020304" pitchFamily="18" charset="0"/>
              </a:rPr>
              <a:t>Conduct of </a:t>
            </a:r>
            <a:r>
              <a:rPr lang="en-IN" b="1" i="1" dirty="0">
                <a:solidFill>
                  <a:srgbClr val="FF0000"/>
                </a:solidFill>
                <a:cs typeface="Times New Roman" panose="02020603050405020304" pitchFamily="18" charset="0"/>
              </a:rPr>
              <a:t>E</a:t>
            </a:r>
            <a:r>
              <a:rPr b="1" i="1" dirty="0">
                <a:solidFill>
                  <a:srgbClr val="FF0000"/>
                </a:solidFill>
                <a:cs typeface="Times New Roman" panose="02020603050405020304" pitchFamily="18" charset="0"/>
              </a:rPr>
              <a:t>lections Rules, 1961</a:t>
            </a:r>
          </a:p>
          <a:p>
            <a:pPr marL="514350" indent="-514350">
              <a:buFont typeface="+mj-lt"/>
              <a:buAutoNum type="arabicPeriod"/>
              <a:defRPr sz="2800"/>
            </a:pPr>
            <a:r>
              <a:rPr b="1" i="1" dirty="0">
                <a:solidFill>
                  <a:srgbClr val="FF0000"/>
                </a:solidFill>
                <a:cs typeface="Times New Roman" panose="02020603050405020304" pitchFamily="18" charset="0"/>
              </a:rPr>
              <a:t>Indian Penal Code, 1860</a:t>
            </a:r>
          </a:p>
          <a:p>
            <a:pPr marL="514350" indent="-514350">
              <a:buFont typeface="+mj-lt"/>
              <a:buAutoNum type="arabicPeriod"/>
              <a:defRPr sz="2800"/>
            </a:pPr>
            <a:r>
              <a:rPr lang="en-IN" b="1" i="1" dirty="0">
                <a:solidFill>
                  <a:srgbClr val="FF0000"/>
                </a:solidFill>
                <a:cs typeface="Times New Roman" panose="02020603050405020304" pitchFamily="18" charset="0"/>
              </a:rPr>
              <a:t>Case</a:t>
            </a:r>
            <a:r>
              <a:rPr b="1" i="1" dirty="0">
                <a:solidFill>
                  <a:srgbClr val="FF0000"/>
                </a:solidFill>
                <a:cs typeface="Times New Roman" panose="02020603050405020304" pitchFamily="18" charset="0"/>
              </a:rPr>
              <a:t> laws</a:t>
            </a:r>
            <a:endParaRPr lang="en-US" b="1" i="1" dirty="0">
              <a:solidFill>
                <a:srgbClr val="FF0000"/>
              </a:solidFill>
              <a:cs typeface="Times New Roman" panose="02020603050405020304" pitchFamily="18" charset="0"/>
            </a:endParaRPr>
          </a:p>
          <a:p>
            <a:pPr marL="514350" indent="-514350">
              <a:buFont typeface="+mj-lt"/>
              <a:buAutoNum type="arabicPeriod"/>
              <a:defRPr sz="2800"/>
            </a:pPr>
            <a:r>
              <a:rPr lang="en-IN" b="1" i="1" dirty="0">
                <a:solidFill>
                  <a:srgbClr val="FF0000"/>
                </a:solidFill>
                <a:cs typeface="Times New Roman" panose="02020603050405020304" pitchFamily="18" charset="0"/>
              </a:rPr>
              <a:t> Instructions of the ECI</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464" y="351716"/>
            <a:ext cx="1752575" cy="1571636"/>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7</a:t>
            </a:fld>
            <a:endParaRPr lang="en-IN"/>
          </a:p>
        </p:txBody>
      </p:sp>
    </p:spTree>
  </p:cSld>
  <p:clrMapOvr>
    <a:masterClrMapping/>
  </p:clrMapOvr>
  <p:transition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383" y="1206366"/>
            <a:ext cx="9981398" cy="738664"/>
          </a:xfrm>
          <a:prstGeom prst="rect">
            <a:avLst/>
          </a:prstGeom>
          <a:noFill/>
        </p:spPr>
        <p:txBody>
          <a:bodyPr wrap="square" rtlCol="0">
            <a:spAutoFit/>
          </a:bodyPr>
          <a:lstStyle/>
          <a:p>
            <a:pPr marL="342900" indent="-342900" algn="just">
              <a:buFont typeface="Arial" panose="020B0604020202020204" pitchFamily="34" charset="0"/>
              <a:buChar char="•"/>
            </a:pPr>
            <a:endParaRPr lang="en-US" sz="2400" b="1" dirty="0"/>
          </a:p>
          <a:p>
            <a:pPr marL="342900" indent="-342900" algn="just">
              <a:buFont typeface="Arial" panose="020B0604020202020204" pitchFamily="34" charset="0"/>
              <a:buChar char="•"/>
            </a:pP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9893" y="306862"/>
            <a:ext cx="1230031" cy="1214827"/>
          </a:xfrm>
          <a:prstGeom prst="rect">
            <a:avLst/>
          </a:prstGeom>
        </p:spPr>
      </p:pic>
      <p:sp>
        <p:nvSpPr>
          <p:cNvPr id="6" name="Title 1"/>
          <p:cNvSpPr txBox="1"/>
          <p:nvPr/>
        </p:nvSpPr>
        <p:spPr>
          <a:xfrm>
            <a:off x="1434353" y="461071"/>
            <a:ext cx="8552330" cy="605730"/>
          </a:xfrm>
          <a:prstGeom prst="rect">
            <a:avLst/>
          </a:prstGeom>
          <a:solidFill>
            <a:schemeClr val="bg1"/>
          </a:solidFill>
          <a:ln w="57150">
            <a:solidFill>
              <a:schemeClr val="tx1"/>
            </a:solidFill>
          </a:ln>
        </p:spPr>
        <p:txBody>
          <a:bodyPr vert="horz" lIns="91440" tIns="45720" rIns="91440" bIns="45720" rtlCol="0" anchor="t">
            <a:noAutofit/>
          </a:bodyPr>
          <a:lstStyle/>
          <a:p>
            <a:pPr lvl="0" algn="ctr">
              <a:spcBef>
                <a:spcPct val="0"/>
              </a:spcBef>
              <a:defRPr/>
            </a:pPr>
            <a:r>
              <a:rPr kumimoji="0" lang="en-US" sz="3200" b="1" i="0" u="none" strike="noStrike" kern="1200" cap="none" spc="0" normalizeH="0" baseline="0" noProof="0" dirty="0">
                <a:ln>
                  <a:noFill/>
                </a:ln>
                <a:solidFill>
                  <a:srgbClr val="000000"/>
                </a:solidFill>
                <a:effectLst/>
                <a:uLnTx/>
                <a:uFillTx/>
                <a:latin typeface="+mj-lt"/>
                <a:ea typeface="+mj-ea"/>
                <a:cs typeface="+mj-cs"/>
              </a:rPr>
              <a:t>Role of </a:t>
            </a:r>
            <a:r>
              <a:rPr lang="en-US" sz="3200" b="1" dirty="0">
                <a:solidFill>
                  <a:srgbClr val="000000"/>
                </a:solidFill>
                <a:latin typeface="+mj-lt"/>
                <a:ea typeface="+mj-ea"/>
                <a:cs typeface="+mj-cs"/>
              </a:rPr>
              <a:t>R</a:t>
            </a:r>
            <a:r>
              <a:rPr kumimoji="0" lang="en-US" sz="3200" b="1" i="0" u="none" strike="noStrike" kern="1200" cap="none" spc="0" normalizeH="0" baseline="0" noProof="0" dirty="0">
                <a:ln>
                  <a:noFill/>
                </a:ln>
                <a:solidFill>
                  <a:srgbClr val="000000"/>
                </a:solidFill>
                <a:effectLst/>
                <a:uLnTx/>
                <a:uFillTx/>
                <a:latin typeface="+mj-lt"/>
                <a:ea typeface="+mj-ea"/>
                <a:cs typeface="+mj-cs"/>
              </a:rPr>
              <a:t>O: </a:t>
            </a:r>
            <a:r>
              <a:rPr lang="en-US" sz="2800" dirty="0">
                <a:solidFill>
                  <a:srgbClr val="000000"/>
                </a:solidFill>
                <a:latin typeface="+mj-lt"/>
              </a:rPr>
              <a:t>After announcement of election </a:t>
            </a:r>
            <a:endParaRPr kumimoji="0" lang="en-IN" sz="3200" b="1" i="0" u="none" strike="noStrike" kern="1200" cap="none" spc="0" normalizeH="0" baseline="0" noProof="0" dirty="0">
              <a:ln>
                <a:noFill/>
              </a:ln>
              <a:solidFill>
                <a:srgbClr val="000000"/>
              </a:solidFill>
              <a:effectLst/>
              <a:uLnTx/>
              <a:uFillTx/>
              <a:latin typeface="+mj-lt"/>
              <a:ea typeface="+mj-ea"/>
              <a:cs typeface="+mj-cs"/>
            </a:endParaRPr>
          </a:p>
        </p:txBody>
      </p:sp>
      <p:sp>
        <p:nvSpPr>
          <p:cNvPr id="8" name="Content Placeholder 2"/>
          <p:cNvSpPr txBox="1"/>
          <p:nvPr/>
        </p:nvSpPr>
        <p:spPr>
          <a:xfrm>
            <a:off x="904876" y="1176339"/>
            <a:ext cx="10076889" cy="4911725"/>
          </a:xfrm>
          <a:prstGeom prst="rect">
            <a:avLst/>
          </a:prstGeom>
        </p:spPr>
        <p:txBody>
          <a:bodyPr/>
          <a:lstStyle/>
          <a:p>
            <a:pPr marL="342900" marR="0" lvl="0" indent="-342900" algn="just" defTabSz="457200" rtl="0" eaLnBrk="1" fontAlgn="auto" latinLnBrk="0" hangingPunct="1">
              <a:lnSpc>
                <a:spcPct val="81000"/>
              </a:lnSpc>
              <a:spcBef>
                <a:spcPts val="1000"/>
              </a:spcBef>
              <a:spcAft>
                <a:spcPts val="0"/>
              </a:spcAft>
              <a:buClr>
                <a:schemeClr val="accent1"/>
              </a:buClr>
              <a:buSzPct val="80000"/>
              <a:buFont typeface="Wingdings 3" panose="05040102010807070707" charset="2"/>
              <a:buChar char=""/>
              <a:defRPr/>
            </a:pPr>
            <a:endParaRPr kumimoji="0" lang="en-US"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mn-cs"/>
            </a:endParaRPr>
          </a:p>
          <a:p>
            <a:pPr marL="342900" marR="0" lvl="0" indent="-342900" algn="just" defTabSz="457200" rtl="0" eaLnBrk="1" fontAlgn="auto" latinLnBrk="0" hangingPunct="1">
              <a:lnSpc>
                <a:spcPct val="81000"/>
              </a:lnSpc>
              <a:spcBef>
                <a:spcPts val="1000"/>
              </a:spcBef>
              <a:spcAft>
                <a:spcPts val="0"/>
              </a:spcAft>
              <a:buClr>
                <a:schemeClr val="accent1"/>
              </a:buClr>
              <a:buSzPct val="80000"/>
              <a:buFont typeface="Wingdings 3" panose="05040102010807070707" charset="2"/>
              <a:buChar char=""/>
              <a:defRPr/>
            </a:pPr>
            <a:endParaRPr kumimoji="0" lang="en-IN"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mn-cs"/>
            </a:endParaRPr>
          </a:p>
        </p:txBody>
      </p:sp>
      <p:sp>
        <p:nvSpPr>
          <p:cNvPr id="7" name="Rectangle 6"/>
          <p:cNvSpPr/>
          <p:nvPr/>
        </p:nvSpPr>
        <p:spPr>
          <a:xfrm>
            <a:off x="1228165" y="1685365"/>
            <a:ext cx="9493623" cy="3416320"/>
          </a:xfrm>
          <a:prstGeom prst="rect">
            <a:avLst/>
          </a:prstGeom>
        </p:spPr>
        <p:txBody>
          <a:bodyPr wrap="square">
            <a:spAutoFit/>
          </a:bodyPr>
          <a:lstStyle/>
          <a:p>
            <a:pPr marL="457200" indent="-457200">
              <a:buFont typeface="+mj-lt"/>
              <a:buAutoNum type="arabicPeriod"/>
            </a:pPr>
            <a:r>
              <a:rPr lang="en-US" sz="2400" i="1" dirty="0"/>
              <a:t>To ensure that FS, VST, VVT, MCMC and Accounting team are functional from the date of announcement of election. </a:t>
            </a:r>
          </a:p>
          <a:p>
            <a:pPr marL="457200" indent="-457200">
              <a:buFont typeface="+mj-lt"/>
              <a:buAutoNum type="arabicPeriod"/>
            </a:pPr>
            <a:r>
              <a:rPr lang="en-US" sz="2400" i="1" dirty="0"/>
              <a:t>To ensure that GPRS is fitted in all FS/SST vehicles and the Flying Squads shall attend both the MCC cases and expenditure related cases within ½ an hour of receipt of complaint. </a:t>
            </a:r>
          </a:p>
          <a:p>
            <a:pPr marL="457200" indent="-457200">
              <a:buFont typeface="+mj-lt"/>
              <a:buAutoNum type="arabicPeriod"/>
            </a:pPr>
            <a:r>
              <a:rPr lang="en-US" sz="2400" i="1" dirty="0"/>
              <a:t>The expenses incurred by the political parties shall be observed from the date of announcement of election till completion of election and reported to CEO party wise, after declaration of result. </a:t>
            </a:r>
          </a:p>
          <a:p>
            <a:pPr marL="457200" indent="-457200">
              <a:buFont typeface="+mj-lt"/>
              <a:buAutoNum type="arabicPeriod"/>
            </a:pPr>
            <a:r>
              <a:rPr lang="en-US" sz="2400" i="1" dirty="0"/>
              <a:t>To file FIR in appropriate cases, as detected by FS, SST or EO. </a:t>
            </a:r>
          </a:p>
        </p:txBody>
      </p:sp>
      <p:sp>
        <p:nvSpPr>
          <p:cNvPr id="2" name="Slide Number Placeholder 1"/>
          <p:cNvSpPr>
            <a:spLocks noGrp="1"/>
          </p:cNvSpPr>
          <p:nvPr>
            <p:ph type="sldNum" sz="quarter" idx="12"/>
          </p:nvPr>
        </p:nvSpPr>
        <p:spPr/>
        <p:txBody>
          <a:bodyPr/>
          <a:lstStyle/>
          <a:p>
            <a:fld id="{D57F1E4F-1CFF-5643-939E-217C01CDF565}" type="slidenum">
              <a:rPr lang="en-US" smtClean="0"/>
              <a:pPr/>
              <a:t>70</a:t>
            </a:fld>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383" y="1206366"/>
            <a:ext cx="9981398" cy="738664"/>
          </a:xfrm>
          <a:prstGeom prst="rect">
            <a:avLst/>
          </a:prstGeom>
          <a:noFill/>
        </p:spPr>
        <p:txBody>
          <a:bodyPr wrap="square" rtlCol="0">
            <a:spAutoFit/>
          </a:bodyPr>
          <a:lstStyle/>
          <a:p>
            <a:pPr marL="342900" indent="-342900" algn="just">
              <a:buFont typeface="Arial" panose="020B0604020202020204" pitchFamily="34" charset="0"/>
              <a:buChar char="•"/>
            </a:pPr>
            <a:endParaRPr lang="en-US" sz="2400" b="1" dirty="0"/>
          </a:p>
          <a:p>
            <a:pPr marL="342900" indent="-342900" algn="just">
              <a:buFont typeface="Arial" panose="020B0604020202020204" pitchFamily="34" charset="0"/>
              <a:buChar char="•"/>
            </a:pP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9893" y="306862"/>
            <a:ext cx="1230031" cy="1214827"/>
          </a:xfrm>
          <a:prstGeom prst="rect">
            <a:avLst/>
          </a:prstGeom>
        </p:spPr>
      </p:pic>
      <p:sp>
        <p:nvSpPr>
          <p:cNvPr id="6" name="Title 1"/>
          <p:cNvSpPr txBox="1"/>
          <p:nvPr/>
        </p:nvSpPr>
        <p:spPr>
          <a:xfrm>
            <a:off x="1425388" y="210059"/>
            <a:ext cx="8552330" cy="605730"/>
          </a:xfrm>
          <a:prstGeom prst="rect">
            <a:avLst/>
          </a:prstGeom>
          <a:solidFill>
            <a:schemeClr val="bg1"/>
          </a:solidFill>
          <a:ln w="57150">
            <a:solidFill>
              <a:schemeClr val="tx1"/>
            </a:solidFill>
          </a:ln>
        </p:spPr>
        <p:txBody>
          <a:bodyPr vert="horz" lIns="91440" tIns="45720" rIns="91440" bIns="45720" rtlCol="0" anchor="t">
            <a:noAutofit/>
          </a:bodyPr>
          <a:lstStyle/>
          <a:p>
            <a:pPr lvl="0" algn="ctr">
              <a:spcBef>
                <a:spcPct val="0"/>
              </a:spcBef>
              <a:defRPr/>
            </a:pPr>
            <a:r>
              <a:rPr kumimoji="0" lang="en-US" sz="3200" b="1" i="0" u="none" strike="noStrike" kern="1200" cap="none" spc="0" normalizeH="0" baseline="0" noProof="0" dirty="0">
                <a:ln>
                  <a:noFill/>
                </a:ln>
                <a:solidFill>
                  <a:srgbClr val="000000"/>
                </a:solidFill>
                <a:effectLst/>
                <a:uLnTx/>
                <a:uFillTx/>
                <a:latin typeface="+mj-lt"/>
                <a:ea typeface="+mj-ea"/>
                <a:cs typeface="+mj-cs"/>
              </a:rPr>
              <a:t>Role of </a:t>
            </a:r>
            <a:r>
              <a:rPr lang="en-US" sz="3200" b="1" dirty="0">
                <a:solidFill>
                  <a:srgbClr val="000000"/>
                </a:solidFill>
                <a:latin typeface="+mj-lt"/>
                <a:ea typeface="+mj-ea"/>
                <a:cs typeface="+mj-cs"/>
              </a:rPr>
              <a:t>R</a:t>
            </a:r>
            <a:r>
              <a:rPr kumimoji="0" lang="en-US" sz="3200" b="1" i="0" u="none" strike="noStrike" kern="1200" cap="none" spc="0" normalizeH="0" baseline="0" noProof="0" dirty="0">
                <a:ln>
                  <a:noFill/>
                </a:ln>
                <a:solidFill>
                  <a:srgbClr val="000000"/>
                </a:solidFill>
                <a:effectLst/>
                <a:uLnTx/>
                <a:uFillTx/>
                <a:latin typeface="+mj-lt"/>
                <a:ea typeface="+mj-ea"/>
                <a:cs typeface="+mj-cs"/>
              </a:rPr>
              <a:t>O: </a:t>
            </a:r>
            <a:r>
              <a:rPr lang="en-US" sz="2400" dirty="0">
                <a:solidFill>
                  <a:srgbClr val="000000"/>
                </a:solidFill>
                <a:latin typeface="+mj-lt"/>
              </a:rPr>
              <a:t>After issuance of notification of elections</a:t>
            </a:r>
            <a:endParaRPr kumimoji="0" lang="en-IN" sz="3200" b="1" i="0" u="none" strike="noStrike" kern="1200" cap="none" spc="0" normalizeH="0" baseline="0" noProof="0" dirty="0">
              <a:ln>
                <a:noFill/>
              </a:ln>
              <a:solidFill>
                <a:srgbClr val="000000"/>
              </a:solidFill>
              <a:effectLst/>
              <a:uLnTx/>
              <a:uFillTx/>
              <a:latin typeface="+mj-lt"/>
              <a:ea typeface="+mj-ea"/>
              <a:cs typeface="+mj-cs"/>
            </a:endParaRPr>
          </a:p>
        </p:txBody>
      </p:sp>
      <p:sp>
        <p:nvSpPr>
          <p:cNvPr id="8" name="Content Placeholder 2"/>
          <p:cNvSpPr txBox="1"/>
          <p:nvPr/>
        </p:nvSpPr>
        <p:spPr>
          <a:xfrm>
            <a:off x="904876" y="1176339"/>
            <a:ext cx="10076889" cy="4911725"/>
          </a:xfrm>
          <a:prstGeom prst="rect">
            <a:avLst/>
          </a:prstGeom>
        </p:spPr>
        <p:txBody>
          <a:bodyPr/>
          <a:lstStyle/>
          <a:p>
            <a:pPr marL="457200" indent="-457200">
              <a:buFont typeface="+mj-lt"/>
              <a:buAutoNum type="arabicPeriod"/>
            </a:pPr>
            <a:r>
              <a:rPr lang="en-US" sz="2000" i="1" dirty="0"/>
              <a:t>To ensure that SSTs are functional from the date of issue of notification. </a:t>
            </a:r>
          </a:p>
          <a:p>
            <a:pPr marL="457200" indent="-457200">
              <a:buFont typeface="+mj-lt"/>
              <a:buAutoNum type="arabicPeriod"/>
            </a:pPr>
            <a:r>
              <a:rPr lang="en-US" sz="2000" i="1" dirty="0"/>
              <a:t>Take note of the list of Star Campaigners received by the CEO and ECI within 7 days of notification of election. </a:t>
            </a:r>
          </a:p>
          <a:p>
            <a:pPr marL="457200" indent="-457200">
              <a:buFont typeface="+mj-lt"/>
              <a:buAutoNum type="arabicPeriod"/>
            </a:pPr>
            <a:r>
              <a:rPr lang="en-US" sz="2000" i="1" dirty="0"/>
              <a:t>To scan the affidavit of assets and liabilities submitted by the candidates and upload on to the CEO’s website within 24 hours of its receipt. </a:t>
            </a:r>
          </a:p>
          <a:p>
            <a:pPr marL="457200" indent="-457200">
              <a:buFont typeface="+mj-lt"/>
              <a:buAutoNum type="arabicPeriod"/>
            </a:pPr>
            <a:r>
              <a:rPr lang="en-US" sz="2000" i="1" dirty="0"/>
              <a:t>To hold a meeting of all the candidates or agents immediately after the allotment of symbols to explain the process of expenditure monitoring, legal provisions relating to election expenditure and consequences of non-compliance of these provisions. </a:t>
            </a:r>
          </a:p>
          <a:p>
            <a:pPr marL="457200" indent="-457200">
              <a:buFont typeface="+mj-lt"/>
              <a:buAutoNum type="arabicPeriod"/>
            </a:pPr>
            <a:r>
              <a:rPr lang="en-US" sz="2000" i="1" dirty="0"/>
              <a:t>Expenditure Register in prescribed format is ready to be handed over to the candidate </a:t>
            </a:r>
          </a:p>
          <a:p>
            <a:pPr marL="457200" indent="-457200">
              <a:buFont typeface="+mj-lt"/>
              <a:buAutoNum type="arabicPeriod"/>
            </a:pPr>
            <a:r>
              <a:rPr lang="en-US" sz="2000" i="1" dirty="0"/>
              <a:t>To notify date for inspection of accounts by the Expenditure Observer during the campaign period and issue notices to the defaulting candidates as directed by the Expenditure Observer. </a:t>
            </a:r>
          </a:p>
          <a:p>
            <a:pPr marL="457200" indent="-457200">
              <a:buFont typeface="+mj-lt"/>
              <a:buAutoNum type="arabicPeriod"/>
            </a:pPr>
            <a:r>
              <a:rPr lang="en-US" sz="2000" i="1" dirty="0"/>
              <a:t>To supervise complaint monitoring system and ensure that every complaint is enquired within 24 hours of its receipt. </a:t>
            </a:r>
          </a:p>
          <a:p>
            <a:pPr marL="514350" lvl="0" indent="-514350"/>
            <a:endParaRPr lang="en-US" sz="2800" dirty="0"/>
          </a:p>
          <a:p>
            <a:pPr marL="342900" marR="0" lvl="0" indent="-342900" algn="just" defTabSz="457200" rtl="0" eaLnBrk="1" fontAlgn="auto" latinLnBrk="0" hangingPunct="1">
              <a:lnSpc>
                <a:spcPct val="81000"/>
              </a:lnSpc>
              <a:spcBef>
                <a:spcPts val="1000"/>
              </a:spcBef>
              <a:spcAft>
                <a:spcPts val="0"/>
              </a:spcAft>
              <a:buClr>
                <a:schemeClr val="accent1"/>
              </a:buClr>
              <a:buSzPct val="80000"/>
              <a:buFont typeface="Wingdings 3" panose="05040102010807070707" charset="2"/>
              <a:buChar char=""/>
              <a:defRPr/>
            </a:pPr>
            <a:endParaRPr kumimoji="0" lang="en-US"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mn-cs"/>
            </a:endParaRPr>
          </a:p>
          <a:p>
            <a:pPr marL="342900" marR="0" lvl="0" indent="-342900" algn="just" defTabSz="457200" rtl="0" eaLnBrk="1" fontAlgn="auto" latinLnBrk="0" hangingPunct="1">
              <a:lnSpc>
                <a:spcPct val="81000"/>
              </a:lnSpc>
              <a:spcBef>
                <a:spcPts val="1000"/>
              </a:spcBef>
              <a:spcAft>
                <a:spcPts val="0"/>
              </a:spcAft>
              <a:buClr>
                <a:schemeClr val="accent1"/>
              </a:buClr>
              <a:buSzPct val="80000"/>
              <a:buFont typeface="Wingdings 3" panose="05040102010807070707" charset="2"/>
              <a:buChar char=""/>
              <a:defRPr/>
            </a:pPr>
            <a:endParaRPr kumimoji="0" lang="en-IN"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mn-cs"/>
            </a:endParaRPr>
          </a:p>
        </p:txBody>
      </p:sp>
      <p:sp>
        <p:nvSpPr>
          <p:cNvPr id="7" name="TextBox 6"/>
          <p:cNvSpPr txBox="1"/>
          <p:nvPr/>
        </p:nvSpPr>
        <p:spPr>
          <a:xfrm>
            <a:off x="9889588" y="6288258"/>
            <a:ext cx="1069144" cy="369332"/>
          </a:xfrm>
          <a:prstGeom prst="rect">
            <a:avLst/>
          </a:prstGeom>
          <a:noFill/>
        </p:spPr>
        <p:txBody>
          <a:bodyPr wrap="square" rtlCol="0">
            <a:spAutoFit/>
          </a:bodyPr>
          <a:lstStyle/>
          <a:p>
            <a:r>
              <a:rPr lang="en-US" dirty="0" err="1" smtClean="0"/>
              <a:t>Contd</a:t>
            </a:r>
            <a:r>
              <a:rPr lang="en-US" dirty="0" smtClean="0"/>
              <a:t>…</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71</a:t>
            </a:fld>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383" y="1206366"/>
            <a:ext cx="9981398" cy="738664"/>
          </a:xfrm>
          <a:prstGeom prst="rect">
            <a:avLst/>
          </a:prstGeom>
          <a:noFill/>
        </p:spPr>
        <p:txBody>
          <a:bodyPr wrap="square" rtlCol="0">
            <a:spAutoFit/>
          </a:bodyPr>
          <a:lstStyle/>
          <a:p>
            <a:pPr marL="342900" indent="-342900" algn="just">
              <a:buFont typeface="Arial" panose="020B0604020202020204" pitchFamily="34" charset="0"/>
              <a:buChar char="•"/>
            </a:pPr>
            <a:endParaRPr lang="en-US" sz="2400" b="1" dirty="0"/>
          </a:p>
          <a:p>
            <a:pPr marL="342900" indent="-342900" algn="just">
              <a:buFont typeface="Arial" panose="020B0604020202020204" pitchFamily="34" charset="0"/>
              <a:buChar char="•"/>
            </a:pP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9893" y="306862"/>
            <a:ext cx="1230031" cy="1214827"/>
          </a:xfrm>
          <a:prstGeom prst="rect">
            <a:avLst/>
          </a:prstGeom>
        </p:spPr>
      </p:pic>
      <p:sp>
        <p:nvSpPr>
          <p:cNvPr id="6" name="Title 1"/>
          <p:cNvSpPr txBox="1"/>
          <p:nvPr/>
        </p:nvSpPr>
        <p:spPr>
          <a:xfrm>
            <a:off x="806824" y="210059"/>
            <a:ext cx="9350188" cy="605730"/>
          </a:xfrm>
          <a:prstGeom prst="rect">
            <a:avLst/>
          </a:prstGeom>
          <a:solidFill>
            <a:schemeClr val="bg1"/>
          </a:solidFill>
          <a:ln w="57150">
            <a:solidFill>
              <a:schemeClr val="tx1"/>
            </a:solidFill>
          </a:ln>
        </p:spPr>
        <p:txBody>
          <a:bodyPr vert="horz" lIns="91440" tIns="45720" rIns="91440" bIns="45720" rtlCol="0" anchor="t">
            <a:no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mj-lt"/>
                <a:ea typeface="+mj-ea"/>
                <a:cs typeface="+mj-cs"/>
              </a:rPr>
              <a:t>Role of </a:t>
            </a:r>
            <a:r>
              <a:rPr lang="en-US" sz="2800" b="1" dirty="0">
                <a:solidFill>
                  <a:srgbClr val="000000"/>
                </a:solidFill>
                <a:latin typeface="+mj-lt"/>
                <a:ea typeface="+mj-ea"/>
                <a:cs typeface="+mj-cs"/>
              </a:rPr>
              <a:t>R</a:t>
            </a:r>
            <a:r>
              <a:rPr kumimoji="0" lang="en-US" sz="2800" b="1" i="0" u="none" strike="noStrike" kern="1200" cap="none" spc="0" normalizeH="0" baseline="0" noProof="0" dirty="0">
                <a:ln>
                  <a:noFill/>
                </a:ln>
                <a:solidFill>
                  <a:srgbClr val="000000"/>
                </a:solidFill>
                <a:effectLst/>
                <a:uLnTx/>
                <a:uFillTx/>
                <a:latin typeface="+mj-lt"/>
                <a:ea typeface="+mj-ea"/>
                <a:cs typeface="+mj-cs"/>
              </a:rPr>
              <a:t>O: </a:t>
            </a:r>
            <a:r>
              <a:rPr kumimoji="0" lang="en-US" sz="2400" b="1" i="0" u="none" strike="noStrike" kern="1200" cap="none" spc="0" normalizeH="0" baseline="0" noProof="0" dirty="0">
                <a:ln>
                  <a:noFill/>
                </a:ln>
                <a:solidFill>
                  <a:srgbClr val="000000"/>
                </a:solidFill>
                <a:effectLst/>
                <a:uLnTx/>
                <a:uFillTx/>
                <a:latin typeface="+mj-lt"/>
                <a:ea typeface="+mj-ea"/>
                <a:cs typeface="+mj-cs"/>
              </a:rPr>
              <a:t>After issuance of Notification of Election</a:t>
            </a:r>
            <a:endParaRPr kumimoji="0" lang="en-IN" sz="3200" b="1" i="0" u="none" strike="noStrike" kern="1200" cap="none" spc="0" normalizeH="0" baseline="0" noProof="0" dirty="0">
              <a:ln>
                <a:noFill/>
              </a:ln>
              <a:solidFill>
                <a:srgbClr val="000000"/>
              </a:solidFill>
              <a:effectLst/>
              <a:uLnTx/>
              <a:uFillTx/>
              <a:latin typeface="+mj-lt"/>
              <a:ea typeface="+mj-ea"/>
              <a:cs typeface="+mj-cs"/>
            </a:endParaRPr>
          </a:p>
        </p:txBody>
      </p:sp>
      <p:sp>
        <p:nvSpPr>
          <p:cNvPr id="8" name="Content Placeholder 2"/>
          <p:cNvSpPr txBox="1"/>
          <p:nvPr/>
        </p:nvSpPr>
        <p:spPr>
          <a:xfrm>
            <a:off x="904876" y="1176339"/>
            <a:ext cx="10076889" cy="5206532"/>
          </a:xfrm>
          <a:prstGeom prst="rect">
            <a:avLst/>
          </a:prstGeom>
        </p:spPr>
        <p:txBody>
          <a:bodyPr/>
          <a:lstStyle/>
          <a:p>
            <a:pPr marL="457200" indent="-457200">
              <a:buFont typeface="+mj-lt"/>
              <a:buAutoNum type="arabicPeriod" startAt="8"/>
            </a:pPr>
            <a:r>
              <a:rPr lang="en-US" sz="2000" i="1" dirty="0"/>
              <a:t>To ensure that all the documents required are put on his website and copies of the same, if requested, are given immediately to the members of public on payment of prescribed fee. </a:t>
            </a:r>
          </a:p>
          <a:p>
            <a:pPr marL="457200" indent="-457200">
              <a:buFont typeface="+mj-lt"/>
              <a:buAutoNum type="arabicPeriod" startAt="8"/>
            </a:pPr>
            <a:r>
              <a:rPr lang="en-US" sz="2000" i="1" dirty="0"/>
              <a:t>To ensure that after seizure by FS/SST, FIR/ complaint is filed promptly in appropriate cases. </a:t>
            </a:r>
          </a:p>
          <a:p>
            <a:pPr marL="457200" indent="-457200">
              <a:buFont typeface="+mj-lt"/>
              <a:buAutoNum type="arabicPeriod" startAt="8"/>
            </a:pPr>
            <a:r>
              <a:rPr lang="en-US" sz="2000" i="1" dirty="0"/>
              <a:t>To interact with Expenditure Observers/Assistant Expenditure Observers and to ensure that all teams are working smoothly. </a:t>
            </a:r>
          </a:p>
          <a:p>
            <a:pPr marL="457200" indent="-457200">
              <a:buFont typeface="+mj-lt"/>
              <a:buAutoNum type="arabicPeriod" startAt="8"/>
            </a:pPr>
            <a:r>
              <a:rPr lang="en-US" sz="2000" i="1" dirty="0"/>
              <a:t>To issue notice to the candidate, whey any defect is pointed out by the EO/DEO and received reply from the candidate/agent. </a:t>
            </a:r>
          </a:p>
          <a:p>
            <a:pPr marL="457200" indent="-457200">
              <a:buFont typeface="+mj-lt"/>
              <a:buAutoNum type="arabicPeriod" startAt="8"/>
            </a:pPr>
            <a:r>
              <a:rPr lang="en-US" sz="2000" i="1" dirty="0"/>
              <a:t>To issue notice to the candidate, preferably within 24 hrs. of the date of receipt of information about suppression/omission of the expenditure incurred by the candidate or if the candidate has not produced his account of election expenses for inspection on scheduled date or if the expenses incurred in election campaign are not correctly shown by the candidate. </a:t>
            </a:r>
          </a:p>
          <a:p>
            <a:pPr marL="457200" indent="-457200">
              <a:buFont typeface="+mj-lt"/>
              <a:buAutoNum type="arabicPeriod" startAt="8"/>
            </a:pPr>
            <a:r>
              <a:rPr lang="en-US" sz="2000" i="1" dirty="0"/>
              <a:t>To ensure that the reply of the notices issued to the candidates are received within 48 hrs.</a:t>
            </a:r>
          </a:p>
          <a:p>
            <a:pPr marL="514350" lvl="0" indent="-514350"/>
            <a:r>
              <a:rPr lang="en-US" sz="2800" dirty="0"/>
              <a:t> </a:t>
            </a:r>
          </a:p>
          <a:p>
            <a:pPr marL="342900" marR="0" lvl="0" indent="-342900" algn="just" defTabSz="457200" rtl="0" eaLnBrk="1" fontAlgn="auto" latinLnBrk="0" hangingPunct="1">
              <a:lnSpc>
                <a:spcPct val="81000"/>
              </a:lnSpc>
              <a:spcBef>
                <a:spcPts val="1000"/>
              </a:spcBef>
              <a:spcAft>
                <a:spcPts val="0"/>
              </a:spcAft>
              <a:buClr>
                <a:schemeClr val="accent1"/>
              </a:buClr>
              <a:buSzPct val="80000"/>
              <a:buFont typeface="Wingdings 3" panose="05040102010807070707" charset="2"/>
              <a:buChar char=""/>
              <a:defRPr/>
            </a:pPr>
            <a:endParaRPr kumimoji="0" lang="en-US"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mn-cs"/>
            </a:endParaRPr>
          </a:p>
          <a:p>
            <a:pPr marL="342900" marR="0" lvl="0" indent="-342900" algn="just" defTabSz="457200" rtl="0" eaLnBrk="1" fontAlgn="auto" latinLnBrk="0" hangingPunct="1">
              <a:lnSpc>
                <a:spcPct val="81000"/>
              </a:lnSpc>
              <a:spcBef>
                <a:spcPts val="1000"/>
              </a:spcBef>
              <a:spcAft>
                <a:spcPts val="0"/>
              </a:spcAft>
              <a:buClr>
                <a:schemeClr val="accent1"/>
              </a:buClr>
              <a:buSzPct val="80000"/>
              <a:buFont typeface="Wingdings 3" panose="05040102010807070707" charset="2"/>
              <a:buChar char=""/>
              <a:defRPr/>
            </a:pPr>
            <a:endParaRPr kumimoji="0" lang="en-IN"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mn-cs"/>
            </a:endParaRPr>
          </a:p>
        </p:txBody>
      </p:sp>
      <p:sp>
        <p:nvSpPr>
          <p:cNvPr id="7" name="TextBox 6"/>
          <p:cNvSpPr txBox="1"/>
          <p:nvPr/>
        </p:nvSpPr>
        <p:spPr>
          <a:xfrm>
            <a:off x="9889588" y="6288258"/>
            <a:ext cx="1069144" cy="369332"/>
          </a:xfrm>
          <a:prstGeom prst="rect">
            <a:avLst/>
          </a:prstGeom>
          <a:noFill/>
        </p:spPr>
        <p:txBody>
          <a:bodyPr wrap="square" rtlCol="0">
            <a:spAutoFit/>
          </a:bodyPr>
          <a:lstStyle/>
          <a:p>
            <a:r>
              <a:rPr lang="en-US" dirty="0" err="1" smtClean="0"/>
              <a:t>Contd</a:t>
            </a:r>
            <a:r>
              <a:rPr lang="en-US" dirty="0" smtClean="0"/>
              <a:t>…</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72</a:t>
            </a:fld>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383" y="1206366"/>
            <a:ext cx="9981398" cy="738664"/>
          </a:xfrm>
          <a:prstGeom prst="rect">
            <a:avLst/>
          </a:prstGeom>
          <a:noFill/>
        </p:spPr>
        <p:txBody>
          <a:bodyPr wrap="square" rtlCol="0">
            <a:spAutoFit/>
          </a:bodyPr>
          <a:lstStyle/>
          <a:p>
            <a:pPr marL="342900" indent="-342900" algn="just">
              <a:buFont typeface="Arial" panose="020B0604020202020204" pitchFamily="34" charset="0"/>
              <a:buChar char="•"/>
            </a:pPr>
            <a:endParaRPr lang="en-US" sz="2400" b="1" dirty="0"/>
          </a:p>
          <a:p>
            <a:pPr marL="342900" indent="-342900" algn="just">
              <a:buFont typeface="Arial" panose="020B0604020202020204" pitchFamily="34" charset="0"/>
              <a:buChar char="•"/>
            </a:pP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9893" y="306862"/>
            <a:ext cx="1230031" cy="1214827"/>
          </a:xfrm>
          <a:prstGeom prst="rect">
            <a:avLst/>
          </a:prstGeom>
        </p:spPr>
      </p:pic>
      <p:sp>
        <p:nvSpPr>
          <p:cNvPr id="8" name="Content Placeholder 2"/>
          <p:cNvSpPr txBox="1"/>
          <p:nvPr/>
        </p:nvSpPr>
        <p:spPr>
          <a:xfrm>
            <a:off x="904876" y="1176339"/>
            <a:ext cx="10076889" cy="4911725"/>
          </a:xfrm>
          <a:prstGeom prst="rect">
            <a:avLst/>
          </a:prstGeom>
        </p:spPr>
        <p:txBody>
          <a:bodyPr/>
          <a:lstStyle/>
          <a:p>
            <a:pPr marL="457200" indent="-457200">
              <a:buFont typeface="+mj-lt"/>
              <a:buAutoNum type="arabicPeriod" startAt="14"/>
            </a:pPr>
            <a:r>
              <a:rPr lang="en-US" sz="2000" i="1" dirty="0"/>
              <a:t>To have the updated list of all the disqualified candidates, who have incurred disqualification </a:t>
            </a:r>
            <a:r>
              <a:rPr lang="en-US" sz="2000" i="1" dirty="0" smtClean="0">
                <a:solidFill>
                  <a:srgbClr val="FF0000"/>
                </a:solidFill>
              </a:rPr>
              <a:t>S </a:t>
            </a:r>
            <a:r>
              <a:rPr lang="en-US" sz="2000" i="1" dirty="0">
                <a:solidFill>
                  <a:srgbClr val="FF0000"/>
                </a:solidFill>
              </a:rPr>
              <a:t>8A and 11A (b) </a:t>
            </a:r>
            <a:r>
              <a:rPr lang="en-US" sz="2000" i="1" dirty="0"/>
              <a:t>(for corrupt practices) and </a:t>
            </a:r>
            <a:r>
              <a:rPr lang="en-US" sz="2000" i="1" dirty="0" smtClean="0">
                <a:solidFill>
                  <a:srgbClr val="FF0000"/>
                </a:solidFill>
              </a:rPr>
              <a:t>S10 </a:t>
            </a:r>
            <a:r>
              <a:rPr lang="en-US" sz="2000" i="1" dirty="0">
                <a:solidFill>
                  <a:srgbClr val="FF0000"/>
                </a:solidFill>
              </a:rPr>
              <a:t>A</a:t>
            </a:r>
            <a:r>
              <a:rPr lang="en-US" sz="2000" i="1" dirty="0"/>
              <a:t> (failure to lodge the account of election expenses in time and manner) of the </a:t>
            </a:r>
            <a:r>
              <a:rPr lang="en-US" sz="2000" i="1" dirty="0" smtClean="0">
                <a:solidFill>
                  <a:srgbClr val="FF0000"/>
                </a:solidFill>
              </a:rPr>
              <a:t>RPA </a:t>
            </a:r>
            <a:r>
              <a:rPr lang="en-US" sz="2000" i="1" dirty="0">
                <a:solidFill>
                  <a:srgbClr val="FF0000"/>
                </a:solidFill>
              </a:rPr>
              <a:t>1951</a:t>
            </a:r>
            <a:r>
              <a:rPr lang="en-US" sz="2000" i="1" dirty="0"/>
              <a:t>, which may also be viewed on Commission’s website www.eci.gov.in </a:t>
            </a:r>
          </a:p>
          <a:p>
            <a:pPr marL="457200" indent="-457200">
              <a:buFont typeface="+mj-lt"/>
              <a:buAutoNum type="arabicPeriod" startAt="14"/>
            </a:pPr>
            <a:r>
              <a:rPr lang="en-US" sz="2000" i="1" dirty="0"/>
              <a:t>To ensure that the following formats are ready at the o/o the RO: </a:t>
            </a:r>
          </a:p>
          <a:p>
            <a:pPr marL="1503362" lvl="0" indent="-514350">
              <a:buFont typeface="+mj-lt"/>
              <a:buAutoNum type="romanLcPeriod"/>
            </a:pPr>
            <a:r>
              <a:rPr lang="en-US" sz="2000" i="1" dirty="0"/>
              <a:t>Election Expenditure Register of the candidates (duly serial numbered comprising of Bank Register, Cash Register, Day to Day Account Register, </a:t>
            </a:r>
            <a:r>
              <a:rPr lang="en-US" sz="2000" i="1" dirty="0">
                <a:solidFill>
                  <a:srgbClr val="00B0F0"/>
                </a:solidFill>
              </a:rPr>
              <a:t>Abstract Statement (Part I to Part IV) </a:t>
            </a:r>
            <a:r>
              <a:rPr lang="en-US" sz="2000" i="1" dirty="0"/>
              <a:t>along with </a:t>
            </a:r>
            <a:r>
              <a:rPr lang="en-US" sz="2000" i="1" dirty="0">
                <a:solidFill>
                  <a:srgbClr val="00B0F0"/>
                </a:solidFill>
              </a:rPr>
              <a:t>Schedules 1 to 11</a:t>
            </a:r>
            <a:r>
              <a:rPr lang="en-US" sz="2000" i="1" dirty="0"/>
              <a:t>, Format of Affidavit and Acknowledgement. </a:t>
            </a:r>
          </a:p>
          <a:p>
            <a:pPr marL="1503362" lvl="0" indent="-514350">
              <a:buFont typeface="+mj-lt"/>
              <a:buAutoNum type="romanLcPeriod"/>
            </a:pPr>
            <a:r>
              <a:rPr lang="en-US" sz="2000" i="1" dirty="0"/>
              <a:t>Shadow Observation Register </a:t>
            </a:r>
          </a:p>
          <a:p>
            <a:pPr marL="1503362" lvl="0" indent="-514350">
              <a:buFont typeface="+mj-lt"/>
              <a:buAutoNum type="romanLcPeriod"/>
            </a:pPr>
            <a:r>
              <a:rPr lang="en-US" sz="2000" i="1" dirty="0"/>
              <a:t>Video Cue Sheet </a:t>
            </a:r>
          </a:p>
          <a:p>
            <a:pPr marL="1503362" lvl="0" indent="-514350">
              <a:buFont typeface="+mj-lt"/>
              <a:buAutoNum type="romanLcPeriod"/>
            </a:pPr>
            <a:r>
              <a:rPr lang="en-US" sz="2000" i="1" dirty="0"/>
              <a:t>Reporting formats by Flying Squad/Static Surveillance Team </a:t>
            </a:r>
          </a:p>
          <a:p>
            <a:pPr marL="1503362" lvl="0" indent="-514350">
              <a:buFont typeface="+mj-lt"/>
              <a:buAutoNum type="romanLcPeriod"/>
            </a:pPr>
            <a:r>
              <a:rPr lang="en-US" sz="2000" i="1" dirty="0"/>
              <a:t>Compendium of Election Expenditure guidelines in local language.</a:t>
            </a:r>
          </a:p>
          <a:p>
            <a:pPr marL="1503362" lvl="0" indent="-514350">
              <a:buFont typeface="+mj-lt"/>
              <a:buAutoNum type="romanLcPeriod"/>
            </a:pPr>
            <a:r>
              <a:rPr lang="en-US" sz="2000" i="1" dirty="0">
                <a:solidFill>
                  <a:srgbClr val="00B0F0"/>
                </a:solidFill>
              </a:rPr>
              <a:t>Form 26 </a:t>
            </a:r>
            <a:r>
              <a:rPr lang="en-US" sz="2000" i="1" dirty="0"/>
              <a:t>regarding criminal cases, assets and liabilities.</a:t>
            </a:r>
            <a:r>
              <a:rPr lang="en-US" sz="2800" i="1" dirty="0"/>
              <a:t> </a:t>
            </a:r>
          </a:p>
          <a:p>
            <a:pPr marL="342900" marR="0" lvl="0" indent="-342900" algn="just" defTabSz="457200" rtl="0" eaLnBrk="1" fontAlgn="auto" latinLnBrk="0" hangingPunct="1">
              <a:lnSpc>
                <a:spcPct val="81000"/>
              </a:lnSpc>
              <a:spcBef>
                <a:spcPts val="1000"/>
              </a:spcBef>
              <a:spcAft>
                <a:spcPts val="0"/>
              </a:spcAft>
              <a:buClr>
                <a:schemeClr val="accent1"/>
              </a:buClr>
              <a:buSzPct val="80000"/>
              <a:buFont typeface="Wingdings 3" panose="05040102010807070707" charset="2"/>
              <a:buChar char=""/>
              <a:defRPr/>
            </a:pPr>
            <a:endParaRPr kumimoji="0" lang="en-US"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mn-cs"/>
            </a:endParaRPr>
          </a:p>
          <a:p>
            <a:pPr marL="342900" marR="0" lvl="0" indent="-342900" algn="just" defTabSz="457200" rtl="0" eaLnBrk="1" fontAlgn="auto" latinLnBrk="0" hangingPunct="1">
              <a:lnSpc>
                <a:spcPct val="81000"/>
              </a:lnSpc>
              <a:spcBef>
                <a:spcPts val="1000"/>
              </a:spcBef>
              <a:spcAft>
                <a:spcPts val="0"/>
              </a:spcAft>
              <a:buClr>
                <a:schemeClr val="accent1"/>
              </a:buClr>
              <a:buSzPct val="80000"/>
              <a:buFont typeface="Wingdings 3" panose="05040102010807070707" charset="2"/>
              <a:buChar char=""/>
              <a:defRPr/>
            </a:pPr>
            <a:endParaRPr kumimoji="0" lang="en-IN"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mn-cs"/>
            </a:endParaRPr>
          </a:p>
        </p:txBody>
      </p:sp>
      <p:sp>
        <p:nvSpPr>
          <p:cNvPr id="7" name="Title 1"/>
          <p:cNvSpPr txBox="1"/>
          <p:nvPr/>
        </p:nvSpPr>
        <p:spPr>
          <a:xfrm>
            <a:off x="806824" y="210059"/>
            <a:ext cx="9350188" cy="605730"/>
          </a:xfrm>
          <a:prstGeom prst="rect">
            <a:avLst/>
          </a:prstGeom>
          <a:solidFill>
            <a:schemeClr val="bg1"/>
          </a:solidFill>
          <a:ln w="57150">
            <a:solidFill>
              <a:schemeClr val="tx1"/>
            </a:solidFill>
          </a:ln>
        </p:spPr>
        <p:txBody>
          <a:bodyPr vert="horz" lIns="91440" tIns="45720" rIns="91440" bIns="45720" rtlCol="0" anchor="t">
            <a:no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2800" b="1" i="0" u="none" strike="noStrike" kern="1200" cap="none" spc="0" normalizeH="0" baseline="0" noProof="0" dirty="0">
                <a:ln>
                  <a:noFill/>
                </a:ln>
                <a:solidFill>
                  <a:srgbClr val="92D050"/>
                </a:solidFill>
                <a:effectLst/>
                <a:uLnTx/>
                <a:uFillTx/>
                <a:latin typeface="Arial Black" panose="020B0A04020102020204" pitchFamily="34" charset="0"/>
                <a:ea typeface="+mj-ea"/>
                <a:cs typeface="+mj-cs"/>
              </a:rPr>
              <a:t>Role of </a:t>
            </a:r>
            <a:r>
              <a:rPr lang="en-US" sz="2800" b="1" dirty="0">
                <a:solidFill>
                  <a:srgbClr val="92D050"/>
                </a:solidFill>
                <a:latin typeface="Arial Black" panose="020B0A04020102020204" pitchFamily="34" charset="0"/>
                <a:ea typeface="+mj-ea"/>
                <a:cs typeface="+mj-cs"/>
              </a:rPr>
              <a:t>R</a:t>
            </a:r>
            <a:r>
              <a:rPr kumimoji="0" lang="en-US" sz="2800" b="1" i="0" u="none" strike="noStrike" kern="1200" cap="none" spc="0" normalizeH="0" baseline="0" noProof="0" dirty="0">
                <a:ln>
                  <a:noFill/>
                </a:ln>
                <a:solidFill>
                  <a:srgbClr val="92D050"/>
                </a:solidFill>
                <a:effectLst/>
                <a:uLnTx/>
                <a:uFillTx/>
                <a:latin typeface="Arial Black" panose="020B0A04020102020204" pitchFamily="34" charset="0"/>
                <a:ea typeface="+mj-ea"/>
                <a:cs typeface="+mj-cs"/>
              </a:rPr>
              <a:t>O: </a:t>
            </a:r>
            <a:r>
              <a:rPr kumimoji="0" lang="en-US" sz="2400" b="1" i="0" u="none" strike="noStrike" kern="1200" cap="none" spc="0" normalizeH="0" baseline="0" noProof="0" dirty="0">
                <a:ln>
                  <a:noFill/>
                </a:ln>
                <a:solidFill>
                  <a:srgbClr val="7030A0"/>
                </a:solidFill>
                <a:effectLst/>
                <a:uLnTx/>
                <a:uFillTx/>
                <a:latin typeface="Arial Black" panose="020B0A04020102020204" pitchFamily="34" charset="0"/>
                <a:ea typeface="+mj-ea"/>
                <a:cs typeface="+mj-cs"/>
              </a:rPr>
              <a:t>After issuance of Notification of Election</a:t>
            </a:r>
            <a:endParaRPr kumimoji="0" lang="en-IN" sz="3200" b="1" i="0" u="none" strike="noStrike" kern="1200" cap="none" spc="0" normalizeH="0" baseline="0" noProof="0" dirty="0">
              <a:ln>
                <a:noFill/>
              </a:ln>
              <a:solidFill>
                <a:srgbClr val="7030A0"/>
              </a:solidFill>
              <a:effectLst/>
              <a:uLnTx/>
              <a:uFillTx/>
              <a:latin typeface="Arial Black" panose="020B0A04020102020204" pitchFamily="34" charset="0"/>
              <a:ea typeface="+mj-ea"/>
              <a:cs typeface="+mj-cs"/>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73</a:t>
            </a:fld>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35520"/>
          </a:xfrm>
          <a:ln w="57150">
            <a:solidFill>
              <a:schemeClr val="tx1"/>
            </a:solidFill>
          </a:ln>
        </p:spPr>
        <p:txBody>
          <a:bodyPr vert="horz" lIns="91440" tIns="45720" rIns="91440" bIns="45720" rtlCol="0" anchor="t">
            <a:noAutofit/>
          </a:bodyPr>
          <a:lstStyle/>
          <a:p>
            <a:pPr algn="ctr"/>
            <a:r>
              <a:rPr lang="en-US" sz="5400" dirty="0">
                <a:solidFill>
                  <a:schemeClr val="tx1"/>
                </a:solidFill>
                <a:ea typeface="+mj-lt"/>
                <a:cs typeface="+mj-lt"/>
              </a:rPr>
              <a:t>Common mistakes</a:t>
            </a:r>
            <a:endParaRPr lang="en-US" dirty="0"/>
          </a:p>
          <a:p>
            <a:endParaRPr lang="en-US" dirty="0"/>
          </a:p>
        </p:txBody>
      </p:sp>
      <p:sp>
        <p:nvSpPr>
          <p:cNvPr id="4" name="Content Placeholder 2"/>
          <p:cNvSpPr>
            <a:spLocks noGrp="1"/>
          </p:cNvSpPr>
          <p:nvPr/>
        </p:nvSpPr>
        <p:spPr>
          <a:xfrm>
            <a:off x="228600" y="1886229"/>
            <a:ext cx="10327776" cy="4276446"/>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anose="020B0503020204020204"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5pPr>
            <a:lvl6pPr marL="1600200"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6pPr>
            <a:lvl7pPr marL="1899920"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7pPr>
            <a:lvl8pPr marL="2200275"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8pPr>
            <a:lvl9pPr marL="2499995"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9pPr>
          </a:lstStyle>
          <a:p>
            <a:pPr marL="560070" indent="-514350">
              <a:buFont typeface="+mj-lt"/>
              <a:buAutoNum type="arabicPeriod"/>
            </a:pPr>
            <a:r>
              <a:rPr lang="en-US" sz="2800" b="1" i="1" dirty="0">
                <a:solidFill>
                  <a:schemeClr val="tx1"/>
                </a:solidFill>
              </a:rPr>
              <a:t>Violation of provision related to publication/broadcasting of information of candidates criminal antecedent</a:t>
            </a:r>
          </a:p>
          <a:p>
            <a:pPr marL="560070" indent="-514350">
              <a:buFont typeface="+mj-lt"/>
              <a:buAutoNum type="arabicPeriod"/>
            </a:pPr>
            <a:r>
              <a:rPr lang="en-US" sz="2800" b="1" i="1" dirty="0">
                <a:solidFill>
                  <a:schemeClr val="tx1"/>
                </a:solidFill>
              </a:rPr>
              <a:t> Some candidates fail to open separate bank account for election expenditure</a:t>
            </a:r>
          </a:p>
          <a:p>
            <a:pPr marL="560070" indent="-514350">
              <a:buFont typeface="+mj-lt"/>
              <a:buAutoNum type="arabicPeriod"/>
            </a:pPr>
            <a:r>
              <a:rPr lang="en-US" sz="2800" b="1" i="1" dirty="0">
                <a:solidFill>
                  <a:schemeClr val="tx1"/>
                </a:solidFill>
              </a:rPr>
              <a:t>Some candidates do not show all transactions from the separate bank account</a:t>
            </a:r>
          </a:p>
          <a:p>
            <a:pPr marL="560070" indent="-514350">
              <a:buFont typeface="+mj-lt"/>
              <a:buAutoNum type="arabicPeriod"/>
            </a:pPr>
            <a:r>
              <a:rPr lang="en-US" sz="2800" b="1" i="1" dirty="0">
                <a:solidFill>
                  <a:schemeClr val="tx1"/>
                </a:solidFill>
              </a:rPr>
              <a:t>Some candidates fail to produce their account register for inspection to RO/EO at least 3 times during the election campaigning period.</a:t>
            </a:r>
          </a:p>
          <a:p>
            <a:endParaRPr lang="en-US" sz="2800" b="1" dirty="0">
              <a:solidFill>
                <a:schemeClr val="tx1"/>
              </a:solidFill>
            </a:endParaRPr>
          </a:p>
          <a:p>
            <a:endParaRPr lang="en-IN"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74</a:t>
            </a:fld>
            <a:endParaRPr lang="en-US" dirty="0"/>
          </a:p>
        </p:txBody>
      </p:sp>
    </p:spTree>
    <p:extLst>
      <p:ext uri="{BB962C8B-B14F-4D97-AF65-F5344CB8AC3E}">
        <p14:creationId xmlns:p14="http://schemas.microsoft.com/office/powerpoint/2010/main" val="13265742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2762" y="86627"/>
            <a:ext cx="10347157" cy="462012"/>
          </a:xfrm>
          <a:solidFill>
            <a:schemeClr val="bg1"/>
          </a:solidFill>
          <a:ln w="57150">
            <a:solidFill>
              <a:schemeClr val="tx1"/>
            </a:solidFill>
          </a:ln>
        </p:spPr>
        <p:txBody>
          <a:bodyPr/>
          <a:lstStyle/>
          <a:p>
            <a:pPr algn="ctr"/>
            <a:r>
              <a:rPr lang="en-US" sz="2400" dirty="0" smtClean="0">
                <a:solidFill>
                  <a:schemeClr val="tx1">
                    <a:lumMod val="95000"/>
                    <a:lumOff val="5000"/>
                  </a:schemeClr>
                </a:solidFill>
                <a:latin typeface="Arial Black" panose="020B0A04020102020204" pitchFamily="34" charset="0"/>
              </a:rPr>
              <a:t>Monitoring of expenditure on election campaign</a:t>
            </a:r>
            <a:endParaRPr lang="en-IN" sz="2400" dirty="0">
              <a:solidFill>
                <a:schemeClr val="tx1">
                  <a:lumMod val="95000"/>
                  <a:lumOff val="5000"/>
                </a:schemeClr>
              </a:solidFill>
              <a:latin typeface="Arial Black" panose="020B0A04020102020204" pitchFamily="34" charset="0"/>
            </a:endParaRPr>
          </a:p>
        </p:txBody>
      </p:sp>
      <p:sp>
        <p:nvSpPr>
          <p:cNvPr id="3" name="Subtitle 2"/>
          <p:cNvSpPr>
            <a:spLocks noGrp="1"/>
          </p:cNvSpPr>
          <p:nvPr>
            <p:ph type="subTitle" idx="1"/>
          </p:nvPr>
        </p:nvSpPr>
        <p:spPr>
          <a:xfrm>
            <a:off x="154004" y="721895"/>
            <a:ext cx="11839074" cy="5977290"/>
          </a:xfrm>
          <a:solidFill>
            <a:schemeClr val="bg1"/>
          </a:solidFill>
        </p:spPr>
        <p:txBody>
          <a:bodyPr>
            <a:normAutofit/>
          </a:bodyPr>
          <a:lstStyle/>
          <a:p>
            <a:pPr marL="457200" indent="-457200" algn="l">
              <a:buFont typeface="+mj-lt"/>
              <a:buAutoNum type="arabicPeriod"/>
            </a:pPr>
            <a:r>
              <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Shadow observer register</a:t>
            </a:r>
          </a:p>
          <a:p>
            <a:pPr marL="457200" indent="-457200" algn="l">
              <a:buFont typeface="+mj-lt"/>
              <a:buAutoNum type="arabicPeriod"/>
            </a:pPr>
            <a:r>
              <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Folder of evidence</a:t>
            </a:r>
          </a:p>
          <a:p>
            <a:pPr marL="457200" indent="-457200" algn="l">
              <a:buFont typeface="+mj-lt"/>
              <a:buAutoNum type="arabicPeriod"/>
            </a:pPr>
            <a:r>
              <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Monitoring of campaign through electronic/ print/ social media</a:t>
            </a:r>
          </a:p>
          <a:p>
            <a:pPr marL="457200" indent="-457200" algn="l">
              <a:buFont typeface="+mj-lt"/>
              <a:buAutoNum type="arabicPeriod"/>
            </a:pPr>
            <a:r>
              <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Monitoring of public meeting, rallies, </a:t>
            </a:r>
            <a:r>
              <a:rPr lang="en-US" sz="1900" dirty="0" err="1"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etc</a:t>
            </a:r>
            <a:endPar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marL="457200" indent="-457200" algn="l">
              <a:buFont typeface="+mj-lt"/>
              <a:buAutoNum type="arabicPeriod"/>
            </a:pPr>
            <a:r>
              <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Monitoring of printing of pamphlets, posters, </a:t>
            </a:r>
            <a:r>
              <a:rPr lang="en-US" sz="1900" dirty="0" err="1"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etc</a:t>
            </a:r>
            <a:r>
              <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t>
            </a:r>
          </a:p>
          <a:p>
            <a:pPr marL="457200" indent="-457200" algn="l">
              <a:buFont typeface="+mj-lt"/>
              <a:buAutoNum type="arabicPeriod"/>
            </a:pPr>
            <a:r>
              <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Monitoring of use of vehicle during electioneering</a:t>
            </a:r>
          </a:p>
          <a:p>
            <a:pPr marL="457200" indent="-457200" algn="l">
              <a:buFont typeface="+mj-lt"/>
              <a:buAutoNum type="arabicPeriod"/>
            </a:pPr>
            <a:r>
              <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Other monitoring mechanisms</a:t>
            </a:r>
          </a:p>
          <a:p>
            <a:pPr marL="457200" indent="-457200" algn="l">
              <a:buFont typeface="+mj-lt"/>
              <a:buAutoNum type="arabicPeriod"/>
            </a:pPr>
            <a:r>
              <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Checking distribution of tokens to be exchanged for gifts or cash or distribution of money through various means</a:t>
            </a:r>
          </a:p>
          <a:p>
            <a:pPr marL="457200" indent="-457200" algn="l">
              <a:buFont typeface="+mj-lt"/>
              <a:buAutoNum type="arabicPeriod"/>
            </a:pPr>
            <a:r>
              <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Checking distribution of cash by candidates/ political parties along with disbursement of wages under any government scheme</a:t>
            </a:r>
          </a:p>
          <a:p>
            <a:pPr marL="457200" indent="-457200" algn="l">
              <a:buFont typeface="+mj-lt"/>
              <a:buAutoNum type="arabicPeriod"/>
            </a:pPr>
            <a:r>
              <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Monitoring of production, storage and distribution of liquor during elections</a:t>
            </a:r>
          </a:p>
          <a:p>
            <a:pPr marL="457200" indent="-457200" algn="l">
              <a:buFont typeface="+mj-lt"/>
              <a:buAutoNum type="arabicPeriod"/>
            </a:pPr>
            <a:r>
              <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Monitoring of cash withdrawals from banks</a:t>
            </a:r>
          </a:p>
          <a:p>
            <a:pPr marL="457200" indent="-457200" algn="l">
              <a:buFont typeface="+mj-lt"/>
              <a:buAutoNum type="arabicPeriod"/>
            </a:pPr>
            <a:r>
              <a:rPr lang="en-US" sz="1900"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Monitoring of political party expenditure</a:t>
            </a:r>
          </a:p>
          <a:p>
            <a:pPr marL="342900" indent="-342900">
              <a:buAutoNum type="arabicPeriod"/>
            </a:pPr>
            <a:endParaRPr lang="en-IN"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9"/>
          <p:cNvSpPr>
            <a:spLocks noGrp="1"/>
          </p:cNvSpPr>
          <p:nvPr>
            <p:ph type="title"/>
          </p:nvPr>
        </p:nvSpPr>
        <p:spPr>
          <a:xfrm>
            <a:off x="1556244" y="295276"/>
            <a:ext cx="7717758" cy="876300"/>
          </a:xfrm>
          <a:solidFill>
            <a:schemeClr val="bg1"/>
          </a:solidFill>
          <a:ln w="57150">
            <a:solidFill>
              <a:schemeClr val="tx1"/>
            </a:solidFill>
          </a:ln>
        </p:spPr>
        <p:txBody>
          <a:bodyPr vert="horz" wrap="square" lIns="91440" tIns="45720" rIns="91440" bIns="45720" numCol="1" rtlCol="0" anchor="t" anchorCtr="0" compatLnSpc="1">
            <a:normAutofit fontScale="90000"/>
          </a:bodyPr>
          <a:lstStyle/>
          <a:p>
            <a:pPr algn="ctr" eaLnBrk="1" hangingPunct="1">
              <a:defRPr/>
            </a:pPr>
            <a:r>
              <a:rPr lang="en-US" sz="2800" b="1">
                <a:solidFill>
                  <a:schemeClr val="tx1">
                    <a:lumMod val="95000"/>
                    <a:lumOff val="5000"/>
                  </a:schemeClr>
                </a:solidFill>
                <a:latin typeface="Arial Black" panose="020B0A04020102020204" pitchFamily="34" charset="0"/>
              </a:rPr>
              <a:t>SHADOW OBSERVATION REGISTER </a:t>
            </a:r>
            <a:br>
              <a:rPr lang="en-US" sz="2800" b="1">
                <a:solidFill>
                  <a:schemeClr val="tx1">
                    <a:lumMod val="95000"/>
                    <a:lumOff val="5000"/>
                  </a:schemeClr>
                </a:solidFill>
                <a:latin typeface="Arial Black" panose="020B0A04020102020204" pitchFamily="34" charset="0"/>
              </a:rPr>
            </a:br>
            <a:r>
              <a:rPr lang="en-US" sz="2800" b="1">
                <a:solidFill>
                  <a:schemeClr val="tx1">
                    <a:lumMod val="95000"/>
                    <a:lumOff val="5000"/>
                  </a:schemeClr>
                </a:solidFill>
                <a:latin typeface="Arial Black" panose="020B0A04020102020204" pitchFamily="34" charset="0"/>
              </a:rPr>
              <a:t>(SOR) &amp; FOLDER OF EVIDENCE (FE) </a:t>
            </a:r>
            <a:r>
              <a:rPr lang="en-US" sz="2700">
                <a:solidFill>
                  <a:schemeClr val="tx1">
                    <a:lumMod val="95000"/>
                    <a:lumOff val="5000"/>
                  </a:schemeClr>
                </a:solidFill>
                <a:latin typeface="Arial Black" panose="020B0A04020102020204" pitchFamily="34" charset="0"/>
              </a:rPr>
              <a:t/>
            </a:r>
            <a:br>
              <a:rPr lang="en-US" sz="2700">
                <a:solidFill>
                  <a:schemeClr val="tx1">
                    <a:lumMod val="95000"/>
                    <a:lumOff val="5000"/>
                  </a:schemeClr>
                </a:solidFill>
                <a:latin typeface="Arial Black" panose="020B0A04020102020204" pitchFamily="34" charset="0"/>
              </a:rPr>
            </a:br>
            <a:endParaRPr lang="en-US" sz="2700">
              <a:solidFill>
                <a:schemeClr val="tx1">
                  <a:lumMod val="95000"/>
                  <a:lumOff val="5000"/>
                </a:schemeClr>
              </a:solidFill>
              <a:latin typeface="Arial Black" panose="020B0A04020102020204" pitchFamily="34" charset="0"/>
            </a:endParaRPr>
          </a:p>
        </p:txBody>
      </p:sp>
      <p:sp>
        <p:nvSpPr>
          <p:cNvPr id="37891" name="Content Placeholder 10"/>
          <p:cNvSpPr>
            <a:spLocks noGrp="1"/>
          </p:cNvSpPr>
          <p:nvPr>
            <p:ph idx="1"/>
          </p:nvPr>
        </p:nvSpPr>
        <p:spPr>
          <a:xfrm>
            <a:off x="623944" y="1893345"/>
            <a:ext cx="9929916" cy="4513141"/>
          </a:xfrm>
        </p:spPr>
        <p:txBody>
          <a:bodyPr>
            <a:normAutofit fontScale="25000" lnSpcReduction="20000"/>
          </a:bodyPr>
          <a:lstStyle/>
          <a:p>
            <a:pPr marL="0">
              <a:lnSpc>
                <a:spcPct val="90000"/>
              </a:lnSpc>
              <a:spcBef>
                <a:spcPct val="0"/>
              </a:spcBef>
              <a:buFont typeface="+mj-lt"/>
              <a:buAutoNum type="arabicPeriod"/>
            </a:pPr>
            <a:endParaRPr lang="en-US" altLang="en-US" sz="1200" b="1" dirty="0"/>
          </a:p>
          <a:p>
            <a:pPr marL="0">
              <a:lnSpc>
                <a:spcPct val="90000"/>
              </a:lnSpc>
              <a:spcBef>
                <a:spcPct val="0"/>
              </a:spcBef>
              <a:buFont typeface="+mj-lt"/>
              <a:buAutoNum type="arabicPeriod"/>
            </a:pPr>
            <a:endParaRPr lang="en-US" altLang="en-US" sz="1200" b="1" dirty="0"/>
          </a:p>
          <a:p>
            <a:pPr marL="1028700" indent="-1371600" algn="just">
              <a:lnSpc>
                <a:spcPct val="90000"/>
              </a:lnSpc>
              <a:spcBef>
                <a:spcPct val="0"/>
              </a:spcBef>
              <a:buFont typeface="+mj-lt"/>
              <a:buAutoNum type="arabicPeriod"/>
            </a:pPr>
            <a:r>
              <a:rPr lang="en-US" altLang="en-US" sz="11200" dirty="0">
                <a:solidFill>
                  <a:srgbClr val="00B0F0"/>
                </a:solidFill>
                <a:latin typeface="Calibri" panose="020F0502020204030204" pitchFamily="34" charset="0"/>
                <a:ea typeface="Calibri" panose="020F0502020204030204" pitchFamily="34" charset="0"/>
                <a:cs typeface="Calibri" panose="020F0502020204030204" pitchFamily="34" charset="0"/>
              </a:rPr>
              <a:t>SOR</a:t>
            </a:r>
            <a:r>
              <a:rPr lang="en-US" altLang="en-US" sz="11200" dirty="0">
                <a:latin typeface="Calibri" panose="020F0502020204030204" pitchFamily="34" charset="0"/>
                <a:ea typeface="Calibri" panose="020F0502020204030204" pitchFamily="34" charset="0"/>
                <a:cs typeface="Calibri" panose="020F0502020204030204" pitchFamily="34" charset="0"/>
              </a:rPr>
              <a:t> is for each Contesting Candidate in a constituency (</a:t>
            </a:r>
            <a:r>
              <a:rPr lang="en-US" altLang="en-US" sz="11200" dirty="0">
                <a:solidFill>
                  <a:srgbClr val="00B0F0"/>
                </a:solidFill>
                <a:latin typeface="Calibri" panose="020F0502020204030204" pitchFamily="34" charset="0"/>
                <a:ea typeface="Calibri" panose="020F0502020204030204" pitchFamily="34" charset="0"/>
                <a:cs typeface="Calibri" panose="020F0502020204030204" pitchFamily="34" charset="0"/>
              </a:rPr>
              <a:t>ANNEXURE B-13 </a:t>
            </a:r>
            <a:r>
              <a:rPr lang="en-US" altLang="en-US" sz="11200" dirty="0">
                <a:latin typeface="Calibri" panose="020F0502020204030204" pitchFamily="34" charset="0"/>
                <a:ea typeface="Calibri" panose="020F0502020204030204" pitchFamily="34" charset="0"/>
                <a:cs typeface="Calibri" panose="020F0502020204030204" pitchFamily="34" charset="0"/>
              </a:rPr>
              <a:t>of the Instructions). To record all expenses incurred on major events(public meetings/rallies etc.,) towards election campaign,</a:t>
            </a:r>
          </a:p>
          <a:p>
            <a:pPr marL="1028700" indent="-1371600" algn="just">
              <a:lnSpc>
                <a:spcPct val="90000"/>
              </a:lnSpc>
              <a:spcBef>
                <a:spcPct val="0"/>
              </a:spcBef>
              <a:buFont typeface="+mj-lt"/>
              <a:buAutoNum type="arabicPeriod"/>
            </a:pPr>
            <a:endParaRPr lang="en-US" altLang="en-US" sz="11200" dirty="0">
              <a:latin typeface="Calibri" panose="020F0502020204030204" pitchFamily="34" charset="0"/>
              <a:ea typeface="Calibri" panose="020F0502020204030204" pitchFamily="34" charset="0"/>
              <a:cs typeface="Calibri" panose="020F0502020204030204" pitchFamily="34" charset="0"/>
            </a:endParaRPr>
          </a:p>
          <a:p>
            <a:pPr marL="1028700" indent="-1371600" algn="just">
              <a:lnSpc>
                <a:spcPct val="90000"/>
              </a:lnSpc>
              <a:spcBef>
                <a:spcPct val="0"/>
              </a:spcBef>
              <a:buFont typeface="+mj-lt"/>
              <a:buAutoNum type="arabicPeriod"/>
            </a:pPr>
            <a:r>
              <a:rPr lang="en-US" altLang="en-US" sz="11200" dirty="0">
                <a:latin typeface="Calibri" panose="020F0502020204030204" pitchFamily="34" charset="0"/>
                <a:ea typeface="Calibri" panose="020F0502020204030204" pitchFamily="34" charset="0"/>
                <a:cs typeface="Calibri" panose="020F0502020204030204" pitchFamily="34" charset="0"/>
              </a:rPr>
              <a:t>All expenditure recorded to be supported by CD/Video evidences(proper referencing) held in </a:t>
            </a:r>
            <a:r>
              <a:rPr lang="en-US" altLang="en-US" sz="11200" dirty="0">
                <a:solidFill>
                  <a:srgbClr val="00B0F0"/>
                </a:solidFill>
                <a:latin typeface="Calibri" panose="020F0502020204030204" pitchFamily="34" charset="0"/>
                <a:ea typeface="Calibri" panose="020F0502020204030204" pitchFamily="34" charset="0"/>
                <a:cs typeface="Calibri" panose="020F0502020204030204" pitchFamily="34" charset="0"/>
              </a:rPr>
              <a:t>FE</a:t>
            </a:r>
            <a:r>
              <a:rPr lang="en-US" altLang="en-US" sz="11200" dirty="0">
                <a:latin typeface="Calibri" panose="020F0502020204030204" pitchFamily="34" charset="0"/>
                <a:ea typeface="Calibri" panose="020F0502020204030204" pitchFamily="34" charset="0"/>
                <a:cs typeface="Calibri" panose="020F0502020204030204" pitchFamily="34" charset="0"/>
              </a:rPr>
              <a:t> and to be cross- checked during Inspections </a:t>
            </a:r>
          </a:p>
          <a:p>
            <a:pPr marL="1028700" indent="-1371600" algn="just">
              <a:lnSpc>
                <a:spcPct val="90000"/>
              </a:lnSpc>
              <a:spcBef>
                <a:spcPct val="0"/>
              </a:spcBef>
              <a:buFont typeface="+mj-lt"/>
              <a:buAutoNum type="arabicPeriod"/>
            </a:pPr>
            <a:endParaRPr lang="en-US" altLang="en-US" sz="11200" dirty="0">
              <a:latin typeface="Calibri" panose="020F0502020204030204" pitchFamily="34" charset="0"/>
              <a:ea typeface="Calibri" panose="020F0502020204030204" pitchFamily="34" charset="0"/>
              <a:cs typeface="Calibri" panose="020F0502020204030204" pitchFamily="34" charset="0"/>
            </a:endParaRPr>
          </a:p>
          <a:p>
            <a:pPr marL="1028700" indent="-1371600" algn="just">
              <a:lnSpc>
                <a:spcPct val="90000"/>
              </a:lnSpc>
              <a:spcBef>
                <a:spcPct val="0"/>
              </a:spcBef>
              <a:buFont typeface="+mj-lt"/>
              <a:buAutoNum type="arabicPeriod"/>
            </a:pPr>
            <a:r>
              <a:rPr lang="en-US" altLang="en-US" sz="11200" dirty="0">
                <a:latin typeface="Calibri" panose="020F0502020204030204" pitchFamily="34" charset="0"/>
                <a:ea typeface="Calibri" panose="020F0502020204030204" pitchFamily="34" charset="0"/>
                <a:cs typeface="Calibri" panose="020F0502020204030204" pitchFamily="34" charset="0"/>
              </a:rPr>
              <a:t>Signatures of candidate/ authorized agent to be taken during inspection</a:t>
            </a:r>
          </a:p>
          <a:p>
            <a:pPr marL="1028700" indent="-1371600" algn="just">
              <a:lnSpc>
                <a:spcPct val="90000"/>
              </a:lnSpc>
              <a:spcBef>
                <a:spcPct val="0"/>
              </a:spcBef>
              <a:buFont typeface="+mj-lt"/>
              <a:buAutoNum type="arabicPeriod"/>
            </a:pPr>
            <a:endParaRPr lang="en-US" altLang="en-US" sz="11200" dirty="0">
              <a:latin typeface="Calibri" panose="020F0502020204030204" pitchFamily="34" charset="0"/>
              <a:ea typeface="Calibri" panose="020F0502020204030204" pitchFamily="34" charset="0"/>
              <a:cs typeface="Calibri" panose="020F0502020204030204" pitchFamily="34" charset="0"/>
            </a:endParaRPr>
          </a:p>
          <a:p>
            <a:pPr marL="1028700" indent="-1371600" algn="just">
              <a:lnSpc>
                <a:spcPct val="90000"/>
              </a:lnSpc>
              <a:spcBef>
                <a:spcPct val="0"/>
              </a:spcBef>
              <a:buFont typeface="+mj-lt"/>
              <a:buAutoNum type="arabicPeriod"/>
            </a:pPr>
            <a:r>
              <a:rPr lang="en-US" altLang="en-US" sz="11200" dirty="0">
                <a:latin typeface="Calibri" panose="020F0502020204030204" pitchFamily="34" charset="0"/>
                <a:ea typeface="Calibri" panose="020F0502020204030204" pitchFamily="34" charset="0"/>
                <a:cs typeface="Calibri" panose="020F0502020204030204" pitchFamily="34" charset="0"/>
              </a:rPr>
              <a:t>The SOR &amp; </a:t>
            </a:r>
            <a:r>
              <a:rPr lang="en-US" altLang="en-US" sz="11200" dirty="0">
                <a:solidFill>
                  <a:srgbClr val="00B0F0"/>
                </a:solidFill>
                <a:latin typeface="Calibri" panose="020F0502020204030204" pitchFamily="34" charset="0"/>
                <a:ea typeface="Calibri" panose="020F0502020204030204" pitchFamily="34" charset="0"/>
                <a:cs typeface="Calibri" panose="020F0502020204030204" pitchFamily="34" charset="0"/>
              </a:rPr>
              <a:t>FE</a:t>
            </a:r>
            <a:r>
              <a:rPr lang="en-US" altLang="en-US" sz="11200" dirty="0">
                <a:latin typeface="Calibri" panose="020F0502020204030204" pitchFamily="34" charset="0"/>
                <a:ea typeface="Calibri" panose="020F0502020204030204" pitchFamily="34" charset="0"/>
                <a:cs typeface="Calibri" panose="020F0502020204030204" pitchFamily="34" charset="0"/>
              </a:rPr>
              <a:t> to be handed to the Dy.DEO by the EO for safe custody before leaving the constituency, under receipt. </a:t>
            </a:r>
          </a:p>
          <a:p>
            <a:pPr marL="0">
              <a:lnSpc>
                <a:spcPct val="90000"/>
              </a:lnSpc>
              <a:spcBef>
                <a:spcPct val="0"/>
              </a:spcBef>
              <a:buNone/>
            </a:pPr>
            <a:endParaRPr lang="en-US" altLang="en-US" sz="1200" dirty="0"/>
          </a:p>
          <a:p>
            <a:pPr marL="0">
              <a:lnSpc>
                <a:spcPct val="90000"/>
              </a:lnSpc>
              <a:spcBef>
                <a:spcPct val="0"/>
              </a:spcBef>
              <a:buNone/>
            </a:pPr>
            <a:endParaRPr lang="en-US" altLang="en-US" sz="1200" dirty="0"/>
          </a:p>
          <a:p>
            <a:pPr marL="0">
              <a:lnSpc>
                <a:spcPct val="90000"/>
              </a:lnSpc>
              <a:spcBef>
                <a:spcPct val="0"/>
              </a:spcBef>
              <a:buNone/>
            </a:pPr>
            <a:endParaRPr lang="en-US" altLang="en-US" sz="1200" dirty="0"/>
          </a:p>
          <a:p>
            <a:pPr marL="0">
              <a:lnSpc>
                <a:spcPct val="90000"/>
              </a:lnSpc>
              <a:spcBef>
                <a:spcPct val="0"/>
              </a:spcBef>
              <a:buNone/>
            </a:pPr>
            <a:endParaRPr lang="en-US" altLang="en-US" sz="1200" dirty="0"/>
          </a:p>
          <a:p>
            <a:pPr marL="0">
              <a:lnSpc>
                <a:spcPct val="90000"/>
              </a:lnSpc>
              <a:spcBef>
                <a:spcPct val="0"/>
              </a:spcBef>
              <a:buNone/>
            </a:pPr>
            <a:endParaRPr lang="en-US" altLang="en-US" sz="1200" dirty="0"/>
          </a:p>
          <a:p>
            <a:pPr marL="0">
              <a:lnSpc>
                <a:spcPct val="90000"/>
              </a:lnSpc>
              <a:spcBef>
                <a:spcPct val="0"/>
              </a:spcBef>
              <a:buNone/>
            </a:pPr>
            <a:endParaRPr lang="en-US" altLang="en-US" sz="1200" dirty="0"/>
          </a:p>
          <a:p>
            <a:pPr marL="0">
              <a:lnSpc>
                <a:spcPct val="90000"/>
              </a:lnSpc>
              <a:spcBef>
                <a:spcPct val="0"/>
              </a:spcBef>
              <a:buNone/>
            </a:pPr>
            <a:endParaRPr lang="en-US" altLang="en-US" sz="1200" dirty="0"/>
          </a:p>
          <a:p>
            <a:pPr marL="0">
              <a:lnSpc>
                <a:spcPct val="90000"/>
              </a:lnSpc>
              <a:spcBef>
                <a:spcPct val="0"/>
              </a:spcBef>
              <a:buNone/>
            </a:pPr>
            <a:endParaRPr lang="en-US" altLang="en-US" sz="1200" dirty="0"/>
          </a:p>
          <a:p>
            <a:pPr marL="0">
              <a:lnSpc>
                <a:spcPct val="90000"/>
              </a:lnSpc>
              <a:spcBef>
                <a:spcPct val="0"/>
              </a:spcBef>
              <a:buNone/>
            </a:pPr>
            <a:endParaRPr lang="en-US" altLang="en-US" sz="1200" dirty="0"/>
          </a:p>
          <a:p>
            <a:pPr marL="0">
              <a:lnSpc>
                <a:spcPct val="90000"/>
              </a:lnSpc>
              <a:buNone/>
            </a:pPr>
            <a:endParaRPr lang="en-US" altLang="en-US" sz="1200" b="1" dirty="0"/>
          </a:p>
          <a:p>
            <a:pPr marL="0">
              <a:lnSpc>
                <a:spcPct val="90000"/>
              </a:lnSpc>
              <a:buNone/>
            </a:pPr>
            <a:endParaRPr lang="en-US" altLang="en-US" sz="1200" b="1" dirty="0"/>
          </a:p>
          <a:p>
            <a:pPr marL="0">
              <a:lnSpc>
                <a:spcPct val="90000"/>
              </a:lnSpc>
              <a:buNone/>
            </a:pPr>
            <a:endParaRPr lang="en-US" altLang="en-US" sz="1200" b="1" dirty="0"/>
          </a:p>
          <a:p>
            <a:pPr marL="0">
              <a:lnSpc>
                <a:spcPct val="90000"/>
              </a:lnSpc>
              <a:buNone/>
            </a:pPr>
            <a:endParaRPr lang="en-US" altLang="en-US" sz="1200" b="1" dirty="0"/>
          </a:p>
          <a:p>
            <a:pPr marL="0">
              <a:lnSpc>
                <a:spcPct val="90000"/>
              </a:lnSpc>
              <a:buNone/>
            </a:pPr>
            <a:endParaRPr lang="en-US" altLang="en-US" sz="1200" dirty="0"/>
          </a:p>
          <a:p>
            <a:pPr marL="0">
              <a:lnSpc>
                <a:spcPct val="90000"/>
              </a:lnSpc>
              <a:buNone/>
            </a:pPr>
            <a:endParaRPr lang="en-US" altLang="en-US" sz="2000" dirty="0"/>
          </a:p>
          <a:p>
            <a:pPr marL="0">
              <a:lnSpc>
                <a:spcPct val="90000"/>
              </a:lnSpc>
            </a:pPr>
            <a:endParaRPr lang="en-US" altLang="en-US" sz="20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76</a:t>
            </a:fld>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noGrp="1" noUngrp="1" noRot="1" noChangeAspect="1" noMove="1" noResize="1"/>
          </p:cNvGrpSpPr>
          <p:nvPr/>
        </p:nvGrpSpPr>
        <p:grpSpPr bwMode="auto">
          <a:xfrm>
            <a:off x="695325" y="-7938"/>
            <a:ext cx="10801350" cy="6865938"/>
            <a:chOff x="0" y="-8467"/>
            <a:chExt cx="12192000" cy="6866467"/>
          </a:xfrm>
        </p:grpSpPr>
        <p:cxnSp>
          <p:nvCxnSpPr>
            <p:cNvPr id="8" name="Straight Connector 7"/>
            <p:cNvCxnSpPr/>
            <p:nvPr/>
          </p:nvCxnSpPr>
          <p:spPr>
            <a:xfrm>
              <a:off x="9370484"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7425267" y="3681168"/>
              <a:ext cx="476461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p:cNvSpPr/>
            <p:nvPr/>
          </p:nvSpPr>
          <p:spPr>
            <a:xfrm>
              <a:off x="9182100" y="-8467"/>
              <a:ext cx="3007784"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p:cNvSpPr/>
            <p:nvPr/>
          </p:nvSpPr>
          <p:spPr>
            <a:xfrm>
              <a:off x="9603317" y="-8467"/>
              <a:ext cx="2588683"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p:cNvSpPr/>
            <p:nvPr/>
          </p:nvSpPr>
          <p:spPr>
            <a:xfrm>
              <a:off x="8932333" y="3047706"/>
              <a:ext cx="325966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p:cNvSpPr/>
            <p:nvPr/>
          </p:nvSpPr>
          <p:spPr>
            <a:xfrm>
              <a:off x="9334500" y="-8467"/>
              <a:ext cx="285538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p:cNvSpPr/>
            <p:nvPr/>
          </p:nvSpPr>
          <p:spPr>
            <a:xfrm>
              <a:off x="10898717" y="-8467"/>
              <a:ext cx="1289049"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p:cNvSpPr/>
            <p:nvPr/>
          </p:nvSpPr>
          <p:spPr>
            <a:xfrm>
              <a:off x="10938933" y="-8467"/>
              <a:ext cx="124883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p:cNvSpPr/>
            <p:nvPr/>
          </p:nvSpPr>
          <p:spPr>
            <a:xfrm>
              <a:off x="10371667" y="3589086"/>
              <a:ext cx="181821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p:cNvSpPr/>
            <p:nvPr/>
          </p:nvSpPr>
          <p:spPr>
            <a:xfrm>
              <a:off x="0" y="4012981"/>
              <a:ext cx="44873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9" name="Rectangle 18"/>
          <p:cNvSpPr>
            <a:spLocks noGrp="1" noRot="1" noChangeAspect="1" noMove="1" noResize="1" noEditPoints="1" noAdjustHandles="1" noChangeArrowheads="1" noChangeShapeType="1" noTextEdit="1"/>
          </p:cNvSpPr>
          <p:nvPr/>
        </p:nvSpPr>
        <p:spPr>
          <a:xfrm>
            <a:off x="695328" y="0"/>
            <a:ext cx="10799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20"/>
          <p:cNvGrpSpPr>
            <a:grpSpLocks noGrp="1" noUngrp="1" noRot="1" noChangeAspect="1" noMove="1" noResize="1"/>
          </p:cNvGrpSpPr>
          <p:nvPr/>
        </p:nvGrpSpPr>
        <p:grpSpPr bwMode="auto">
          <a:xfrm>
            <a:off x="695325" y="-7938"/>
            <a:ext cx="10801350" cy="6865938"/>
            <a:chOff x="0" y="-8467"/>
            <a:chExt cx="12192000" cy="6866467"/>
          </a:xfrm>
        </p:grpSpPr>
        <p:cxnSp>
          <p:nvCxnSpPr>
            <p:cNvPr id="22" name="Straight Connector 21"/>
            <p:cNvCxnSpPr/>
            <p:nvPr/>
          </p:nvCxnSpPr>
          <p:spPr>
            <a:xfrm flipH="1">
              <a:off x="7425267" y="3681168"/>
              <a:ext cx="476461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3" name="Rectangle 23"/>
            <p:cNvSpPr/>
            <p:nvPr/>
          </p:nvSpPr>
          <p:spPr>
            <a:xfrm>
              <a:off x="9182100" y="-8467"/>
              <a:ext cx="3007784"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5"/>
            <p:cNvSpPr/>
            <p:nvPr/>
          </p:nvSpPr>
          <p:spPr>
            <a:xfrm>
              <a:off x="9603317" y="-8467"/>
              <a:ext cx="2588683"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p:cNvSpPr/>
            <p:nvPr/>
          </p:nvSpPr>
          <p:spPr>
            <a:xfrm>
              <a:off x="8932333" y="3047706"/>
              <a:ext cx="325966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p:cNvSpPr/>
            <p:nvPr/>
          </p:nvSpPr>
          <p:spPr>
            <a:xfrm>
              <a:off x="9334500" y="-8467"/>
              <a:ext cx="285538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8"/>
            <p:cNvSpPr/>
            <p:nvPr/>
          </p:nvSpPr>
          <p:spPr>
            <a:xfrm>
              <a:off x="10898717" y="-8467"/>
              <a:ext cx="1289049"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p:cNvSpPr/>
            <p:nvPr/>
          </p:nvSpPr>
          <p:spPr>
            <a:xfrm>
              <a:off x="10938933" y="-8467"/>
              <a:ext cx="124883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10371667" y="3589086"/>
              <a:ext cx="181821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p:cNvSpPr/>
            <p:nvPr/>
          </p:nvSpPr>
          <p:spPr>
            <a:xfrm>
              <a:off x="0" y="4012981"/>
              <a:ext cx="44873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2" name="Rectangle 31"/>
          <p:cNvSpPr>
            <a:spLocks noGrp="1" noRot="1" noChangeAspect="1" noMove="1" noResize="1" noEditPoints="1" noAdjustHandles="1" noChangeArrowheads="1" noChangeShapeType="1" noTextEdit="1"/>
          </p:cNvSpPr>
          <p:nvPr/>
        </p:nvSpPr>
        <p:spPr>
          <a:xfrm>
            <a:off x="1117256" y="479425"/>
            <a:ext cx="9957495" cy="589915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3014" name="Picture 1"/>
          <p:cNvPicPr>
            <a:picLocks noChangeAspect="1" noChangeArrowheads="1"/>
          </p:cNvPicPr>
          <p:nvPr/>
        </p:nvPicPr>
        <p:blipFill>
          <a:blip r:embed="rId2" cstate="print"/>
          <a:srcRect l="20300" t="16550" r="17001" b="10847"/>
          <a:stretch>
            <a:fillRect/>
          </a:stretch>
        </p:blipFill>
        <p:spPr bwMode="auto">
          <a:xfrm>
            <a:off x="0" y="0"/>
            <a:ext cx="12192000" cy="6857999"/>
          </a:xfrm>
          <a:prstGeom prst="rect">
            <a:avLst/>
          </a:prstGeom>
          <a:noFill/>
          <a:ln w="9525">
            <a:solidFill>
              <a:srgbClr val="7030A0"/>
            </a:solidFill>
            <a:miter lim="800000"/>
            <a:headEnd/>
            <a:tailEnd/>
          </a:ln>
        </p:spPr>
      </p:pic>
      <p:sp>
        <p:nvSpPr>
          <p:cNvPr id="4" name="Slide Number Placeholder 3"/>
          <p:cNvSpPr>
            <a:spLocks noGrp="1"/>
          </p:cNvSpPr>
          <p:nvPr>
            <p:ph type="sldNum" sz="quarter" idx="2"/>
          </p:nvPr>
        </p:nvSpPr>
        <p:spPr/>
        <p:txBody>
          <a:bodyPr/>
          <a:lstStyle/>
          <a:p>
            <a:fld id="{86CB4B4D-7CA3-9044-876B-883B54F8677D}" type="slidenum">
              <a:rPr lang="en-IN" smtClean="0"/>
              <a:pPr/>
              <a:t>77</a:t>
            </a:fld>
            <a:endParaRPr lang="en-IN"/>
          </a:p>
        </p:txBody>
      </p:sp>
    </p:spTree>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UBLIC MEETINGS/RALLIES"/>
          <p:cNvSpPr txBox="1">
            <a:spLocks noGrp="1"/>
          </p:cNvSpPr>
          <p:nvPr>
            <p:ph type="title" idx="4294967295"/>
          </p:nvPr>
        </p:nvSpPr>
        <p:spPr>
          <a:xfrm>
            <a:off x="0" y="469900"/>
            <a:ext cx="6007100" cy="581025"/>
          </a:xfrm>
          <a:prstGeom prst="rect">
            <a:avLst/>
          </a:prstGeom>
          <a:solidFill>
            <a:schemeClr val="bg1"/>
          </a:solidFill>
          <a:ln w="57150">
            <a:solidFill>
              <a:schemeClr val="tx1"/>
            </a:solidFill>
          </a:ln>
        </p:spPr>
        <p:txBody>
          <a:bodyPr>
            <a:normAutofit/>
          </a:bodyPr>
          <a:lstStyle>
            <a:lvl1pPr algn="ctr">
              <a:defRPr sz="3200" b="1">
                <a:solidFill>
                  <a:srgbClr val="000000"/>
                </a:solidFill>
              </a:defRPr>
            </a:lvl1pPr>
          </a:lstStyle>
          <a:p>
            <a:r>
              <a:rPr lang="en-IN" sz="2800">
                <a:latin typeface="Times New Roman" panose="02020603050405020304" pitchFamily="18" charset="0"/>
                <a:cs typeface="Times New Roman" panose="02020603050405020304" pitchFamily="18" charset="0"/>
              </a:rPr>
              <a:t> </a:t>
            </a:r>
            <a:r>
              <a:rPr sz="2800">
                <a:latin typeface="Times New Roman" panose="02020603050405020304" pitchFamily="18" charset="0"/>
                <a:cs typeface="Times New Roman" panose="02020603050405020304" pitchFamily="18" charset="0"/>
              </a:rPr>
              <a:t>PUBLIC MEETINGS/RALLIES</a:t>
            </a:r>
          </a:p>
        </p:txBody>
      </p:sp>
      <p:sp>
        <p:nvSpPr>
          <p:cNvPr id="344" name="Format for applying for permission to hold public meeting/ rally  is given in Annexure-D1 (Compendium Oct.’17)…"/>
          <p:cNvSpPr txBox="1">
            <a:spLocks noGrp="1"/>
          </p:cNvSpPr>
          <p:nvPr>
            <p:ph type="body" idx="4294967295"/>
          </p:nvPr>
        </p:nvSpPr>
        <p:spPr>
          <a:xfrm>
            <a:off x="0" y="1792288"/>
            <a:ext cx="10544175" cy="4694237"/>
          </a:xfrm>
          <a:prstGeom prst="rect">
            <a:avLst/>
          </a:prstGeom>
        </p:spPr>
        <p:txBody>
          <a:bodyPr>
            <a:normAutofit/>
          </a:bodyPr>
          <a:lstStyle/>
          <a:p>
            <a:pPr marL="514350" indent="-514350" algn="just">
              <a:buFont typeface="+mj-lt"/>
              <a:buAutoNum type="arabicPeriod"/>
              <a:defRPr sz="2800"/>
            </a:pPr>
            <a:r>
              <a:rPr sz="2800" dirty="0">
                <a:latin typeface="Calibri" panose="020F0502020204030204" pitchFamily="34" charset="0"/>
                <a:ea typeface="Calibri" panose="020F0502020204030204" pitchFamily="34" charset="0"/>
                <a:cs typeface="Calibri" panose="020F0502020204030204" pitchFamily="34" charset="0"/>
              </a:rPr>
              <a:t>Format for applying for permission to hold public meeting/ rally  is given in </a:t>
            </a:r>
            <a:r>
              <a:rPr sz="2800" dirty="0">
                <a:solidFill>
                  <a:srgbClr val="00B0F0"/>
                </a:solidFill>
                <a:latin typeface="Calibri" panose="020F0502020204030204" pitchFamily="34" charset="0"/>
                <a:ea typeface="Calibri" panose="020F0502020204030204" pitchFamily="34" charset="0"/>
                <a:cs typeface="Calibri" panose="020F0502020204030204" pitchFamily="34" charset="0"/>
              </a:rPr>
              <a:t>Annexure-D1</a:t>
            </a:r>
            <a:r>
              <a:rPr sz="2800" dirty="0">
                <a:latin typeface="Calibri" panose="020F0502020204030204" pitchFamily="34" charset="0"/>
                <a:ea typeface="Calibri" panose="020F0502020204030204" pitchFamily="34" charset="0"/>
                <a:cs typeface="Calibri" panose="020F0502020204030204" pitchFamily="34" charset="0"/>
              </a:rPr>
              <a:t> (Compendium </a:t>
            </a:r>
            <a:r>
              <a:rPr lang="en-US" sz="2800" dirty="0">
                <a:latin typeface="Calibri" panose="020F0502020204030204" pitchFamily="34" charset="0"/>
                <a:ea typeface="Calibri" panose="020F0502020204030204" pitchFamily="34" charset="0"/>
                <a:cs typeface="Calibri" panose="020F0502020204030204" pitchFamily="34" charset="0"/>
              </a:rPr>
              <a:t>Dec’ 2019 </a:t>
            </a:r>
            <a:r>
              <a:rPr sz="2800" dirty="0">
                <a:latin typeface="Calibri" panose="020F0502020204030204" pitchFamily="34" charset="0"/>
                <a:ea typeface="Calibri" panose="020F0502020204030204" pitchFamily="34" charset="0"/>
                <a:cs typeface="Calibri" panose="020F0502020204030204" pitchFamily="34" charset="0"/>
              </a:rPr>
              <a:t>)</a:t>
            </a:r>
          </a:p>
          <a:p>
            <a:pPr marL="514350" indent="-514350">
              <a:buFont typeface="+mj-lt"/>
              <a:buAutoNum type="arabicPeriod"/>
              <a:defRPr sz="2800"/>
            </a:pPr>
            <a:r>
              <a:rPr sz="2800" dirty="0">
                <a:latin typeface="Calibri" panose="020F0502020204030204" pitchFamily="34" charset="0"/>
                <a:ea typeface="Calibri" panose="020F0502020204030204" pitchFamily="34" charset="0"/>
                <a:cs typeface="Calibri" panose="020F0502020204030204" pitchFamily="34" charset="0"/>
              </a:rPr>
              <a:t>Candidate has to mention date, time, duration  and location of such meeting/rally along with expenditure plan for obtaining due permission</a:t>
            </a:r>
          </a:p>
          <a:p>
            <a:pPr marL="514350" indent="-514350">
              <a:buFont typeface="+mj-lt"/>
              <a:buAutoNum type="arabicPeriod"/>
              <a:defRPr sz="2800"/>
            </a:pPr>
            <a:r>
              <a:rPr sz="2800" dirty="0">
                <a:latin typeface="Calibri" panose="020F0502020204030204" pitchFamily="34" charset="0"/>
                <a:ea typeface="Calibri" panose="020F0502020204030204" pitchFamily="34" charset="0"/>
                <a:cs typeface="Calibri" panose="020F0502020204030204" pitchFamily="34" charset="0"/>
              </a:rPr>
              <a:t>Rallies should be staggered to enable proper coverage</a:t>
            </a:r>
          </a:p>
          <a:p>
            <a:pPr marL="514350" indent="-514350" algn="just">
              <a:buFont typeface="+mj-lt"/>
              <a:buAutoNum type="arabicPeriod"/>
              <a:defRPr sz="2800"/>
            </a:pPr>
            <a:r>
              <a:rPr sz="2800" dirty="0">
                <a:latin typeface="Calibri" panose="020F0502020204030204" pitchFamily="34" charset="0"/>
                <a:ea typeface="Calibri" panose="020F0502020204030204" pitchFamily="34" charset="0"/>
                <a:cs typeface="Calibri" panose="020F0502020204030204" pitchFamily="34" charset="0"/>
              </a:rPr>
              <a:t>This is necessary for maintenance of law and order and proper video recording of events.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3376" y="229167"/>
            <a:ext cx="1518950" cy="1571636"/>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78</a:t>
            </a:fld>
            <a:endParaRPr lang="en-IN"/>
          </a:p>
        </p:txBody>
      </p:sp>
    </p:spTree>
  </p:cSld>
  <p:clrMapOvr>
    <a:masterClrMapping/>
  </p:clrMapOvr>
  <p:transition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454443" y="182881"/>
            <a:ext cx="5754304" cy="750770"/>
          </a:xfrm>
          <a:solidFill>
            <a:schemeClr val="bg1"/>
          </a:solidFill>
          <a:ln w="57150">
            <a:solidFill>
              <a:schemeClr val="tx1"/>
            </a:solidFill>
          </a:ln>
        </p:spPr>
        <p:txBody>
          <a:bodyPr>
            <a:normAutofit fontScale="90000"/>
          </a:bodyPr>
          <a:lstStyle/>
          <a:p>
            <a:pPr algn="ctr">
              <a:defRPr/>
            </a:pPr>
            <a:r>
              <a:rPr lang="en-US" sz="4800" b="1">
                <a:solidFill>
                  <a:schemeClr val="tx1">
                    <a:lumMod val="95000"/>
                    <a:lumOff val="5000"/>
                  </a:schemeClr>
                </a:solidFill>
                <a:latin typeface="Arial Black" panose="020B0A04020102020204" pitchFamily="34" charset="0"/>
              </a:rPr>
              <a:t>Star Campaigner</a:t>
            </a:r>
            <a:endParaRPr lang="en-IN" sz="4800" b="1">
              <a:solidFill>
                <a:schemeClr val="tx1">
                  <a:lumMod val="95000"/>
                  <a:lumOff val="5000"/>
                </a:schemeClr>
              </a:solidFill>
              <a:latin typeface="Arial Black" panose="020B0A04020102020204" pitchFamily="34" charset="0"/>
            </a:endParaRPr>
          </a:p>
        </p:txBody>
      </p:sp>
      <p:sp>
        <p:nvSpPr>
          <p:cNvPr id="62467" name="Rectangle 3"/>
          <p:cNvSpPr>
            <a:spLocks noGrp="1" noChangeArrowheads="1"/>
          </p:cNvSpPr>
          <p:nvPr>
            <p:ph idx="1"/>
          </p:nvPr>
        </p:nvSpPr>
        <p:spPr>
          <a:xfrm>
            <a:off x="399492" y="1405290"/>
            <a:ext cx="10240924" cy="4890736"/>
          </a:xfrm>
          <a:solidFill>
            <a:schemeClr val="bg1"/>
          </a:solidFill>
        </p:spPr>
        <p:txBody>
          <a:bodyPr vert="horz" lIns="91440" tIns="45720" rIns="91440" bIns="45720" rtlCol="0" anchor="t">
            <a:normAutofit/>
          </a:bodyPr>
          <a:lstStyle/>
          <a:p>
            <a:pPr marL="514350" indent="-514350" algn="just" eaLnBrk="1" hangingPunct="1">
              <a:lnSpc>
                <a:spcPct val="80000"/>
              </a:lnSpc>
              <a:buFont typeface="+mj-lt"/>
              <a:buAutoNum type="arabicPeriod"/>
            </a:pPr>
            <a:r>
              <a:rPr lang="en-US" altLang="en-US" sz="2800" dirty="0">
                <a:latin typeface="Calibri" panose="020F0502020204030204"/>
                <a:cs typeface="Calibri" panose="020F0502020204030204"/>
              </a:rPr>
              <a:t> List of Star campaigners to be submitted to CEO or the Commission within 7 days of the notification</a:t>
            </a:r>
          </a:p>
          <a:p>
            <a:pPr marL="514350" indent="-514350" algn="just">
              <a:lnSpc>
                <a:spcPct val="80000"/>
              </a:lnSpc>
              <a:buFont typeface="+mj-lt"/>
              <a:buAutoNum type="arabicPeriod"/>
            </a:pPr>
            <a:r>
              <a:rPr lang="en-US" altLang="en-US" sz="2800" dirty="0">
                <a:latin typeface="Calibri" panose="020F0502020204030204"/>
                <a:cs typeface="Calibri" panose="020F0502020204030204"/>
              </a:rPr>
              <a:t> </a:t>
            </a:r>
            <a:r>
              <a:rPr lang="en-US" altLang="en-US" sz="2800" dirty="0">
                <a:solidFill>
                  <a:srgbClr val="7030A0"/>
                </a:solidFill>
                <a:latin typeface="Calibri" panose="020F0502020204030204"/>
                <a:cs typeface="Calibri" panose="020F0502020204030204"/>
              </a:rPr>
              <a:t>Recognized political party- 40 </a:t>
            </a:r>
          </a:p>
          <a:p>
            <a:pPr marL="514350" indent="-514350" algn="just">
              <a:lnSpc>
                <a:spcPct val="80000"/>
              </a:lnSpc>
              <a:buFont typeface="+mj-lt"/>
              <a:buAutoNum type="arabicPeriod"/>
            </a:pPr>
            <a:r>
              <a:rPr lang="en-US" altLang="en-US" sz="2800" dirty="0">
                <a:solidFill>
                  <a:srgbClr val="7030A0"/>
                </a:solidFill>
                <a:latin typeface="Calibri" panose="020F0502020204030204"/>
                <a:cs typeface="Calibri" panose="020F0502020204030204"/>
              </a:rPr>
              <a:t> Un-recognized political parties – 20 </a:t>
            </a:r>
          </a:p>
          <a:p>
            <a:pPr marL="0" indent="0" algn="just" eaLnBrk="1" hangingPunct="1">
              <a:lnSpc>
                <a:spcPct val="80000"/>
              </a:lnSpc>
              <a:buNone/>
            </a:pPr>
            <a:endParaRPr lang="en-US" altLang="en-US" sz="2800" dirty="0">
              <a:latin typeface="Calibri" panose="020F0502020204030204" pitchFamily="34" charset="0"/>
            </a:endParaRPr>
          </a:p>
          <a:p>
            <a:pPr eaLnBrk="1" hangingPunct="1">
              <a:lnSpc>
                <a:spcPct val="80000"/>
              </a:lnSpc>
              <a:buNone/>
            </a:pPr>
            <a:endParaRPr lang="en-IN" altLang="en-US" sz="2800" dirty="0">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79</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MAJOR LEGAL PROVISIONS RELATED TO ELECTION EXPENDITURE MONITORING"/>
          <p:cNvSpPr txBox="1">
            <a:spLocks noGrp="1"/>
          </p:cNvSpPr>
          <p:nvPr>
            <p:ph type="title" idx="4294967295"/>
          </p:nvPr>
        </p:nvSpPr>
        <p:spPr>
          <a:xfrm>
            <a:off x="0" y="312738"/>
            <a:ext cx="9525000" cy="698500"/>
          </a:xfrm>
          <a:prstGeom prst="rect">
            <a:avLst/>
          </a:prstGeom>
          <a:solidFill>
            <a:schemeClr val="bg1"/>
          </a:solidFill>
          <a:ln w="57150">
            <a:solidFill>
              <a:schemeClr val="tx1"/>
            </a:solidFill>
          </a:ln>
        </p:spPr>
        <p:txBody>
          <a:bodyPr>
            <a:noAutofit/>
          </a:bodyPr>
          <a:lstStyle>
            <a:lvl1pPr algn="ctr">
              <a:defRPr sz="2800" b="1">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600" u="sng" dirty="0">
                <a:latin typeface="+mj-lt"/>
              </a:rPr>
              <a:t>MAJOR LEGAL PROVISIONS</a:t>
            </a:r>
            <a:r>
              <a:rPr lang="en-IN" sz="3600" u="sng" dirty="0">
                <a:latin typeface="+mj-lt"/>
              </a:rPr>
              <a:t>- </a:t>
            </a:r>
            <a:r>
              <a:rPr lang="en-IN" sz="3600" u="sng" dirty="0" smtClean="0">
                <a:solidFill>
                  <a:srgbClr val="FF0000"/>
                </a:solidFill>
                <a:latin typeface="+mj-lt"/>
              </a:rPr>
              <a:t>RPA, </a:t>
            </a:r>
            <a:r>
              <a:rPr lang="en-IN" sz="3600" u="sng" dirty="0">
                <a:solidFill>
                  <a:srgbClr val="FF0000"/>
                </a:solidFill>
                <a:latin typeface="+mj-lt"/>
              </a:rPr>
              <a:t>1951</a:t>
            </a:r>
            <a:endParaRPr sz="3600" u="sng" dirty="0">
              <a:solidFill>
                <a:srgbClr val="FF0000"/>
              </a:solidFill>
              <a:latin typeface="+mj-lt"/>
            </a:endParaRPr>
          </a:p>
        </p:txBody>
      </p:sp>
      <p:pic>
        <p:nvPicPr>
          <p:cNvPr id="113" name="image.png" descr="image.png"/>
          <p:cNvPicPr>
            <a:picLocks noChangeAspect="1"/>
          </p:cNvPicPr>
          <p:nvPr/>
        </p:nvPicPr>
        <p:blipFill>
          <a:blip r:embed="rId2" cstate="print"/>
          <a:stretch>
            <a:fillRect/>
          </a:stretch>
        </p:blipFill>
        <p:spPr>
          <a:xfrm>
            <a:off x="444500" y="1121951"/>
            <a:ext cx="9918700" cy="5631009"/>
          </a:xfrm>
          <a:prstGeom prst="rect">
            <a:avLst/>
          </a:prstGeom>
          <a:ln w="12700">
            <a:miter lim="400000"/>
            <a:headEnd/>
            <a:tailEnd/>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8164" y="123790"/>
            <a:ext cx="1383362" cy="1194871"/>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8</a:t>
            </a:fld>
            <a:endParaRPr lang="en-IN"/>
          </a:p>
        </p:txBody>
      </p:sp>
    </p:spTree>
  </p:cSld>
  <p:clrMapOvr>
    <a:masterClrMapping/>
  </p:clrMapOvr>
  <p:transition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573343" y="215153"/>
            <a:ext cx="6025414" cy="553170"/>
          </a:xfrm>
          <a:solidFill>
            <a:schemeClr val="bg1"/>
          </a:solidFill>
          <a:ln w="57150">
            <a:solidFill>
              <a:schemeClr val="tx1">
                <a:lumMod val="95000"/>
                <a:lumOff val="5000"/>
              </a:schemeClr>
            </a:solidFill>
          </a:ln>
        </p:spPr>
        <p:txBody>
          <a:bodyPr vert="horz" wrap="square" lIns="91440" tIns="45720" rIns="91440" bIns="45720" numCol="1" rtlCol="0" anchor="t" anchorCtr="0" compatLnSpc="1">
            <a:noAutofit/>
          </a:bodyPr>
          <a:lstStyle/>
          <a:p>
            <a:pPr algn="ctr" eaLnBrk="1" hangingPunct="1">
              <a:defRPr/>
            </a:pPr>
            <a:r>
              <a:rPr lang="en-US" sz="3200" b="1" dirty="0">
                <a:solidFill>
                  <a:schemeClr val="tx1">
                    <a:lumMod val="95000"/>
                    <a:lumOff val="5000"/>
                  </a:schemeClr>
                </a:solidFill>
                <a:latin typeface="Arial Black" panose="020B0A04020102020204" pitchFamily="34" charset="0"/>
              </a:rPr>
              <a:t>STAR CAMPAIGNERS</a:t>
            </a:r>
            <a:endParaRPr lang="en-IN" sz="3200" b="1" dirty="0">
              <a:solidFill>
                <a:schemeClr val="tx1">
                  <a:lumMod val="95000"/>
                  <a:lumOff val="5000"/>
                </a:schemeClr>
              </a:solidFill>
              <a:latin typeface="Arial Black" panose="020B0A04020102020204" pitchFamily="34" charset="0"/>
            </a:endParaRPr>
          </a:p>
        </p:txBody>
      </p:sp>
      <p:sp>
        <p:nvSpPr>
          <p:cNvPr id="61443" name="Rectangle 3"/>
          <p:cNvSpPr>
            <a:spLocks noGrp="1" noChangeArrowheads="1"/>
          </p:cNvSpPr>
          <p:nvPr>
            <p:ph idx="1"/>
          </p:nvPr>
        </p:nvSpPr>
        <p:spPr>
          <a:xfrm>
            <a:off x="228600" y="895350"/>
            <a:ext cx="11353800" cy="5817352"/>
          </a:xfrm>
          <a:solidFill>
            <a:schemeClr val="bg1"/>
          </a:solidFill>
        </p:spPr>
        <p:txBody>
          <a:bodyPr>
            <a:normAutofit/>
          </a:bodyPr>
          <a:lstStyle/>
          <a:p>
            <a:pPr marL="514350" indent="-514350" algn="just">
              <a:lnSpc>
                <a:spcPct val="80000"/>
              </a:lnSpc>
              <a:buFont typeface="+mj-lt"/>
              <a:buAutoNum type="arabicPeriod"/>
            </a:pPr>
            <a:r>
              <a:rPr lang="en-US" altLang="en-US" sz="2800" dirty="0">
                <a:latin typeface="Calibri" panose="020F0502020204030204" pitchFamily="34" charset="0"/>
              </a:rPr>
              <a:t>If the Star campaigner travels with candidate or media person, then 50% of the travel expense will be added to the candidate</a:t>
            </a:r>
          </a:p>
          <a:p>
            <a:pPr marL="514350" indent="-514350" algn="just">
              <a:lnSpc>
                <a:spcPct val="80000"/>
              </a:lnSpc>
              <a:buFont typeface="+mj-lt"/>
              <a:buAutoNum type="arabicPeriod"/>
            </a:pPr>
            <a:r>
              <a:rPr lang="en-US" altLang="en-US" sz="2800" dirty="0">
                <a:latin typeface="Calibri" panose="020F0502020204030204" pitchFamily="34" charset="0"/>
              </a:rPr>
              <a:t>If the candidate shares the </a:t>
            </a:r>
            <a:r>
              <a:rPr lang="en-US" altLang="en-US" sz="2800" dirty="0" err="1">
                <a:latin typeface="Calibri" panose="020F0502020204030204" pitchFamily="34" charset="0"/>
              </a:rPr>
              <a:t>Pandal</a:t>
            </a:r>
            <a:r>
              <a:rPr lang="en-US" altLang="en-US" sz="2800" dirty="0">
                <a:latin typeface="Calibri" panose="020F0502020204030204" pitchFamily="34" charset="0"/>
              </a:rPr>
              <a:t> with the Star Campaigner or his photo or poster with his name is exhibited in the meeting, then the meeting expense will be added to his account</a:t>
            </a:r>
          </a:p>
          <a:p>
            <a:pPr marL="514350" indent="-514350" algn="just" eaLnBrk="1" hangingPunct="1">
              <a:buFont typeface="+mj-lt"/>
              <a:buAutoNum type="arabicPeriod"/>
            </a:pPr>
            <a:r>
              <a:rPr lang="en-US" altLang="en-US" sz="2800" dirty="0">
                <a:latin typeface="Calibri" panose="020F0502020204030204" pitchFamily="34" charset="0"/>
              </a:rPr>
              <a:t>All Passengers going by private aircrafts and helicopters will be frisked both in airports and airstrips</a:t>
            </a:r>
          </a:p>
          <a:p>
            <a:pPr marL="514350" indent="-514350" algn="just" eaLnBrk="1" hangingPunct="1">
              <a:buFont typeface="+mj-lt"/>
              <a:buAutoNum type="arabicPeriod"/>
            </a:pPr>
            <a:r>
              <a:rPr lang="en-US" altLang="en-US" sz="2800" dirty="0">
                <a:latin typeface="Calibri" panose="020F0502020204030204" pitchFamily="34" charset="0"/>
              </a:rPr>
              <a:t>The candidate or Party shall inform about the travel plan of the aircraft or helicopter 24 hrs in advance for landing and take off in non commercial airports, to DEO for security purpose</a:t>
            </a:r>
          </a:p>
          <a:p>
            <a:pPr marL="514350" indent="-514350" algn="just" eaLnBrk="1" hangingPunct="1">
              <a:buFont typeface="+mj-lt"/>
              <a:buAutoNum type="arabicPeriod"/>
            </a:pPr>
            <a:r>
              <a:rPr lang="en-US" altLang="en-US" sz="2800" dirty="0">
                <a:latin typeface="Calibri" panose="020F0502020204030204" pitchFamily="34" charset="0"/>
              </a:rPr>
              <a:t>Candidate shall inform the RO concerned within 5 days of landing about the hiring charges paid or payable for helicopter /air craft and name of the pol. Party incase hiring charges borne by it.</a:t>
            </a:r>
          </a:p>
        </p:txBody>
      </p:sp>
      <p:sp>
        <p:nvSpPr>
          <p:cNvPr id="2" name="Slide Number Placeholder 1"/>
          <p:cNvSpPr>
            <a:spLocks noGrp="1"/>
          </p:cNvSpPr>
          <p:nvPr>
            <p:ph type="sldNum" sz="quarter" idx="12"/>
          </p:nvPr>
        </p:nvSpPr>
        <p:spPr/>
        <p:txBody>
          <a:bodyPr/>
          <a:lstStyle/>
          <a:p>
            <a:fld id="{D57F1E4F-1CFF-5643-939E-217C01CDF565}" type="slidenum">
              <a:rPr lang="en-US" smtClean="0"/>
              <a:pPr/>
              <a:t>80</a:t>
            </a:fld>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38175" y="428625"/>
            <a:ext cx="10372725" cy="733425"/>
          </a:xfrm>
          <a:solidFill>
            <a:schemeClr val="bg1"/>
          </a:solidFill>
          <a:ln w="57150">
            <a:solidFill>
              <a:schemeClr val="tx1"/>
            </a:solidFill>
          </a:ln>
        </p:spPr>
        <p:txBody>
          <a:bodyPr>
            <a:normAutofit/>
          </a:bodyPr>
          <a:lstStyle/>
          <a:p>
            <a:pPr algn="ctr">
              <a:defRPr/>
            </a:pPr>
            <a:r>
              <a:rPr lang="en-US" sz="4000" b="1">
                <a:solidFill>
                  <a:schemeClr val="tx1">
                    <a:lumMod val="95000"/>
                    <a:lumOff val="5000"/>
                  </a:schemeClr>
                </a:solidFill>
                <a:latin typeface="Aharoni" panose="02010803020104030203" pitchFamily="2" charset="-79"/>
                <a:cs typeface="Aharoni" panose="02010803020104030203" pitchFamily="2" charset="-79"/>
              </a:rPr>
              <a:t>Printing pamphlets, banners and posters</a:t>
            </a:r>
            <a:endParaRPr lang="en-IN" sz="4000" b="1">
              <a:solidFill>
                <a:schemeClr val="tx1">
                  <a:lumMod val="95000"/>
                  <a:lumOff val="5000"/>
                </a:schemeClr>
              </a:solidFill>
              <a:latin typeface="Aharoni" panose="02010803020104030203" pitchFamily="2" charset="-79"/>
              <a:cs typeface="Aharoni" panose="02010803020104030203" pitchFamily="2" charset="-79"/>
            </a:endParaRPr>
          </a:p>
        </p:txBody>
      </p:sp>
      <p:sp>
        <p:nvSpPr>
          <p:cNvPr id="65539" name="Rectangle 3"/>
          <p:cNvSpPr>
            <a:spLocks noGrp="1" noChangeArrowheads="1"/>
          </p:cNvSpPr>
          <p:nvPr>
            <p:ph idx="1"/>
          </p:nvPr>
        </p:nvSpPr>
        <p:spPr>
          <a:xfrm>
            <a:off x="1014414" y="1671637"/>
            <a:ext cx="8715375" cy="4757738"/>
          </a:xfrm>
        </p:spPr>
        <p:txBody>
          <a:bodyPr>
            <a:normAutofit/>
          </a:bodyPr>
          <a:lstStyle/>
          <a:p>
            <a:pPr marL="514350" indent="-514350" algn="just" eaLnBrk="1" hangingPunct="1">
              <a:lnSpc>
                <a:spcPct val="90000"/>
              </a:lnSpc>
              <a:buFont typeface="+mj-lt"/>
              <a:buAutoNum type="arabicPeriod"/>
            </a:pPr>
            <a:r>
              <a:rPr lang="en-US" altLang="en-US" sz="2800" dirty="0">
                <a:latin typeface="Calibri" panose="020F0502020204030204" pitchFamily="34" charset="0"/>
              </a:rPr>
              <a:t>The print and electronic media, cable network and FM radio will be closely monitored</a:t>
            </a:r>
          </a:p>
          <a:p>
            <a:pPr marL="514350" indent="-514350" algn="just" eaLnBrk="1" hangingPunct="1">
              <a:lnSpc>
                <a:spcPct val="90000"/>
              </a:lnSpc>
              <a:buFont typeface="+mj-lt"/>
              <a:buAutoNum type="arabicPeriod"/>
            </a:pPr>
            <a:r>
              <a:rPr lang="en-US" altLang="en-US" sz="2800" dirty="0">
                <a:latin typeface="Calibri" panose="020F0502020204030204" pitchFamily="34" charset="0"/>
              </a:rPr>
              <a:t>Prior approval of CEO before any broadcast or telecast</a:t>
            </a:r>
          </a:p>
          <a:p>
            <a:pPr marL="514350" indent="-514350" algn="just" eaLnBrk="1" hangingPunct="1">
              <a:lnSpc>
                <a:spcPct val="90000"/>
              </a:lnSpc>
              <a:buFont typeface="+mj-lt"/>
              <a:buAutoNum type="arabicPeriod"/>
            </a:pPr>
            <a:r>
              <a:rPr lang="en-US" altLang="en-US" sz="2800" dirty="0">
                <a:latin typeface="Calibri" panose="020F0502020204030204" pitchFamily="34" charset="0"/>
              </a:rPr>
              <a:t>Press or publisher’s name and address, number of copies and amount charged to be mentioned in all printed material including media advertisements and sent to DEO immediately</a:t>
            </a:r>
          </a:p>
          <a:p>
            <a:pPr marL="514350" indent="-514350" algn="just" eaLnBrk="1" hangingPunct="1">
              <a:lnSpc>
                <a:spcPct val="90000"/>
              </a:lnSpc>
              <a:buFont typeface="+mj-lt"/>
              <a:buAutoNum type="arabicPeriod"/>
            </a:pPr>
            <a:r>
              <a:rPr lang="en-US" altLang="en-US" sz="2800" dirty="0">
                <a:latin typeface="Calibri" panose="020F0502020204030204" pitchFamily="34" charset="0"/>
              </a:rPr>
              <a:t>Advertisement in Print media to be covered under </a:t>
            </a:r>
            <a:r>
              <a:rPr lang="en-US" altLang="en-US" sz="2800" dirty="0" smtClean="0">
                <a:latin typeface="Calibri" panose="020F0502020204030204" pitchFamily="34" charset="0"/>
              </a:rPr>
              <a:t>       </a:t>
            </a:r>
            <a:r>
              <a:rPr lang="en-US" altLang="en-US" sz="2800" dirty="0" smtClean="0">
                <a:solidFill>
                  <a:srgbClr val="FF0000"/>
                </a:solidFill>
                <a:latin typeface="Calibri" panose="020F0502020204030204" pitchFamily="34" charset="0"/>
              </a:rPr>
              <a:t>S</a:t>
            </a:r>
            <a:r>
              <a:rPr lang="en-US" altLang="en-US" sz="2800" dirty="0" smtClean="0">
                <a:latin typeface="Calibri" panose="020F0502020204030204" pitchFamily="34" charset="0"/>
              </a:rPr>
              <a:t> </a:t>
            </a:r>
            <a:r>
              <a:rPr lang="en-US" altLang="en-US" sz="2800" dirty="0">
                <a:solidFill>
                  <a:srgbClr val="FF0000"/>
                </a:solidFill>
                <a:latin typeface="Calibri" panose="020F0502020204030204" pitchFamily="34" charset="0"/>
              </a:rPr>
              <a:t>127A of </a:t>
            </a:r>
            <a:r>
              <a:rPr lang="en-US" altLang="en-US" sz="2800" dirty="0" smtClean="0">
                <a:solidFill>
                  <a:srgbClr val="FF0000"/>
                </a:solidFill>
                <a:latin typeface="Calibri" panose="020F0502020204030204" pitchFamily="34" charset="0"/>
              </a:rPr>
              <a:t>RPA 1951</a:t>
            </a:r>
            <a:endParaRPr lang="en-US" altLang="en-US" sz="2800" dirty="0">
              <a:solidFill>
                <a:srgbClr val="FF0000"/>
              </a:solidFill>
              <a:latin typeface="Calibri" panose="020F0502020204030204" pitchFamily="34" charset="0"/>
            </a:endParaRPr>
          </a:p>
          <a:p>
            <a:pPr marL="514350" indent="-514350" algn="just" eaLnBrk="1" hangingPunct="1">
              <a:lnSpc>
                <a:spcPct val="90000"/>
              </a:lnSpc>
              <a:buFont typeface="+mj-lt"/>
              <a:buAutoNum type="arabicPeriod"/>
            </a:pPr>
            <a:r>
              <a:rPr lang="en-US" altLang="en-US" sz="2800" dirty="0">
                <a:latin typeface="Calibri" panose="020F0502020204030204" pitchFamily="34" charset="0"/>
              </a:rPr>
              <a:t>	(copy of the printed material and declaration</a:t>
            </a:r>
            <a:r>
              <a:rPr lang="en-US" altLang="en-US" sz="2800" dirty="0">
                <a:latin typeface="Comic Sans MS" panose="030F0702030302020204" pitchFamily="66" charset="0"/>
              </a:rPr>
              <a:t> </a:t>
            </a:r>
            <a:r>
              <a:rPr lang="en-US" altLang="en-US" sz="2800" dirty="0">
                <a:latin typeface="Calibri" panose="020F0502020204030204" pitchFamily="34" charset="0"/>
              </a:rPr>
              <a:t>from the publisher to be sent by the printer to CEO or DEO)</a:t>
            </a:r>
          </a:p>
          <a:p>
            <a:pPr eaLnBrk="1" hangingPunct="1">
              <a:lnSpc>
                <a:spcPct val="90000"/>
              </a:lnSpc>
            </a:pPr>
            <a:endParaRPr lang="en-IN" alt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81</a:t>
            </a:fld>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MONITORING OF VEHICLES"/>
          <p:cNvSpPr txBox="1">
            <a:spLocks noGrp="1"/>
          </p:cNvSpPr>
          <p:nvPr>
            <p:ph type="title" idx="4294967295"/>
          </p:nvPr>
        </p:nvSpPr>
        <p:spPr>
          <a:xfrm>
            <a:off x="0" y="519113"/>
            <a:ext cx="5822950" cy="584200"/>
          </a:xfrm>
          <a:prstGeom prst="rect">
            <a:avLst/>
          </a:prstGeom>
          <a:solidFill>
            <a:schemeClr val="bg1"/>
          </a:solidFill>
          <a:ln w="57150">
            <a:solidFill>
              <a:schemeClr val="tx1"/>
            </a:solidFill>
          </a:ln>
        </p:spPr>
        <p:txBody>
          <a:bodyPr>
            <a:normAutofit/>
          </a:bodyPr>
          <a:lstStyle>
            <a:lvl1pPr algn="ctr">
              <a:defRPr b="1">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latin typeface="Arial Black" panose="020B0A04020102020204" pitchFamily="34" charset="0"/>
              </a:rPr>
              <a:t>MONITORING OF VEHICLES</a:t>
            </a:r>
          </a:p>
        </p:txBody>
      </p:sp>
      <p:sp>
        <p:nvSpPr>
          <p:cNvPr id="376" name="Candidates to submit before the RO details of vehicles proposed to be used and obtain permission in writing;…"/>
          <p:cNvSpPr txBox="1">
            <a:spLocks noGrp="1"/>
          </p:cNvSpPr>
          <p:nvPr>
            <p:ph type="body" idx="4294967295"/>
          </p:nvPr>
        </p:nvSpPr>
        <p:spPr>
          <a:xfrm>
            <a:off x="0" y="2054225"/>
            <a:ext cx="10177463" cy="4170363"/>
          </a:xfrm>
          <a:prstGeom prst="rect">
            <a:avLst/>
          </a:prstGeom>
        </p:spPr>
        <p:txBody>
          <a:bodyPr>
            <a:normAutofit/>
          </a:bodyPr>
          <a:lstStyle/>
          <a:p>
            <a:pPr marL="514350" indent="-514350" algn="just">
              <a:lnSpc>
                <a:spcPct val="90000"/>
              </a:lnSpc>
              <a:buFont typeface="+mj-lt"/>
              <a:buAutoNum type="arabicPeriod"/>
              <a:defRPr sz="3200"/>
            </a:pPr>
            <a:r>
              <a:rPr>
                <a:latin typeface="Calibri" panose="020F0502020204030204" pitchFamily="34" charset="0"/>
                <a:ea typeface="Calibri" panose="020F0502020204030204" pitchFamily="34" charset="0"/>
                <a:cs typeface="Calibri" panose="020F0502020204030204" pitchFamily="34" charset="0"/>
              </a:rPr>
              <a:t>Candidates to submit details of vehicles proposed to be used and obtain permission in writing;</a:t>
            </a:r>
          </a:p>
          <a:p>
            <a:pPr marL="514350" indent="-514350" algn="just">
              <a:lnSpc>
                <a:spcPct val="90000"/>
              </a:lnSpc>
              <a:buFont typeface="+mj-lt"/>
              <a:buAutoNum type="arabicPeriod"/>
              <a:defRPr sz="3200"/>
            </a:pPr>
            <a:r>
              <a:rPr>
                <a:latin typeface="Calibri" panose="020F0502020204030204" pitchFamily="34" charset="0"/>
                <a:ea typeface="Calibri" panose="020F0502020204030204" pitchFamily="34" charset="0"/>
                <a:cs typeface="Calibri" panose="020F0502020204030204" pitchFamily="34" charset="0"/>
              </a:rPr>
              <a:t>Permission letter to be displayed on the wind screen of vehicle;</a:t>
            </a:r>
          </a:p>
          <a:p>
            <a:pPr marL="514350" indent="-514350" algn="just">
              <a:lnSpc>
                <a:spcPct val="90000"/>
              </a:lnSpc>
              <a:buFont typeface="+mj-lt"/>
              <a:buAutoNum type="arabicPeriod"/>
              <a:defRPr sz="3200"/>
            </a:pPr>
            <a:r>
              <a:rPr>
                <a:latin typeface="Calibri" panose="020F0502020204030204" pitchFamily="34" charset="0"/>
                <a:ea typeface="Calibri" panose="020F0502020204030204" pitchFamily="34" charset="0"/>
                <a:cs typeface="Calibri" panose="020F0502020204030204" pitchFamily="34" charset="0"/>
              </a:rPr>
              <a:t>Permission given to a particular candidate but being used by another, vehicle to be seized and expenditure for entire period to be added.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4206" y="166439"/>
            <a:ext cx="1244514" cy="1041367"/>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IN" smtClean="0"/>
              <a:pPr/>
              <a:t>82</a:t>
            </a:fld>
            <a:endParaRPr lang="en-IN"/>
          </a:p>
        </p:txBody>
      </p:sp>
    </p:spTree>
  </p:cSld>
  <p:clrMapOvr>
    <a:masterClrMapping/>
  </p:clrMapOvr>
  <p:transition advClick="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1376411" y="248168"/>
            <a:ext cx="8357937" cy="561457"/>
          </a:xfrm>
          <a:solidFill>
            <a:schemeClr val="bg1"/>
          </a:solidFill>
          <a:ln w="57150">
            <a:solidFill>
              <a:schemeClr val="tx1"/>
            </a:solidFill>
          </a:ln>
        </p:spPr>
        <p:txBody>
          <a:bodyPr vert="horz" wrap="square" lIns="91440" tIns="45720" rIns="91440" bIns="45720" numCol="1" rtlCol="0" anchor="t" anchorCtr="0" compatLnSpc="1">
            <a:normAutofit fontScale="90000"/>
          </a:bodyPr>
          <a:lstStyle/>
          <a:p>
            <a:pPr algn="ctr" eaLnBrk="1" hangingPunct="1"/>
            <a:r>
              <a:rPr lang="en-US" altLang="en-US" sz="2800" b="1">
                <a:solidFill>
                  <a:schemeClr val="tx1">
                    <a:lumMod val="95000"/>
                    <a:lumOff val="5000"/>
                  </a:schemeClr>
                </a:solidFill>
                <a:latin typeface="Aharoni" panose="02010803020104030203" pitchFamily="2" charset="-79"/>
                <a:cs typeface="Aharoni" panose="02010803020104030203" pitchFamily="2" charset="-79"/>
              </a:rPr>
              <a:t>LODGING OF ACCOUNTS OF ELECTION EXPENSES:</a:t>
            </a:r>
            <a:endParaRPr lang="en-IN" altLang="en-US" sz="2800" b="1">
              <a:solidFill>
                <a:schemeClr val="tx1">
                  <a:lumMod val="95000"/>
                  <a:lumOff val="5000"/>
                </a:schemeClr>
              </a:solidFill>
              <a:latin typeface="Aharoni" panose="02010803020104030203" pitchFamily="2" charset="-79"/>
              <a:cs typeface="Aharoni" panose="02010803020104030203" pitchFamily="2" charset="-79"/>
            </a:endParaRPr>
          </a:p>
        </p:txBody>
      </p:sp>
      <p:sp>
        <p:nvSpPr>
          <p:cNvPr id="70659" name="Rectangle 3"/>
          <p:cNvSpPr>
            <a:spLocks noGrp="1" noChangeArrowheads="1"/>
          </p:cNvSpPr>
          <p:nvPr>
            <p:ph idx="1"/>
          </p:nvPr>
        </p:nvSpPr>
        <p:spPr>
          <a:xfrm>
            <a:off x="375385" y="1237128"/>
            <a:ext cx="10864115" cy="5411097"/>
          </a:xfrm>
          <a:solidFill>
            <a:schemeClr val="bg1"/>
          </a:solidFill>
        </p:spPr>
        <p:txBody>
          <a:bodyPr>
            <a:normAutofit/>
          </a:bodyPr>
          <a:lstStyle/>
          <a:p>
            <a:pPr marL="457200" indent="-457200" algn="just" eaLnBrk="1" hangingPunct="1">
              <a:lnSpc>
                <a:spcPct val="91000"/>
              </a:lnSpc>
              <a:buFont typeface="+mj-lt"/>
              <a:buAutoNum type="arabicPeriod"/>
            </a:pPr>
            <a:r>
              <a:rPr lang="en-US" altLang="en-US" sz="2000" b="1" u="sng" dirty="0">
                <a:latin typeface="Nirmala UI" panose="020B0502040204020203" pitchFamily="34" charset="0"/>
                <a:ea typeface="Nirmala UI" panose="020B0502040204020203" pitchFamily="34" charset="0"/>
                <a:cs typeface="Nirmala UI" panose="020B0502040204020203" pitchFamily="34" charset="0"/>
              </a:rPr>
              <a:t>As per </a:t>
            </a:r>
            <a:r>
              <a:rPr lang="en-US" altLang="en-US" sz="2000" b="1" u="sng" dirty="0" smtClean="0">
                <a:solidFill>
                  <a:srgbClr val="FF0000"/>
                </a:solidFill>
                <a:latin typeface="Nirmala UI" panose="020B0502040204020203" pitchFamily="34" charset="0"/>
                <a:ea typeface="Nirmala UI" panose="020B0502040204020203" pitchFamily="34" charset="0"/>
                <a:cs typeface="Nirmala UI" panose="020B0502040204020203" pitchFamily="34" charset="0"/>
              </a:rPr>
              <a:t>S </a:t>
            </a:r>
            <a:r>
              <a:rPr lang="en-US" altLang="en-US" sz="2000" b="1" u="sng" dirty="0">
                <a:solidFill>
                  <a:srgbClr val="FF0000"/>
                </a:solidFill>
                <a:latin typeface="Nirmala UI" panose="020B0502040204020203" pitchFamily="34" charset="0"/>
                <a:ea typeface="Nirmala UI" panose="020B0502040204020203" pitchFamily="34" charset="0"/>
                <a:cs typeface="Nirmala UI" panose="020B0502040204020203" pitchFamily="34" charset="0"/>
              </a:rPr>
              <a:t>77 of </a:t>
            </a:r>
            <a:r>
              <a:rPr lang="en-US" altLang="en-US" sz="2000" b="1" u="sng" dirty="0" smtClean="0">
                <a:solidFill>
                  <a:srgbClr val="FF0000"/>
                </a:solidFill>
                <a:latin typeface="Nirmala UI" panose="020B0502040204020203" pitchFamily="34" charset="0"/>
                <a:ea typeface="Nirmala UI" panose="020B0502040204020203" pitchFamily="34" charset="0"/>
                <a:cs typeface="Nirmala UI" panose="020B0502040204020203" pitchFamily="34" charset="0"/>
              </a:rPr>
              <a:t>RPA 1951</a:t>
            </a:r>
            <a:r>
              <a:rPr lang="en-US" altLang="en-US" sz="2000" b="1" u="sng" dirty="0">
                <a:solidFill>
                  <a:srgbClr val="FF0000"/>
                </a:solidFill>
                <a:latin typeface="Nirmala UI" panose="020B0502040204020203" pitchFamily="34" charset="0"/>
                <a:ea typeface="Nirmala UI" panose="020B0502040204020203" pitchFamily="34" charset="0"/>
                <a:cs typeface="Nirmala UI" panose="020B0502040204020203" pitchFamily="34" charset="0"/>
              </a:rPr>
              <a:t>, </a:t>
            </a:r>
            <a:r>
              <a:rPr lang="en-US" altLang="en-US" sz="2000" b="1" dirty="0">
                <a:latin typeface="Nirmala UI" panose="020B0502040204020203" pitchFamily="34" charset="0"/>
                <a:ea typeface="Nirmala UI" panose="020B0502040204020203" pitchFamily="34" charset="0"/>
                <a:cs typeface="Nirmala UI" panose="020B0502040204020203" pitchFamily="34" charset="0"/>
              </a:rPr>
              <a:t>every candidate shall either by himself or through his election agent keeps a separate and correct account of all election expenditure between the date of nomination and date of declaration of result.</a:t>
            </a:r>
          </a:p>
          <a:p>
            <a:pPr marL="457200" indent="-457200" algn="just" eaLnBrk="1" hangingPunct="1">
              <a:lnSpc>
                <a:spcPct val="91000"/>
              </a:lnSpc>
              <a:buFont typeface="+mj-lt"/>
              <a:buAutoNum type="arabicPeriod"/>
            </a:pPr>
            <a:r>
              <a:rPr lang="en-US" altLang="en-US" sz="2000" b="1" u="sng" dirty="0">
                <a:latin typeface="Nirmala UI" panose="020B0502040204020203" pitchFamily="34" charset="0"/>
                <a:ea typeface="Nirmala UI" panose="020B0502040204020203" pitchFamily="34" charset="0"/>
                <a:cs typeface="Nirmala UI" panose="020B0502040204020203" pitchFamily="34" charset="0"/>
              </a:rPr>
              <a:t>Candidates</a:t>
            </a:r>
            <a:r>
              <a:rPr lang="en-US" altLang="en-US" sz="2000" b="1" dirty="0">
                <a:latin typeface="Nirmala UI" panose="020B0502040204020203" pitchFamily="34" charset="0"/>
                <a:ea typeface="Nirmala UI" panose="020B0502040204020203" pitchFamily="34" charset="0"/>
                <a:cs typeface="Nirmala UI" panose="020B0502040204020203" pitchFamily="34" charset="0"/>
              </a:rPr>
              <a:t> are required to lodge their accounts of election expenses with the DEO within 30 days of declaration of result</a:t>
            </a:r>
            <a:r>
              <a:rPr lang="en-US" altLang="en-US" sz="2000" dirty="0">
                <a:latin typeface="Nirmala UI" panose="020B0502040204020203" pitchFamily="34" charset="0"/>
                <a:ea typeface="Nirmala UI" panose="020B0502040204020203" pitchFamily="34" charset="0"/>
                <a:cs typeface="Nirmala UI" panose="020B0502040204020203" pitchFamily="34" charset="0"/>
              </a:rPr>
              <a:t> along with the register of election expenses </a:t>
            </a:r>
            <a:r>
              <a:rPr lang="en-US" altLang="en-US" sz="2000" dirty="0" smtClean="0">
                <a:latin typeface="Nirmala UI" panose="020B0502040204020203" pitchFamily="34" charset="0"/>
                <a:ea typeface="Nirmala UI" panose="020B0502040204020203" pitchFamily="34" charset="0"/>
                <a:cs typeface="Nirmala UI" panose="020B0502040204020203" pitchFamily="34" charset="0"/>
              </a:rPr>
              <a:t>(</a:t>
            </a:r>
            <a:r>
              <a:rPr lang="en-US" altLang="en-US" sz="2000" dirty="0" smtClean="0">
                <a:solidFill>
                  <a:srgbClr val="FF0000"/>
                </a:solidFill>
                <a:latin typeface="Nirmala UI" panose="020B0502040204020203" pitchFamily="34" charset="0"/>
                <a:ea typeface="Nirmala UI" panose="020B0502040204020203" pitchFamily="34" charset="0"/>
                <a:cs typeface="Nirmala UI" panose="020B0502040204020203" pitchFamily="34" charset="0"/>
              </a:rPr>
              <a:t>S 78 </a:t>
            </a:r>
            <a:r>
              <a:rPr lang="en-US" altLang="en-US" sz="2000" dirty="0">
                <a:solidFill>
                  <a:srgbClr val="FF0000"/>
                </a:solidFill>
                <a:latin typeface="Nirmala UI" panose="020B0502040204020203" pitchFamily="34" charset="0"/>
                <a:ea typeface="Nirmala UI" panose="020B0502040204020203" pitchFamily="34" charset="0"/>
                <a:cs typeface="Nirmala UI" panose="020B0502040204020203" pitchFamily="34" charset="0"/>
              </a:rPr>
              <a:t>of the </a:t>
            </a:r>
            <a:r>
              <a:rPr lang="en-US" altLang="en-US" sz="2000" dirty="0" smtClean="0">
                <a:solidFill>
                  <a:srgbClr val="FF0000"/>
                </a:solidFill>
                <a:latin typeface="Nirmala UI" panose="020B0502040204020203" pitchFamily="34" charset="0"/>
                <a:ea typeface="Nirmala UI" panose="020B0502040204020203" pitchFamily="34" charset="0"/>
                <a:cs typeface="Nirmala UI" panose="020B0502040204020203" pitchFamily="34" charset="0"/>
              </a:rPr>
              <a:t>RPA1951</a:t>
            </a:r>
            <a:r>
              <a:rPr lang="en-US" altLang="en-US" sz="2000" dirty="0">
                <a:latin typeface="Nirmala UI" panose="020B0502040204020203" pitchFamily="34" charset="0"/>
                <a:ea typeface="Nirmala UI" panose="020B0502040204020203" pitchFamily="34" charset="0"/>
                <a:cs typeface="Nirmala UI" panose="020B0502040204020203" pitchFamily="34" charset="0"/>
              </a:rPr>
              <a:t>)</a:t>
            </a:r>
          </a:p>
          <a:p>
            <a:pPr marL="457200" indent="-457200" algn="just" eaLnBrk="1" hangingPunct="1">
              <a:lnSpc>
                <a:spcPct val="91000"/>
              </a:lnSpc>
              <a:buFont typeface="+mj-lt"/>
              <a:buAutoNum type="arabicPeriod"/>
            </a:pPr>
            <a:r>
              <a:rPr lang="en-US" altLang="en-US" sz="2000" b="1" u="sng" dirty="0">
                <a:solidFill>
                  <a:srgbClr val="7030A0"/>
                </a:solidFill>
                <a:latin typeface="Nirmala UI" panose="020B0502040204020203" pitchFamily="34" charset="0"/>
                <a:ea typeface="Nirmala UI" panose="020B0502040204020203" pitchFamily="34" charset="0"/>
                <a:cs typeface="Nirmala UI" panose="020B0502040204020203" pitchFamily="34" charset="0"/>
              </a:rPr>
              <a:t>Documents required to be filed</a:t>
            </a:r>
            <a:r>
              <a:rPr lang="en-US" altLang="en-US" sz="2000" b="1" dirty="0" smtClean="0">
                <a:solidFill>
                  <a:srgbClr val="7030A0"/>
                </a:solidFill>
                <a:latin typeface="Nirmala UI" panose="020B0502040204020203" pitchFamily="34" charset="0"/>
                <a:ea typeface="Nirmala UI" panose="020B0502040204020203" pitchFamily="34" charset="0"/>
                <a:cs typeface="Nirmala UI" panose="020B0502040204020203" pitchFamily="34" charset="0"/>
              </a:rPr>
              <a:t>:</a:t>
            </a:r>
          </a:p>
          <a:p>
            <a:pPr marL="1079500" indent="-360363" algn="just">
              <a:lnSpc>
                <a:spcPct val="91000"/>
              </a:lnSpc>
              <a:buFont typeface="+mj-lt"/>
              <a:buAutoNum type="romanLcPeriod"/>
            </a:pPr>
            <a:r>
              <a:rPr lang="en-US" altLang="en-US" sz="2000" dirty="0" smtClean="0">
                <a:latin typeface="Nirmala UI" panose="020B0502040204020203" pitchFamily="34" charset="0"/>
                <a:ea typeface="Nirmala UI" panose="020B0502040204020203" pitchFamily="34" charset="0"/>
                <a:cs typeface="Nirmala UI" panose="020B0502040204020203" pitchFamily="34" charset="0"/>
              </a:rPr>
              <a:t> </a:t>
            </a:r>
            <a:r>
              <a:rPr lang="en-US" altLang="en-US" sz="2000" dirty="0">
                <a:solidFill>
                  <a:srgbClr val="00B0F0"/>
                </a:solidFill>
                <a:latin typeface="Nirmala UI" panose="020B0502040204020203" pitchFamily="34" charset="0"/>
                <a:ea typeface="Nirmala UI" panose="020B0502040204020203" pitchFamily="34" charset="0"/>
                <a:cs typeface="Nirmala UI" panose="020B0502040204020203" pitchFamily="34" charset="0"/>
              </a:rPr>
              <a:t>Part I to Part IV </a:t>
            </a:r>
            <a:r>
              <a:rPr lang="en-US" altLang="en-US" sz="2000" dirty="0">
                <a:latin typeface="Nirmala UI" panose="020B0502040204020203" pitchFamily="34" charset="0"/>
                <a:ea typeface="Nirmala UI" panose="020B0502040204020203" pitchFamily="34" charset="0"/>
                <a:cs typeface="Nirmala UI" panose="020B0502040204020203" pitchFamily="34" charset="0"/>
              </a:rPr>
              <a:t>and </a:t>
            </a:r>
            <a:r>
              <a:rPr lang="en-US" altLang="en-US" sz="2000" dirty="0">
                <a:solidFill>
                  <a:srgbClr val="00B0F0"/>
                </a:solidFill>
                <a:latin typeface="Nirmala UI" panose="020B0502040204020203" pitchFamily="34" charset="0"/>
                <a:ea typeface="Nirmala UI" panose="020B0502040204020203" pitchFamily="34" charset="0"/>
                <a:cs typeface="Nirmala UI" panose="020B0502040204020203" pitchFamily="34" charset="0"/>
              </a:rPr>
              <a:t>schedule 1 to 10</a:t>
            </a:r>
            <a:r>
              <a:rPr lang="en-US" altLang="en-US" sz="2000" dirty="0">
                <a:latin typeface="Nirmala UI" panose="020B0502040204020203" pitchFamily="34" charset="0"/>
                <a:ea typeface="Nirmala UI" panose="020B0502040204020203" pitchFamily="34" charset="0"/>
                <a:cs typeface="Nirmala UI" panose="020B0502040204020203" pitchFamily="34" charset="0"/>
              </a:rPr>
              <a:t> of Abstract statement signed by the candidate </a:t>
            </a:r>
            <a:r>
              <a:rPr lang="en-US" altLang="en-US" sz="2000" dirty="0" smtClean="0">
                <a:latin typeface="Nirmala UI" panose="020B0502040204020203" pitchFamily="34" charset="0"/>
                <a:ea typeface="Nirmala UI" panose="020B0502040204020203" pitchFamily="34" charset="0"/>
                <a:cs typeface="Nirmala UI" panose="020B0502040204020203" pitchFamily="34" charset="0"/>
              </a:rPr>
              <a:t>, </a:t>
            </a:r>
            <a:r>
              <a:rPr lang="en-US" altLang="en-US" sz="2000" dirty="0">
                <a:latin typeface="Nirmala UI" panose="020B0502040204020203" pitchFamily="34" charset="0"/>
                <a:ea typeface="Nirmala UI" panose="020B0502040204020203" pitchFamily="34" charset="0"/>
                <a:cs typeface="Nirmala UI" panose="020B0502040204020203" pitchFamily="34" charset="0"/>
              </a:rPr>
              <a:t>Certified Copy of Bank statement </a:t>
            </a:r>
            <a:r>
              <a:rPr lang="en-US" altLang="en-US" sz="2000" dirty="0" smtClean="0">
                <a:latin typeface="Nirmala UI" panose="020B0502040204020203" pitchFamily="34" charset="0"/>
                <a:ea typeface="Nirmala UI" panose="020B0502040204020203" pitchFamily="34" charset="0"/>
                <a:cs typeface="Nirmala UI" panose="020B0502040204020203" pitchFamily="34" charset="0"/>
              </a:rPr>
              <a:t>,</a:t>
            </a:r>
          </a:p>
          <a:p>
            <a:pPr marL="1079500" indent="-360363" algn="just">
              <a:lnSpc>
                <a:spcPct val="91000"/>
              </a:lnSpc>
              <a:buFont typeface="+mj-lt"/>
              <a:buAutoNum type="romanLcPeriod"/>
            </a:pPr>
            <a:r>
              <a:rPr lang="en-US" altLang="en-US" sz="2000" dirty="0" smtClean="0">
                <a:latin typeface="Nirmala UI" panose="020B0502040204020203" pitchFamily="34" charset="0"/>
                <a:ea typeface="Nirmala UI" panose="020B0502040204020203" pitchFamily="34" charset="0"/>
                <a:cs typeface="Nirmala UI" panose="020B0502040204020203" pitchFamily="34" charset="0"/>
              </a:rPr>
              <a:t>Affidavit </a:t>
            </a:r>
            <a:r>
              <a:rPr lang="en-US" altLang="en-US" sz="2000" dirty="0">
                <a:latin typeface="Nirmala UI" panose="020B0502040204020203" pitchFamily="34" charset="0"/>
                <a:ea typeface="Nirmala UI" panose="020B0502040204020203" pitchFamily="34" charset="0"/>
                <a:cs typeface="Nirmala UI" panose="020B0502040204020203" pitchFamily="34" charset="0"/>
              </a:rPr>
              <a:t>signed by the </a:t>
            </a:r>
            <a:r>
              <a:rPr lang="en-US" altLang="en-US" sz="2000" dirty="0" smtClean="0">
                <a:latin typeface="Nirmala UI" panose="020B0502040204020203" pitchFamily="34" charset="0"/>
                <a:ea typeface="Nirmala UI" panose="020B0502040204020203" pitchFamily="34" charset="0"/>
                <a:cs typeface="Nirmala UI" panose="020B0502040204020203" pitchFamily="34" charset="0"/>
              </a:rPr>
              <a:t>candidate</a:t>
            </a:r>
          </a:p>
          <a:p>
            <a:pPr marL="1079500" indent="-360363" algn="just">
              <a:lnSpc>
                <a:spcPct val="91000"/>
              </a:lnSpc>
              <a:buFont typeface="+mj-lt"/>
              <a:buAutoNum type="romanLcPeriod"/>
            </a:pPr>
            <a:r>
              <a:rPr lang="en-US" altLang="en-US" sz="2000" dirty="0" smtClean="0">
                <a:latin typeface="Nirmala UI" panose="020B0502040204020203" pitchFamily="34" charset="0"/>
                <a:ea typeface="Nirmala UI" panose="020B0502040204020203" pitchFamily="34" charset="0"/>
                <a:cs typeface="Nirmala UI" panose="020B0502040204020203" pitchFamily="34" charset="0"/>
              </a:rPr>
              <a:t>Register </a:t>
            </a:r>
            <a:r>
              <a:rPr lang="en-US" altLang="en-US" sz="2000" dirty="0">
                <a:latin typeface="Nirmala UI" panose="020B0502040204020203" pitchFamily="34" charset="0"/>
                <a:ea typeface="Nirmala UI" panose="020B0502040204020203" pitchFamily="34" charset="0"/>
                <a:cs typeface="Nirmala UI" panose="020B0502040204020203" pitchFamily="34" charset="0"/>
              </a:rPr>
              <a:t>of Day-to-day Accounts with all bills and vouchers in original duly signed,</a:t>
            </a:r>
          </a:p>
          <a:p>
            <a:pPr marL="1079500" indent="-360363" algn="just">
              <a:lnSpc>
                <a:spcPct val="91000"/>
              </a:lnSpc>
              <a:buFont typeface="+mj-lt"/>
              <a:buAutoNum type="romanLcPeriod"/>
            </a:pPr>
            <a:r>
              <a:rPr lang="en-US" altLang="en-US" sz="2000" dirty="0">
                <a:latin typeface="Nirmala UI" panose="020B0502040204020203" pitchFamily="34" charset="0"/>
                <a:ea typeface="Nirmala UI" panose="020B0502040204020203" pitchFamily="34" charset="0"/>
                <a:cs typeface="Nirmala UI" panose="020B0502040204020203" pitchFamily="34" charset="0"/>
              </a:rPr>
              <a:t>Copies of expenditure related notices issued by RO and replies to such notices,</a:t>
            </a:r>
          </a:p>
          <a:p>
            <a:pPr marL="1079500" indent="-360363" algn="just">
              <a:lnSpc>
                <a:spcPct val="91000"/>
              </a:lnSpc>
              <a:buFont typeface="+mj-lt"/>
              <a:buAutoNum type="romanLcPeriod"/>
            </a:pPr>
            <a:r>
              <a:rPr lang="en-US" altLang="en-US" sz="2000" dirty="0">
                <a:latin typeface="Nirmala UI" panose="020B0502040204020203" pitchFamily="34" charset="0"/>
                <a:ea typeface="Nirmala UI" panose="020B0502040204020203" pitchFamily="34" charset="0"/>
                <a:cs typeface="Nirmala UI" panose="020B0502040204020203" pitchFamily="34" charset="0"/>
              </a:rPr>
              <a:t>Replies to discrepancies pointed out at the time of  Inspection,</a:t>
            </a:r>
          </a:p>
          <a:p>
            <a:pPr marL="1079500" indent="-360363" algn="just">
              <a:lnSpc>
                <a:spcPct val="91000"/>
              </a:lnSpc>
              <a:buFont typeface="+mj-lt"/>
              <a:buAutoNum type="romanLcPeriod"/>
            </a:pPr>
            <a:r>
              <a:rPr lang="en-US" altLang="en-US" sz="2000" dirty="0">
                <a:latin typeface="Nirmala UI" panose="020B0502040204020203" pitchFamily="34" charset="0"/>
                <a:ea typeface="Nirmala UI" panose="020B0502040204020203" pitchFamily="34" charset="0"/>
                <a:cs typeface="Nirmala UI" panose="020B0502040204020203" pitchFamily="34" charset="0"/>
              </a:rPr>
              <a:t>EVERY CANDIDATE IS PERMITTED TO APPOINT AN ADDITIONAL AGENT FOR ASSISTING THE CANDIDATE IN VARIOUS ELECTION RELATED MATTERS.</a:t>
            </a:r>
          </a:p>
          <a:p>
            <a:pPr marL="0" indent="0" algn="just" eaLnBrk="1" hangingPunct="1">
              <a:lnSpc>
                <a:spcPct val="91000"/>
              </a:lnSpc>
              <a:buNone/>
            </a:pPr>
            <a:endParaRPr lang="en-US" altLang="en-US" dirty="0">
              <a:latin typeface="Calibri" panose="020F0502020204030204" pitchFamily="34" charset="0"/>
            </a:endParaRPr>
          </a:p>
          <a:p>
            <a:pPr algn="just" eaLnBrk="1" hangingPunct="1">
              <a:lnSpc>
                <a:spcPct val="91000"/>
              </a:lnSpc>
              <a:buFont typeface="Wingdings" panose="05000000000000000000" pitchFamily="2" charset="2"/>
              <a:buNone/>
            </a:pPr>
            <a:endParaRPr lang="en-IN" altLang="en-US" b="1" dirty="0">
              <a:latin typeface="Arial Narrow" panose="020B060602020203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83</a:t>
            </a:fld>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894949" y="356263"/>
            <a:ext cx="8572499" cy="871960"/>
          </a:xfrm>
          <a:solidFill>
            <a:schemeClr val="bg1"/>
          </a:solidFill>
          <a:ln w="57150">
            <a:solidFill>
              <a:schemeClr val="tx1"/>
            </a:solidFill>
          </a:ln>
        </p:spPr>
        <p:txBody>
          <a:bodyPr>
            <a:normAutofit fontScale="90000"/>
          </a:bodyPr>
          <a:lstStyle/>
          <a:p>
            <a:pPr algn="ctr">
              <a:defRPr/>
            </a:pPr>
            <a:r>
              <a:rPr lang="en-US" sz="1600" b="1"/>
              <a:t/>
            </a:r>
            <a:br>
              <a:rPr lang="en-US" sz="1600" b="1"/>
            </a:br>
            <a:r>
              <a:rPr lang="en-US" sz="3100" b="1">
                <a:solidFill>
                  <a:schemeClr val="tx1">
                    <a:lumMod val="95000"/>
                    <a:lumOff val="5000"/>
                  </a:schemeClr>
                </a:solidFill>
                <a:latin typeface="Arial Black" panose="020B0A04020102020204" pitchFamily="34" charset="0"/>
              </a:rPr>
              <a:t>REGISTERS MAINTAINED BY CANDIDATES </a:t>
            </a:r>
            <a:r>
              <a:rPr lang="en-US" sz="1600" b="1"/>
              <a:t/>
            </a:r>
            <a:br>
              <a:rPr lang="en-US" sz="1600" b="1"/>
            </a:br>
            <a:r>
              <a:rPr lang="en-US" sz="2200"/>
              <a:t/>
            </a:r>
            <a:br>
              <a:rPr lang="en-US" sz="2200"/>
            </a:br>
            <a:endParaRPr lang="en-US" sz="2200"/>
          </a:p>
        </p:txBody>
      </p:sp>
      <p:sp>
        <p:nvSpPr>
          <p:cNvPr id="3" name="Content Placeholder 2"/>
          <p:cNvSpPr>
            <a:spLocks noGrp="1"/>
          </p:cNvSpPr>
          <p:nvPr>
            <p:ph idx="1"/>
          </p:nvPr>
        </p:nvSpPr>
        <p:spPr>
          <a:xfrm>
            <a:off x="808823" y="1872013"/>
            <a:ext cx="9712156" cy="4023961"/>
          </a:xfrm>
        </p:spPr>
        <p:txBody>
          <a:bodyPr>
            <a:normAutofit/>
          </a:bodyPr>
          <a:lstStyle/>
          <a:p>
            <a:pPr marL="182880" indent="-457200">
              <a:spcBef>
                <a:spcPts val="0"/>
              </a:spcBef>
              <a:buFont typeface="+mj-lt"/>
              <a:buAutoNum type="arabicPeriod"/>
              <a:tabLst>
                <a:tab pos="406400" algn="l"/>
                <a:tab pos="464820" algn="l"/>
                <a:tab pos="508000" algn="l"/>
                <a:tab pos="566420" algn="l"/>
              </a:tabLst>
              <a:defRPr/>
            </a:pPr>
            <a:r>
              <a:rPr lang="en-US" sz="2400" b="1" dirty="0">
                <a:latin typeface="Arial Narrow" panose="020B0606020202030204" pitchFamily="34" charset="0"/>
                <a:cs typeface="Aharoni" panose="02010803020104030203" pitchFamily="2" charset="-79"/>
              </a:rPr>
              <a:t>Register  for maintenance of day to day a/c’s of election expenses by contesting candidates  Refer </a:t>
            </a:r>
            <a:r>
              <a:rPr lang="en-US" sz="2400" b="1" dirty="0">
                <a:solidFill>
                  <a:srgbClr val="00B0F0"/>
                </a:solidFill>
                <a:latin typeface="Arial Narrow" panose="020B0606020202030204" pitchFamily="34" charset="0"/>
                <a:cs typeface="Aharoni" panose="02010803020104030203" pitchFamily="2" charset="-79"/>
              </a:rPr>
              <a:t> </a:t>
            </a:r>
            <a:r>
              <a:rPr lang="en-US" sz="2400" b="1" dirty="0" smtClean="0">
                <a:solidFill>
                  <a:srgbClr val="00B0F0"/>
                </a:solidFill>
                <a:latin typeface="Arial Narrow" panose="020B0606020202030204" pitchFamily="34" charset="0"/>
                <a:cs typeface="Aharoni" panose="02010803020104030203" pitchFamily="2" charset="-79"/>
              </a:rPr>
              <a:t>Annexure-14 </a:t>
            </a:r>
            <a:r>
              <a:rPr lang="en-US" sz="2400" b="1" dirty="0">
                <a:latin typeface="Arial Narrow" panose="020B0606020202030204" pitchFamily="34" charset="0"/>
                <a:cs typeface="Aharoni" panose="02010803020104030203" pitchFamily="2" charset="-79"/>
              </a:rPr>
              <a:t>of the instructions :     </a:t>
            </a:r>
          </a:p>
          <a:p>
            <a:pPr marL="182880" indent="-457200" algn="just">
              <a:spcBef>
                <a:spcPts val="0"/>
              </a:spcBef>
              <a:buFont typeface="+mj-lt"/>
              <a:buAutoNum type="arabicPeriod"/>
              <a:tabLst>
                <a:tab pos="347345" algn="l"/>
                <a:tab pos="508000" algn="l"/>
                <a:tab pos="566420" algn="l"/>
              </a:tabLst>
              <a:defRPr/>
            </a:pPr>
            <a:endParaRPr lang="en-US" sz="2400" b="1" dirty="0">
              <a:latin typeface="Arial Narrow" panose="020B0606020202030204" pitchFamily="34" charset="0"/>
              <a:cs typeface="Aharoni" panose="02010803020104030203" pitchFamily="2" charset="-79"/>
            </a:endParaRPr>
          </a:p>
          <a:p>
            <a:pPr marL="182880" indent="-457200">
              <a:spcBef>
                <a:spcPts val="0"/>
              </a:spcBef>
              <a:buFont typeface="+mj-lt"/>
              <a:buAutoNum type="arabicPeriod"/>
              <a:tabLst>
                <a:tab pos="347345" algn="l"/>
                <a:tab pos="508000" algn="l"/>
                <a:tab pos="566420" algn="l"/>
              </a:tabLst>
              <a:defRPr/>
            </a:pPr>
            <a:r>
              <a:rPr lang="en-US" sz="2400" b="1" dirty="0">
                <a:latin typeface="Arial Narrow" panose="020B0606020202030204" pitchFamily="34" charset="0"/>
                <a:cs typeface="Aharoni" panose="02010803020104030203" pitchFamily="2" charset="-79"/>
              </a:rPr>
              <a:t>DAILY    REGISTER : </a:t>
            </a:r>
            <a:r>
              <a:rPr lang="en-US" sz="2400" b="1" dirty="0">
                <a:solidFill>
                  <a:srgbClr val="00B0F0"/>
                </a:solidFill>
                <a:latin typeface="Arial Narrow" panose="020B0606020202030204" pitchFamily="34" charset="0"/>
                <a:cs typeface="Aharoni" panose="02010803020104030203" pitchFamily="2" charset="-79"/>
              </a:rPr>
              <a:t>PART-A (Color: WHITE PAGES)</a:t>
            </a:r>
          </a:p>
          <a:p>
            <a:pPr marL="182880" indent="-457200">
              <a:spcBef>
                <a:spcPts val="0"/>
              </a:spcBef>
              <a:buFont typeface="+mj-lt"/>
              <a:buAutoNum type="arabicPeriod"/>
              <a:tabLst>
                <a:tab pos="347345" algn="l"/>
                <a:tab pos="508000" algn="l"/>
                <a:tab pos="566420" algn="l"/>
              </a:tabLst>
              <a:defRPr/>
            </a:pPr>
            <a:endParaRPr lang="en-US" sz="2400" b="1" dirty="0">
              <a:latin typeface="Arial Narrow" panose="020B0606020202030204" pitchFamily="34" charset="0"/>
              <a:cs typeface="Aharoni" panose="02010803020104030203" pitchFamily="2" charset="-79"/>
            </a:endParaRPr>
          </a:p>
          <a:p>
            <a:pPr marL="457200" indent="-457200">
              <a:spcBef>
                <a:spcPts val="0"/>
              </a:spcBef>
              <a:buFont typeface="+mj-lt"/>
              <a:buAutoNum type="arabicPeriod"/>
              <a:tabLst>
                <a:tab pos="290195" algn="l"/>
              </a:tabLst>
              <a:defRPr/>
            </a:pPr>
            <a:r>
              <a:rPr lang="en-US" sz="2400" b="1" dirty="0">
                <a:latin typeface="Arial Narrow" panose="020B0606020202030204" pitchFamily="34" charset="0"/>
              </a:rPr>
              <a:t>CASH REGISTER: </a:t>
            </a:r>
            <a:r>
              <a:rPr lang="en-US" sz="2400" b="1" dirty="0">
                <a:solidFill>
                  <a:srgbClr val="00B0F0"/>
                </a:solidFill>
                <a:latin typeface="Arial Narrow" panose="020B0606020202030204" pitchFamily="34" charset="0"/>
                <a:cs typeface="Aharoni" panose="02010803020104030203" pitchFamily="2" charset="-79"/>
              </a:rPr>
              <a:t>PART -B </a:t>
            </a:r>
            <a:r>
              <a:rPr lang="en-US" sz="2400" b="1" dirty="0">
                <a:solidFill>
                  <a:srgbClr val="00B0F0"/>
                </a:solidFill>
                <a:latin typeface="Arial Narrow" panose="020B0606020202030204" pitchFamily="34" charset="0"/>
              </a:rPr>
              <a:t>(Color: PINK  PAGES)</a:t>
            </a:r>
            <a:r>
              <a:rPr lang="en-US" sz="2400" b="1" u="sng" dirty="0">
                <a:latin typeface="Arial Narrow" panose="020B0606020202030204" pitchFamily="34" charset="0"/>
              </a:rPr>
              <a:t/>
            </a:r>
            <a:br>
              <a:rPr lang="en-US" sz="2400" b="1" u="sng" dirty="0">
                <a:latin typeface="Arial Narrow" panose="020B0606020202030204" pitchFamily="34" charset="0"/>
              </a:rPr>
            </a:br>
            <a:endParaRPr lang="en-US" sz="2400" b="1" dirty="0">
              <a:latin typeface="Arial Narrow" panose="020B0606020202030204" pitchFamily="34" charset="0"/>
              <a:cs typeface="Aharoni" panose="02010803020104030203" pitchFamily="2" charset="-79"/>
            </a:endParaRPr>
          </a:p>
          <a:p>
            <a:pPr marL="457200" indent="-457200">
              <a:spcBef>
                <a:spcPts val="0"/>
              </a:spcBef>
              <a:buFont typeface="+mj-lt"/>
              <a:buAutoNum type="arabicPeriod"/>
              <a:tabLst>
                <a:tab pos="290195" algn="l"/>
              </a:tabLst>
              <a:defRPr/>
            </a:pPr>
            <a:r>
              <a:rPr lang="en-US" sz="2400" b="1" dirty="0">
                <a:latin typeface="Arial Narrow" panose="020B0606020202030204" pitchFamily="34" charset="0"/>
              </a:rPr>
              <a:t>BANK  REGISTER: </a:t>
            </a:r>
            <a:r>
              <a:rPr lang="en-US" sz="2400" b="1" dirty="0">
                <a:solidFill>
                  <a:srgbClr val="00B0F0"/>
                </a:solidFill>
                <a:latin typeface="Arial Narrow" panose="020B0606020202030204" pitchFamily="34" charset="0"/>
              </a:rPr>
              <a:t>PART -C (Color: YELLOW  PAGES) </a:t>
            </a:r>
            <a:r>
              <a:rPr lang="en-US" sz="2400" b="1" dirty="0">
                <a:latin typeface="Arial Narrow" panose="020B0606020202030204" pitchFamily="34" charset="0"/>
              </a:rPr>
              <a:t/>
            </a:r>
            <a:br>
              <a:rPr lang="en-US" sz="2400" b="1" dirty="0">
                <a:latin typeface="Arial Narrow" panose="020B0606020202030204" pitchFamily="34" charset="0"/>
              </a:rPr>
            </a:br>
            <a:r>
              <a:rPr lang="en-US" sz="2400" b="1" dirty="0">
                <a:latin typeface="Arial Narrow" panose="020B0606020202030204" pitchFamily="34" charset="0"/>
              </a:rPr>
              <a:t>  </a:t>
            </a:r>
            <a:r>
              <a:rPr lang="en-US" sz="2400" dirty="0"/>
              <a:t/>
            </a:r>
            <a:br>
              <a:rPr lang="en-US" sz="2400" dirty="0"/>
            </a:br>
            <a:endParaRPr lang="en-US" sz="2400" b="1" dirty="0">
              <a:latin typeface="Arial Narrow" panose="020B0606020202030204" pitchFamily="34" charset="0"/>
              <a:cs typeface="Aharoni" panose="02010803020104030203" pitchFamily="2" charset="-79"/>
            </a:endParaRPr>
          </a:p>
          <a:p>
            <a:pPr marL="457200" indent="-457200" algn="just">
              <a:spcBef>
                <a:spcPts val="0"/>
              </a:spcBef>
              <a:tabLst>
                <a:tab pos="290195" algn="l"/>
              </a:tabLst>
              <a:defRPr/>
            </a:pPr>
            <a:endParaRPr lang="en-US" b="1" dirty="0">
              <a:latin typeface="Arial Narrow" panose="020B0606020202030204" pitchFamily="34" charset="0"/>
              <a:cs typeface="Aharoni" panose="02010803020104030203" pitchFamily="2" charset="-79"/>
            </a:endParaRPr>
          </a:p>
          <a:p>
            <a:pPr marL="182880" indent="-457200" algn="just">
              <a:spcBef>
                <a:spcPts val="0"/>
              </a:spcBef>
              <a:tabLst>
                <a:tab pos="290195" algn="l"/>
              </a:tabLst>
              <a:defRPr/>
            </a:pP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84</a:t>
            </a:fld>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1475531" y="651136"/>
            <a:ext cx="8229600" cy="647700"/>
          </a:xfrm>
          <a:solidFill>
            <a:schemeClr val="bg1"/>
          </a:solidFill>
          <a:ln w="38100">
            <a:solidFill>
              <a:schemeClr val="tx1"/>
            </a:solidFill>
          </a:ln>
        </p:spPr>
        <p:txBody>
          <a:bodyPr>
            <a:normAutofit fontScale="90000"/>
          </a:bodyPr>
          <a:lstStyle/>
          <a:p>
            <a:pPr algn="ctr">
              <a:defRPr/>
            </a:pPr>
            <a:r>
              <a:rPr lang="en-US" b="1" dirty="0">
                <a:solidFill>
                  <a:schemeClr val="tx1">
                    <a:lumMod val="95000"/>
                    <a:lumOff val="5000"/>
                  </a:schemeClr>
                </a:solidFill>
              </a:rPr>
              <a:t>Not lodging account in manner</a:t>
            </a:r>
          </a:p>
        </p:txBody>
      </p:sp>
      <p:sp>
        <p:nvSpPr>
          <p:cNvPr id="72707" name="Rectangle 3"/>
          <p:cNvSpPr>
            <a:spLocks noGrp="1"/>
          </p:cNvSpPr>
          <p:nvPr>
            <p:ph idx="1"/>
          </p:nvPr>
        </p:nvSpPr>
        <p:spPr>
          <a:xfrm>
            <a:off x="817952" y="1893346"/>
            <a:ext cx="9446245" cy="4114912"/>
          </a:xfrm>
        </p:spPr>
        <p:txBody>
          <a:bodyPr/>
          <a:lstStyle/>
          <a:p>
            <a:pPr marL="514350" indent="-514350" algn="just">
              <a:buFont typeface="+mj-lt"/>
              <a:buAutoNum type="arabicPeriod"/>
            </a:pPr>
            <a:r>
              <a:rPr lang="en-US" altLang="en-US" sz="2800" u="sng" dirty="0">
                <a:latin typeface="Calibri" panose="020F0502020204030204" pitchFamily="34" charset="0"/>
                <a:ea typeface="Calibri" panose="020F0502020204030204" pitchFamily="34" charset="0"/>
                <a:cs typeface="Calibri" panose="020F0502020204030204" pitchFamily="34" charset="0"/>
              </a:rPr>
              <a:t>Election Expenditure Register</a:t>
            </a:r>
            <a:r>
              <a:rPr lang="en-US" altLang="en-US" sz="2800" dirty="0">
                <a:latin typeface="Calibri" panose="020F0502020204030204" pitchFamily="34" charset="0"/>
                <a:ea typeface="Calibri" panose="020F0502020204030204" pitchFamily="34" charset="0"/>
                <a:cs typeface="Calibri" panose="020F0502020204030204" pitchFamily="34" charset="0"/>
              </a:rPr>
              <a:t> comprising of Day to Day Account Register + Cash Register+ Bank Register + Abstract Statement (</a:t>
            </a:r>
            <a:r>
              <a:rPr lang="en-US" altLang="en-US" sz="2800" dirty="0">
                <a:solidFill>
                  <a:srgbClr val="00B0F0"/>
                </a:solidFill>
                <a:latin typeface="Calibri" panose="020F0502020204030204" pitchFamily="34" charset="0"/>
                <a:ea typeface="Calibri" panose="020F0502020204030204" pitchFamily="34" charset="0"/>
                <a:cs typeface="Calibri" panose="020F0502020204030204" pitchFamily="34" charset="0"/>
              </a:rPr>
              <a:t>Part I to Part IV</a:t>
            </a:r>
            <a:r>
              <a:rPr lang="en-US" altLang="en-US" sz="2800" dirty="0">
                <a:latin typeface="Calibri" panose="020F0502020204030204" pitchFamily="34" charset="0"/>
                <a:ea typeface="Calibri" panose="020F0502020204030204" pitchFamily="34" charset="0"/>
                <a:cs typeface="Calibri" panose="020F0502020204030204" pitchFamily="34" charset="0"/>
              </a:rPr>
              <a:t>) + Bills and Vouchers (serially numbered) if not lodged with the DEO office, </a:t>
            </a:r>
          </a:p>
          <a:p>
            <a:pPr marL="514350" indent="-514350" algn="just">
              <a:buFont typeface="+mj-lt"/>
              <a:buAutoNum type="arabicPeriod"/>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marL="514350" indent="-514350" algn="just">
              <a:buFont typeface="+mj-lt"/>
              <a:buAutoNum type="arabicPeriod"/>
            </a:pPr>
            <a:r>
              <a:rPr lang="en-US" altLang="en-US" sz="2800" u="sng" dirty="0">
                <a:latin typeface="Calibri" panose="020F0502020204030204" pitchFamily="34" charset="0"/>
                <a:ea typeface="Calibri" panose="020F0502020204030204" pitchFamily="34" charset="0"/>
                <a:cs typeface="Calibri" panose="020F0502020204030204" pitchFamily="34" charset="0"/>
              </a:rPr>
              <a:t>Abstract Statement </a:t>
            </a:r>
            <a:r>
              <a:rPr lang="en-US" altLang="en-US" sz="2800" dirty="0">
                <a:latin typeface="Calibri" panose="020F0502020204030204" pitchFamily="34" charset="0"/>
                <a:ea typeface="Calibri" panose="020F0502020204030204" pitchFamily="34" charset="0"/>
                <a:cs typeface="Calibri" panose="020F0502020204030204" pitchFamily="34" charset="0"/>
              </a:rPr>
              <a:t>( </a:t>
            </a:r>
            <a:r>
              <a:rPr lang="en-US" altLang="en-US" sz="2800" dirty="0">
                <a:solidFill>
                  <a:srgbClr val="00B0F0"/>
                </a:solidFill>
                <a:latin typeface="Calibri" panose="020F0502020204030204" pitchFamily="34" charset="0"/>
                <a:ea typeface="Calibri" panose="020F0502020204030204" pitchFamily="34" charset="0"/>
                <a:cs typeface="Calibri" panose="020F0502020204030204" pitchFamily="34" charset="0"/>
              </a:rPr>
              <a:t>Part I to Part IV </a:t>
            </a:r>
            <a:r>
              <a:rPr lang="en-US" altLang="en-US" sz="2800" dirty="0">
                <a:latin typeface="Calibri" panose="020F0502020204030204" pitchFamily="34" charset="0"/>
                <a:ea typeface="Calibri" panose="020F0502020204030204" pitchFamily="34" charset="0"/>
                <a:cs typeface="Calibri" panose="020F0502020204030204" pitchFamily="34" charset="0"/>
              </a:rPr>
              <a:t>) as well as Affidavit annexed with it not signed by the candidate himself. (both these should be singed by the candidate himself). </a:t>
            </a:r>
          </a:p>
          <a:p>
            <a:pPr algn="just">
              <a:buFont typeface="Arial" panose="020B0604020202020204" pitchFamily="34" charset="0"/>
              <a:buNone/>
            </a:pPr>
            <a:endParaRPr lang="en-US" altLang="en-US" sz="28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85</a:t>
            </a:fld>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1492250" y="623103"/>
            <a:ext cx="8229600" cy="728664"/>
          </a:xfrm>
          <a:solidFill>
            <a:schemeClr val="bg1"/>
          </a:solidFill>
          <a:ln w="57150">
            <a:solidFill>
              <a:schemeClr val="tx1"/>
            </a:solidFill>
          </a:ln>
        </p:spPr>
        <p:txBody>
          <a:bodyPr>
            <a:normAutofit fontScale="90000"/>
          </a:bodyPr>
          <a:lstStyle/>
          <a:p>
            <a:pPr algn="ctr">
              <a:defRPr/>
            </a:pPr>
            <a:r>
              <a:rPr lang="en-US" b="1" dirty="0">
                <a:solidFill>
                  <a:schemeClr val="tx1">
                    <a:lumMod val="95000"/>
                    <a:lumOff val="5000"/>
                  </a:schemeClr>
                </a:solidFill>
              </a:rPr>
              <a:t>Not lodging account in manner</a:t>
            </a:r>
          </a:p>
        </p:txBody>
      </p:sp>
      <p:sp>
        <p:nvSpPr>
          <p:cNvPr id="73731" name="Rectangle 3"/>
          <p:cNvSpPr>
            <a:spLocks noGrp="1"/>
          </p:cNvSpPr>
          <p:nvPr>
            <p:ph idx="1"/>
          </p:nvPr>
        </p:nvSpPr>
        <p:spPr>
          <a:xfrm>
            <a:off x="703151" y="2086984"/>
            <a:ext cx="9750275" cy="4341551"/>
          </a:xfrm>
        </p:spPr>
        <p:txBody>
          <a:bodyPr>
            <a:normAutofit/>
          </a:bodyPr>
          <a:lstStyle/>
          <a:p>
            <a:pPr marL="514350" indent="-514350" algn="just">
              <a:lnSpc>
                <a:spcPct val="80000"/>
              </a:lnSpc>
              <a:buFont typeface="+mj-lt"/>
              <a:buAutoNum type="arabicPeriod"/>
            </a:pPr>
            <a:r>
              <a:rPr lang="en-US" altLang="en-US" sz="2800" i="1" dirty="0">
                <a:latin typeface="Calibri" panose="020F0502020204030204" pitchFamily="34" charset="0"/>
                <a:ea typeface="Calibri" panose="020F0502020204030204" pitchFamily="34" charset="0"/>
                <a:cs typeface="Calibri" panose="020F0502020204030204" pitchFamily="34" charset="0"/>
              </a:rPr>
              <a:t>Bills and vouchers are not signed by </a:t>
            </a:r>
            <a:r>
              <a:rPr lang="en-US" altLang="en-US" sz="2800" i="1" dirty="0" smtClean="0">
                <a:latin typeface="Calibri" panose="020F0502020204030204" pitchFamily="34" charset="0"/>
                <a:ea typeface="Calibri" panose="020F0502020204030204" pitchFamily="34" charset="0"/>
                <a:cs typeface="Calibri" panose="020F0502020204030204" pitchFamily="34" charset="0"/>
              </a:rPr>
              <a:t>the candidate </a:t>
            </a:r>
            <a:r>
              <a:rPr lang="en-US" altLang="en-US" sz="2800" i="1" dirty="0">
                <a:latin typeface="Calibri" panose="020F0502020204030204" pitchFamily="34" charset="0"/>
                <a:ea typeface="Calibri" panose="020F0502020204030204" pitchFamily="34" charset="0"/>
                <a:cs typeface="Calibri" panose="020F0502020204030204" pitchFamily="34" charset="0"/>
              </a:rPr>
              <a:t>or his election agent,</a:t>
            </a:r>
          </a:p>
          <a:p>
            <a:pPr marL="514350" indent="-514350" algn="just">
              <a:lnSpc>
                <a:spcPct val="80000"/>
              </a:lnSpc>
              <a:buFont typeface="+mj-lt"/>
              <a:buAutoNum type="arabicPeriod"/>
            </a:pPr>
            <a:r>
              <a:rPr lang="en-US" altLang="en-US" sz="2800" i="1" dirty="0">
                <a:latin typeface="Calibri" panose="020F0502020204030204" pitchFamily="34" charset="0"/>
                <a:ea typeface="Calibri" panose="020F0502020204030204" pitchFamily="34" charset="0"/>
                <a:cs typeface="Calibri" panose="020F0502020204030204" pitchFamily="34" charset="0"/>
              </a:rPr>
              <a:t>In case of discrepancy on any item of expenditure, pointed out by RO/Expenditure Observer/designated officer during inspection of register, the explanation along with reason for the discrepancy on such items not enclosed,</a:t>
            </a:r>
          </a:p>
          <a:p>
            <a:pPr marL="514350" indent="-514350" algn="just">
              <a:lnSpc>
                <a:spcPct val="80000"/>
              </a:lnSpc>
              <a:buFont typeface="+mj-lt"/>
              <a:buAutoNum type="arabicPeriod"/>
            </a:pPr>
            <a:r>
              <a:rPr lang="en-US" altLang="en-US" sz="2800" i="1" dirty="0">
                <a:latin typeface="Calibri" panose="020F0502020204030204" pitchFamily="34" charset="0"/>
                <a:ea typeface="Calibri" panose="020F0502020204030204" pitchFamily="34" charset="0"/>
                <a:cs typeface="Calibri" panose="020F0502020204030204" pitchFamily="34" charset="0"/>
              </a:rPr>
              <a:t>Self certified copy of the bank statement not submitted, </a:t>
            </a:r>
          </a:p>
          <a:p>
            <a:pPr marL="514350" indent="-514350" algn="just">
              <a:lnSpc>
                <a:spcPct val="80000"/>
              </a:lnSpc>
              <a:buFont typeface="+mj-lt"/>
              <a:buAutoNum type="arabicPeriod"/>
            </a:pPr>
            <a:r>
              <a:rPr lang="en-US" altLang="en-US" sz="2800" i="1" dirty="0">
                <a:latin typeface="Calibri" panose="020F0502020204030204" pitchFamily="34" charset="0"/>
                <a:ea typeface="Calibri" panose="020F0502020204030204" pitchFamily="34" charset="0"/>
                <a:cs typeface="Calibri" panose="020F0502020204030204" pitchFamily="34" charset="0"/>
              </a:rPr>
              <a:t>Any amount not correctly reflected by the candidate or understatement of  any amount of expenditure.</a:t>
            </a:r>
          </a:p>
        </p:txBody>
      </p:sp>
      <p:sp>
        <p:nvSpPr>
          <p:cNvPr id="2" name="Slide Number Placeholder 1"/>
          <p:cNvSpPr>
            <a:spLocks noGrp="1"/>
          </p:cNvSpPr>
          <p:nvPr>
            <p:ph type="sldNum" sz="quarter" idx="12"/>
          </p:nvPr>
        </p:nvSpPr>
        <p:spPr/>
        <p:txBody>
          <a:bodyPr/>
          <a:lstStyle/>
          <a:p>
            <a:fld id="{D57F1E4F-1CFF-5643-939E-217C01CDF565}" type="slidenum">
              <a:rPr lang="en-US" smtClean="0"/>
              <a:pPr/>
              <a:t>86</a:t>
            </a:fld>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1492249" y="623103"/>
            <a:ext cx="9157277" cy="728664"/>
          </a:xfrm>
          <a:solidFill>
            <a:schemeClr val="bg1"/>
          </a:solidFill>
          <a:ln w="57150">
            <a:solidFill>
              <a:schemeClr val="tx1"/>
            </a:solidFill>
          </a:ln>
        </p:spPr>
        <p:txBody>
          <a:bodyPr>
            <a:normAutofit fontScale="90000"/>
          </a:bodyPr>
          <a:lstStyle/>
          <a:p>
            <a:pPr algn="ctr">
              <a:defRPr/>
            </a:pPr>
            <a:r>
              <a:rPr lang="en-US" b="1" dirty="0" smtClean="0">
                <a:solidFill>
                  <a:schemeClr val="tx1">
                    <a:lumMod val="95000"/>
                    <a:lumOff val="5000"/>
                  </a:schemeClr>
                </a:solidFill>
              </a:rPr>
              <a:t>Involvement of Enforcement agencies</a:t>
            </a:r>
            <a:endParaRPr lang="en-US" b="1" dirty="0">
              <a:solidFill>
                <a:schemeClr val="tx1">
                  <a:lumMod val="95000"/>
                  <a:lumOff val="5000"/>
                </a:schemeClr>
              </a:solidFill>
            </a:endParaRPr>
          </a:p>
        </p:txBody>
      </p:sp>
      <p:sp>
        <p:nvSpPr>
          <p:cNvPr id="73731" name="Rectangle 3"/>
          <p:cNvSpPr>
            <a:spLocks noGrp="1"/>
          </p:cNvSpPr>
          <p:nvPr>
            <p:ph idx="1"/>
          </p:nvPr>
        </p:nvSpPr>
        <p:spPr>
          <a:xfrm>
            <a:off x="703151" y="2086984"/>
            <a:ext cx="9750275" cy="4341551"/>
          </a:xfrm>
        </p:spPr>
        <p:txBody>
          <a:bodyPr>
            <a:normAutofit/>
          </a:bodyPr>
          <a:lstStyle/>
          <a:p>
            <a:pPr marL="514350" indent="-514350" algn="just">
              <a:lnSpc>
                <a:spcPct val="80000"/>
              </a:lnSpc>
              <a:buFont typeface="+mj-lt"/>
              <a:buAutoNum type="arabicPeriod"/>
            </a:pPr>
            <a:r>
              <a:rPr lang="en-US" altLang="en-US" sz="2800" dirty="0" smtClean="0">
                <a:latin typeface="Calibri" panose="020F0502020204030204" pitchFamily="34" charset="0"/>
                <a:ea typeface="Calibri" panose="020F0502020204030204" pitchFamily="34" charset="0"/>
                <a:cs typeface="Calibri" panose="020F0502020204030204" pitchFamily="34" charset="0"/>
              </a:rPr>
              <a:t>For stricter vigil, Commission engages Central and State Enforcement Agencies.</a:t>
            </a: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marL="514350" indent="-514350" algn="just">
              <a:lnSpc>
                <a:spcPct val="80000"/>
              </a:lnSpc>
              <a:buFont typeface="+mj-lt"/>
              <a:buAutoNum type="arabicPeriod"/>
            </a:pPr>
            <a:r>
              <a:rPr lang="en-US" altLang="en-US" sz="2800" i="1" dirty="0" smtClean="0">
                <a:latin typeface="Calibri" panose="020F0502020204030204" pitchFamily="34" charset="0"/>
                <a:ea typeface="Calibri" panose="020F0502020204030204" pitchFamily="34" charset="0"/>
                <a:cs typeface="Calibri" panose="020F0502020204030204" pitchFamily="34" charset="0"/>
              </a:rPr>
              <a:t>Agencies include: Central Agencies: Income Tax, CGST, DRI, NCB, SLBC, RBI, AAI, BCAS, Indian Coast Guard, CISF, CRPF, Assam Rifles, BSF; State Agencies: State Police, State Excise, State GST, State Transport, State Civil Aviation </a:t>
            </a:r>
            <a:r>
              <a:rPr lang="en-US" altLang="en-US" sz="2800" i="1" dirty="0" err="1" smtClean="0">
                <a:latin typeface="Calibri" panose="020F0502020204030204" pitchFamily="34" charset="0"/>
                <a:ea typeface="Calibri" panose="020F0502020204030204" pitchFamily="34" charset="0"/>
                <a:cs typeface="Calibri" panose="020F0502020204030204" pitchFamily="34" charset="0"/>
              </a:rPr>
              <a:t>Dept</a:t>
            </a:r>
            <a:r>
              <a:rPr lang="en-US" altLang="en-US" sz="2800" i="1" dirty="0" smtClean="0">
                <a:latin typeface="Calibri" panose="020F0502020204030204" pitchFamily="34" charset="0"/>
                <a:ea typeface="Calibri" panose="020F0502020204030204" pitchFamily="34" charset="0"/>
                <a:cs typeface="Calibri" panose="020F0502020204030204" pitchFamily="34" charset="0"/>
              </a:rPr>
              <a:t>, Forest Dept.</a:t>
            </a:r>
          </a:p>
          <a:p>
            <a:pPr marL="514350" indent="-514350" algn="just">
              <a:lnSpc>
                <a:spcPct val="80000"/>
              </a:lnSpc>
              <a:buFont typeface="+mj-lt"/>
              <a:buAutoNum type="arabicPeriod"/>
            </a:pPr>
            <a:r>
              <a:rPr lang="en-US" altLang="en-US" sz="2800" dirty="0" smtClean="0">
                <a:latin typeface="Calibri" panose="020F0502020204030204" pitchFamily="34" charset="0"/>
                <a:ea typeface="Calibri" panose="020F0502020204030204" pitchFamily="34" charset="0"/>
                <a:cs typeface="Calibri" panose="020F0502020204030204" pitchFamily="34" charset="0"/>
              </a:rPr>
              <a:t>Commission during various visits to poll going States/UTs convenes meetings and reviews preparedness of these agencies.</a:t>
            </a:r>
            <a:endParaRPr lang="en-US" alt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87</a:t>
            </a:fld>
            <a:endParaRPr lang="en-US" dirty="0"/>
          </a:p>
        </p:txBody>
      </p:sp>
    </p:spTree>
    <p:extLst>
      <p:ext uri="{BB962C8B-B14F-4D97-AF65-F5344CB8AC3E}">
        <p14:creationId xmlns:p14="http://schemas.microsoft.com/office/powerpoint/2010/main" val="8601861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156" y="538826"/>
            <a:ext cx="9133415" cy="737937"/>
          </a:xfrm>
          <a:solidFill>
            <a:schemeClr val="bg1"/>
          </a:solidFill>
          <a:ln w="57150">
            <a:solidFill>
              <a:schemeClr val="tx1"/>
            </a:solidFill>
          </a:ln>
        </p:spPr>
        <p:txBody>
          <a:bodyPr>
            <a:normAutofit fontScale="90000"/>
          </a:bodyPr>
          <a:lstStyle/>
          <a:p>
            <a:r>
              <a:rPr lang="en-US" dirty="0">
                <a:solidFill>
                  <a:schemeClr val="tx1">
                    <a:lumMod val="95000"/>
                    <a:lumOff val="5000"/>
                  </a:schemeClr>
                </a:solidFill>
              </a:rPr>
              <a:t> </a:t>
            </a:r>
            <a:r>
              <a:rPr lang="en-US"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ROLE OF INCOME TAX DEPARTMENT</a:t>
            </a:r>
            <a:endParaRPr lang="en-IN"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p:cNvSpPr>
            <a:spLocks noGrp="1"/>
          </p:cNvSpPr>
          <p:nvPr>
            <p:ph type="body" idx="1"/>
          </p:nvPr>
        </p:nvSpPr>
        <p:spPr>
          <a:xfrm>
            <a:off x="677334" y="1659823"/>
            <a:ext cx="10058797" cy="4627077"/>
          </a:xfrm>
        </p:spPr>
        <p:txBody>
          <a:bodyPr>
            <a:normAutofit/>
          </a:bodyPr>
          <a:lstStyle/>
          <a:p>
            <a:pPr marL="285750" indent="-285750">
              <a:buFont typeface="Arial" panose="020B0604020202020204" pitchFamily="34" charset="0"/>
              <a:buChar char="•"/>
            </a:pPr>
            <a:r>
              <a:rPr lang="en-US" sz="20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TO GATHER INTELLIGENCE/KEEP WATCH OVER MOVEMENT OF CASH IN THE CONSTITUENCY AND TAKE NECESSARY ACTION UNDER IT LAWS.</a:t>
            </a:r>
          </a:p>
          <a:p>
            <a:pPr marL="285750" indent="-285750">
              <a:buFont typeface="Arial" panose="020B0604020202020204" pitchFamily="34" charset="0"/>
              <a:buChar char="•"/>
            </a:pPr>
            <a:r>
              <a:rPr lang="en-US" sz="20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TO WATCH ALL AIRPORTS OF THE STATE, MAJOR RAILWAY STATIONS, HOTELS,FARM HOUSES, HAWALA AGENTS, FINANCIAL BROKERS, CASH COURIERS, PAWN BROKERS</a:t>
            </a:r>
          </a:p>
          <a:p>
            <a:pPr marL="285750" indent="-285750">
              <a:buFont typeface="Arial" panose="020B0604020202020204" pitchFamily="34" charset="0"/>
              <a:buChar char="•"/>
            </a:pPr>
            <a:r>
              <a:rPr lang="en-US" sz="2000" i="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IF CASH SEIZED IS MORE THAN Rs. 10 LAKH, IT SHOULD INVARIABLY BE BROUGHT TO THE NOTICE OF IT OFFICIALS.</a:t>
            </a:r>
          </a:p>
          <a:p>
            <a:pPr marL="285750" indent="-285750">
              <a:buFont typeface="Arial" panose="020B0604020202020204" pitchFamily="34" charset="0"/>
              <a:buChar char="•"/>
            </a:pPr>
            <a:r>
              <a:rPr lang="en-US" sz="2000" i="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IT DEPARTMENT WILL OPEN AIR INTELLIGENCE UNITS IN ALL AIRPORTS OF POLL BOUND STATES AND ALSO SHALL KEEP VIGIL OVER MOVEMENT OF CASH THROUGH AIRCRAFTS/HELICOPTERS LEADING TO POLL BOUND STATES,</a:t>
            </a:r>
          </a:p>
          <a:p>
            <a:pPr marL="285750" indent="-285750">
              <a:buFont typeface="Arial" panose="020B0604020202020204" pitchFamily="34" charset="0"/>
              <a:buChar char="•"/>
            </a:pPr>
            <a:r>
              <a:rPr lang="en-US" sz="20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TO VERIFY ASSEST AND LIABILITY OF CANDIDATES WITH IT RETURN</a:t>
            </a:r>
          </a:p>
          <a:p>
            <a:pPr marL="285750" indent="-285750">
              <a:buFont typeface="Arial" panose="020B0604020202020204" pitchFamily="34" charset="0"/>
              <a:buChar char="•"/>
            </a:pPr>
            <a:r>
              <a:rPr lang="en-US" sz="20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TO VERIFY, WHETHER ALL PARTIED HAVE FILED RETURN</a:t>
            </a:r>
            <a:endParaRPr lang="en-IN" sz="20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88</a:t>
            </a:fld>
            <a:endParaRPr lang="en-US" dirty="0"/>
          </a:p>
        </p:txBody>
      </p:sp>
    </p:spTree>
    <p:extLst>
      <p:ext uri="{BB962C8B-B14F-4D97-AF65-F5344CB8AC3E}">
        <p14:creationId xmlns:p14="http://schemas.microsoft.com/office/powerpoint/2010/main" val="22007948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162050" y="285750"/>
            <a:ext cx="8572500" cy="750771"/>
          </a:xfrm>
          <a:solidFill>
            <a:schemeClr val="bg1"/>
          </a:solidFill>
          <a:ln w="57150">
            <a:solidFill>
              <a:schemeClr val="tx1"/>
            </a:solidFill>
          </a:ln>
        </p:spPr>
        <p:txBody>
          <a:bodyPr>
            <a:normAutofit fontScale="90000"/>
          </a:bodyPr>
          <a:lstStyle/>
          <a:p>
            <a:pPr algn="ctr">
              <a:defRPr/>
            </a:pPr>
            <a:r>
              <a:rPr lang="en-US" sz="4400" b="1" dirty="0">
                <a:solidFill>
                  <a:schemeClr val="tx1">
                    <a:lumMod val="95000"/>
                    <a:lumOff val="5000"/>
                  </a:schemeClr>
                </a:solidFill>
                <a:cs typeface="Aharoni" panose="02010803020104030203" pitchFamily="2" charset="-79"/>
              </a:rPr>
              <a:t>OTHER MONITORING MEASURES</a:t>
            </a:r>
            <a:endParaRPr lang="en-IN" sz="4400" b="1" dirty="0">
              <a:solidFill>
                <a:schemeClr val="tx1">
                  <a:lumMod val="95000"/>
                  <a:lumOff val="5000"/>
                </a:schemeClr>
              </a:solidFill>
              <a:cs typeface="Aharoni" panose="02010803020104030203" pitchFamily="2" charset="-79"/>
            </a:endParaRPr>
          </a:p>
        </p:txBody>
      </p:sp>
      <p:sp>
        <p:nvSpPr>
          <p:cNvPr id="67587" name="Rectangle 3"/>
          <p:cNvSpPr>
            <a:spLocks noGrp="1" noChangeArrowheads="1"/>
          </p:cNvSpPr>
          <p:nvPr>
            <p:ph idx="1"/>
          </p:nvPr>
        </p:nvSpPr>
        <p:spPr>
          <a:xfrm>
            <a:off x="333375" y="1481138"/>
            <a:ext cx="9544051" cy="4395787"/>
          </a:xfrm>
        </p:spPr>
        <p:txBody>
          <a:bodyPr/>
          <a:lstStyle/>
          <a:p>
            <a:pPr marL="514350" indent="-514350" algn="just" eaLnBrk="1" hangingPunct="1">
              <a:lnSpc>
                <a:spcPct val="80000"/>
              </a:lnSpc>
              <a:buFont typeface="+mj-lt"/>
              <a:buAutoNum type="arabicPeriod"/>
            </a:pPr>
            <a:r>
              <a:rPr lang="en-US" altLang="en-US" sz="2800" dirty="0">
                <a:latin typeface="Calibri" panose="020F0502020204030204" pitchFamily="34" charset="0"/>
              </a:rPr>
              <a:t>If candidate attends a </a:t>
            </a:r>
            <a:r>
              <a:rPr lang="en-US" altLang="en-US" sz="2800" b="1" dirty="0">
                <a:latin typeface="Calibri" panose="020F0502020204030204" pitchFamily="34" charset="0"/>
              </a:rPr>
              <a:t>community kitchen</a:t>
            </a:r>
            <a:r>
              <a:rPr lang="en-US" altLang="en-US" sz="2800" dirty="0">
                <a:latin typeface="Calibri" panose="020F0502020204030204" pitchFamily="34" charset="0"/>
              </a:rPr>
              <a:t>, during election campaign, (other than those organized by religious communities and normal ceremonies like marriage etc,) the entire expenditure will be added as his election expenditure.</a:t>
            </a:r>
          </a:p>
          <a:p>
            <a:pPr marL="514350" indent="-514350" algn="just" eaLnBrk="1" hangingPunct="1">
              <a:lnSpc>
                <a:spcPct val="80000"/>
              </a:lnSpc>
              <a:buFont typeface="+mj-lt"/>
              <a:buAutoNum type="arabicPeriod"/>
            </a:pPr>
            <a:endParaRPr lang="en-US" altLang="en-US" sz="2800" i="1" dirty="0">
              <a:latin typeface="Calibri" panose="020F0502020204030204" pitchFamily="34" charset="0"/>
            </a:endParaRPr>
          </a:p>
          <a:p>
            <a:pPr marL="514350" indent="-514350" algn="just" eaLnBrk="1" hangingPunct="1">
              <a:lnSpc>
                <a:spcPct val="80000"/>
              </a:lnSpc>
              <a:buFont typeface="+mj-lt"/>
              <a:buAutoNum type="arabicPeriod"/>
            </a:pPr>
            <a:r>
              <a:rPr lang="en-US" altLang="en-US" sz="2800" dirty="0">
                <a:latin typeface="Calibri" panose="020F0502020204030204" pitchFamily="34" charset="0"/>
              </a:rPr>
              <a:t>If the vehicle permitted to any independent candidate or any other candidate is found carrying campaign material of another candidate or being used for campaign for any other candidate, the entire expenditure on the vehicle from the date of permission will be added to the candidate using it for his campaign and permission will be withdrawn</a:t>
            </a:r>
          </a:p>
        </p:txBody>
      </p:sp>
      <p:sp>
        <p:nvSpPr>
          <p:cNvPr id="2" name="Slide Number Placeholder 1"/>
          <p:cNvSpPr>
            <a:spLocks noGrp="1"/>
          </p:cNvSpPr>
          <p:nvPr>
            <p:ph type="sldNum" sz="quarter" idx="12"/>
          </p:nvPr>
        </p:nvSpPr>
        <p:spPr/>
        <p:txBody>
          <a:bodyPr/>
          <a:lstStyle/>
          <a:p>
            <a:fld id="{D57F1E4F-1CFF-5643-939E-217C01CDF565}" type="slidenum">
              <a:rPr lang="en-US" smtClean="0"/>
              <a:pPr/>
              <a:t>89</a:t>
            </a:fld>
            <a:endParaRPr lang="en-US" dirty="0"/>
          </a:p>
        </p:txBody>
      </p:sp>
    </p:spTree>
    <p:extLst>
      <p:ext uri="{BB962C8B-B14F-4D97-AF65-F5344CB8AC3E}">
        <p14:creationId xmlns:p14="http://schemas.microsoft.com/office/powerpoint/2010/main" val="2464912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MAJOR LEGAL PROVISIONS RELATED TO ELECTION EXPENDITURE MONITORING"/>
          <p:cNvSpPr txBox="1">
            <a:spLocks noGrp="1"/>
          </p:cNvSpPr>
          <p:nvPr>
            <p:ph type="title" idx="4294967295"/>
          </p:nvPr>
        </p:nvSpPr>
        <p:spPr>
          <a:xfrm>
            <a:off x="0" y="257175"/>
            <a:ext cx="9182100" cy="720725"/>
          </a:xfrm>
          <a:prstGeom prst="rect">
            <a:avLst/>
          </a:prstGeom>
          <a:noFill/>
          <a:ln w="57150">
            <a:solidFill>
              <a:schemeClr val="tx1"/>
            </a:solidFill>
          </a:ln>
        </p:spPr>
        <p:txBody>
          <a:bodyPr>
            <a:normAutofit/>
          </a:bodyPr>
          <a:lstStyle>
            <a:lvl1pPr algn="ctr">
              <a:defRPr sz="2800" b="1">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3200" u="sng" dirty="0">
                <a:latin typeface="+mj-lt"/>
              </a:rPr>
              <a:t>MAJOR LEGAL PROVISIONS- </a:t>
            </a:r>
            <a:r>
              <a:rPr lang="en-IN" sz="3200" u="sng" dirty="0">
                <a:solidFill>
                  <a:srgbClr val="FF0000"/>
                </a:solidFill>
              </a:rPr>
              <a:t>RPA, 1951</a:t>
            </a:r>
            <a:endParaRPr sz="3200" dirty="0">
              <a:solidFill>
                <a:srgbClr val="FF0000"/>
              </a:solidFill>
              <a:latin typeface="+mj-lt"/>
            </a:endParaRPr>
          </a:p>
        </p:txBody>
      </p:sp>
      <p:pic>
        <p:nvPicPr>
          <p:cNvPr id="118" name="image.png" descr="image.png"/>
          <p:cNvPicPr>
            <a:picLocks noChangeAspect="1"/>
          </p:cNvPicPr>
          <p:nvPr/>
        </p:nvPicPr>
        <p:blipFill>
          <a:blip r:embed="rId2" cstate="print"/>
          <a:stretch>
            <a:fillRect/>
          </a:stretch>
        </p:blipFill>
        <p:spPr>
          <a:xfrm>
            <a:off x="753787" y="950914"/>
            <a:ext cx="8696564" cy="5870577"/>
          </a:xfrm>
          <a:prstGeom prst="rect">
            <a:avLst/>
          </a:prstGeom>
          <a:ln w="12700">
            <a:miter lim="400000"/>
            <a:headEnd/>
            <a:tailEnd/>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9791" y="118540"/>
            <a:ext cx="1590388" cy="1571636"/>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9</a:t>
            </a:fld>
            <a:endParaRPr lang="en-IN"/>
          </a:p>
        </p:txBody>
      </p:sp>
    </p:spTree>
  </p:cSld>
  <p:clrMapOvr>
    <a:masterClrMapping/>
  </p:clrMapOvr>
  <p:transition advClick="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1981200" y="277814"/>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1000"/>
              </a:lnSpc>
              <a:buClr>
                <a:srgbClr val="FFFFFF"/>
              </a:buClr>
              <a:buSzPct val="100000"/>
              <a:buFont typeface="Tahoma" panose="020B0604030504040204" pitchFamily="34" charset="0"/>
              <a:buNone/>
            </a:pPr>
            <a:endParaRPr lang="en-IN" altLang="en-US">
              <a:solidFill>
                <a:schemeClr val="bg1"/>
              </a:solidFill>
            </a:endParaRPr>
          </a:p>
        </p:txBody>
      </p:sp>
      <p:sp>
        <p:nvSpPr>
          <p:cNvPr id="69635" name="Text Box 2"/>
          <p:cNvSpPr txBox="1">
            <a:spLocks noChangeArrowheads="1"/>
          </p:cNvSpPr>
          <p:nvPr/>
        </p:nvSpPr>
        <p:spPr bwMode="auto">
          <a:xfrm>
            <a:off x="1981200" y="1600201"/>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1000"/>
              </a:lnSpc>
              <a:buClr>
                <a:srgbClr val="FFFFFF"/>
              </a:buClr>
              <a:buSzPct val="100000"/>
              <a:buFont typeface="Tahoma" panose="020B0604030504040204" pitchFamily="34" charset="0"/>
              <a:buNone/>
            </a:pPr>
            <a:endParaRPr lang="en-IN" altLang="en-US">
              <a:solidFill>
                <a:schemeClr val="bg1"/>
              </a:solidFill>
            </a:endParaRPr>
          </a:p>
        </p:txBody>
      </p:sp>
      <p:sp>
        <p:nvSpPr>
          <p:cNvPr id="69636" name="Text Box 3"/>
          <p:cNvSpPr txBox="1">
            <a:spLocks noChangeArrowheads="1"/>
          </p:cNvSpPr>
          <p:nvPr/>
        </p:nvSpPr>
        <p:spPr bwMode="auto">
          <a:xfrm>
            <a:off x="1707356" y="480220"/>
            <a:ext cx="7781926" cy="685800"/>
          </a:xfrm>
          <a:prstGeom prst="rect">
            <a:avLst/>
          </a:prstGeom>
          <a:solidFill>
            <a:schemeClr val="bg1"/>
          </a:solidFill>
          <a:ln w="57150">
            <a:solidFill>
              <a:schemeClr val="tx1">
                <a:lumMod val="95000"/>
                <a:lumOff val="5000"/>
              </a:schemeClr>
            </a:solidFill>
          </a:ln>
        </p:spPr>
        <p:txBody>
          <a:bodyPr lIns="0" tIns="0" rIns="0" bIns="0"/>
          <a:lstStyle>
            <a:lvl1pPr marL="342900" indent="-342900" eaLnBrk="0" hangingPunct="0">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1pPr>
            <a:lvl2pPr marL="741680" indent="-284480" eaLnBrk="0" hangingPunct="0">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9pPr>
          </a:lstStyle>
          <a:p>
            <a:pPr lvl="1" algn="ctr" eaLnBrk="1" hangingPunct="1">
              <a:lnSpc>
                <a:spcPct val="105000"/>
              </a:lnSpc>
              <a:spcBef>
                <a:spcPts val="700"/>
              </a:spcBef>
              <a:buClr>
                <a:srgbClr val="200000"/>
              </a:buClr>
              <a:buSzPct val="80000"/>
            </a:pPr>
            <a:r>
              <a:rPr lang="en-GB" altLang="en-US" sz="4000" dirty="0">
                <a:latin typeface="+mn-lt"/>
                <a:cs typeface="Aharoni" panose="02010803020104030203" pitchFamily="2" charset="-79"/>
              </a:rPr>
              <a:t>Other Monitoring Measures</a:t>
            </a:r>
          </a:p>
        </p:txBody>
      </p:sp>
      <p:sp>
        <p:nvSpPr>
          <p:cNvPr id="69637" name="Text Box 4"/>
          <p:cNvSpPr txBox="1">
            <a:spLocks noChangeArrowheads="1"/>
          </p:cNvSpPr>
          <p:nvPr/>
        </p:nvSpPr>
        <p:spPr bwMode="auto">
          <a:xfrm>
            <a:off x="642939" y="1714500"/>
            <a:ext cx="9910761"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0" tIns="0" rIns="0" bIns="0"/>
          <a:lstStyle>
            <a:lvl1pPr marL="342900" indent="-342900" eaLnBrk="0" hangingPunct="0">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1pPr>
            <a:lvl2pPr marL="509905" indent="-284480" eaLnBrk="0" hangingPunct="0">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11275" algn="l"/>
                <a:tab pos="2225675" algn="l"/>
                <a:tab pos="3140075" algn="l"/>
                <a:tab pos="4054475" algn="l"/>
                <a:tab pos="4968875" algn="l"/>
                <a:tab pos="5883275" algn="l"/>
                <a:tab pos="6797675" algn="l"/>
                <a:tab pos="7712075" algn="l"/>
                <a:tab pos="8626475" algn="l"/>
                <a:tab pos="9540875" algn="l"/>
                <a:tab pos="10455275" algn="l"/>
              </a:tabLst>
              <a:defRPr>
                <a:solidFill>
                  <a:schemeClr val="tx1"/>
                </a:solidFill>
                <a:latin typeface="Arial" panose="020B0604020202020204" pitchFamily="34" charset="0"/>
                <a:cs typeface="Arial" panose="020B0604020202020204" pitchFamily="34" charset="0"/>
              </a:defRPr>
            </a:lvl9pPr>
          </a:lstStyle>
          <a:p>
            <a:pPr marL="739775" lvl="1" indent="-514350" algn="just" eaLnBrk="1" hangingPunct="1">
              <a:lnSpc>
                <a:spcPct val="105000"/>
              </a:lnSpc>
              <a:spcBef>
                <a:spcPts val="700"/>
              </a:spcBef>
              <a:buClr>
                <a:srgbClr val="200000"/>
              </a:buClr>
              <a:buSzPct val="80000"/>
              <a:buFont typeface="+mj-lt"/>
              <a:buAutoNum type="arabicPeriod"/>
            </a:pPr>
            <a:r>
              <a:rPr lang="en-GB" altLang="en-US" sz="2800" dirty="0">
                <a:latin typeface="Nirmala UI" panose="020B0502040204020203" pitchFamily="34" charset="0"/>
                <a:ea typeface="Nirmala UI" panose="020B0502040204020203" pitchFamily="34" charset="0"/>
                <a:cs typeface="Nirmala UI" panose="020B0502040204020203" pitchFamily="34" charset="0"/>
              </a:rPr>
              <a:t>The bookings of marriage halls and </a:t>
            </a:r>
            <a:r>
              <a:rPr lang="en-GB" altLang="en-US" sz="2800" dirty="0" err="1">
                <a:latin typeface="Nirmala UI" panose="020B0502040204020203" pitchFamily="34" charset="0"/>
                <a:ea typeface="Nirmala UI" panose="020B0502040204020203" pitchFamily="34" charset="0"/>
                <a:cs typeface="Nirmala UI" panose="020B0502040204020203" pitchFamily="34" charset="0"/>
              </a:rPr>
              <a:t>Mandaps</a:t>
            </a:r>
            <a:r>
              <a:rPr lang="en-GB" altLang="en-US" sz="2800" dirty="0">
                <a:latin typeface="Nirmala UI" panose="020B0502040204020203" pitchFamily="34" charset="0"/>
                <a:ea typeface="Nirmala UI" panose="020B0502040204020203" pitchFamily="34" charset="0"/>
                <a:cs typeface="Nirmala UI" panose="020B0502040204020203" pitchFamily="34" charset="0"/>
              </a:rPr>
              <a:t> to be monitored,</a:t>
            </a:r>
          </a:p>
          <a:p>
            <a:pPr marL="739775" lvl="1" indent="-514350" algn="just" eaLnBrk="1" hangingPunct="1">
              <a:lnSpc>
                <a:spcPct val="105000"/>
              </a:lnSpc>
              <a:spcBef>
                <a:spcPts val="700"/>
              </a:spcBef>
              <a:buClr>
                <a:srgbClr val="200000"/>
              </a:buClr>
              <a:buSzPct val="80000"/>
              <a:buFont typeface="+mj-lt"/>
              <a:buAutoNum type="arabicPeriod"/>
            </a:pPr>
            <a:r>
              <a:rPr lang="en-GB" altLang="en-US" sz="2800" dirty="0">
                <a:latin typeface="Nirmala UI" panose="020B0502040204020203" pitchFamily="34" charset="0"/>
                <a:ea typeface="Nirmala UI" panose="020B0502040204020203" pitchFamily="34" charset="0"/>
                <a:cs typeface="Nirmala UI" panose="020B0502040204020203" pitchFamily="34" charset="0"/>
              </a:rPr>
              <a:t>Distribution of gift items and cash coupons to be closely monitored,</a:t>
            </a:r>
          </a:p>
          <a:p>
            <a:pPr marL="739775" lvl="1" indent="-514350" algn="just" eaLnBrk="1" hangingPunct="1">
              <a:lnSpc>
                <a:spcPct val="105000"/>
              </a:lnSpc>
              <a:spcBef>
                <a:spcPts val="700"/>
              </a:spcBef>
              <a:buClr>
                <a:srgbClr val="200000"/>
              </a:buClr>
              <a:buSzPct val="80000"/>
              <a:buFont typeface="+mj-lt"/>
              <a:buAutoNum type="arabicPeriod"/>
            </a:pPr>
            <a:r>
              <a:rPr lang="en-GB" altLang="en-US" sz="2800" dirty="0">
                <a:latin typeface="Nirmala UI" panose="020B0502040204020203" pitchFamily="34" charset="0"/>
                <a:ea typeface="Nirmala UI" panose="020B0502040204020203" pitchFamily="34" charset="0"/>
                <a:cs typeface="Nirmala UI" panose="020B0502040204020203" pitchFamily="34" charset="0"/>
              </a:rPr>
              <a:t>Unusual cash deposit/ withdrawal in account of SHGs and NGOs,</a:t>
            </a:r>
          </a:p>
          <a:p>
            <a:pPr marL="739775" lvl="1" indent="-514350" algn="just" eaLnBrk="1" hangingPunct="1">
              <a:lnSpc>
                <a:spcPct val="105000"/>
              </a:lnSpc>
              <a:spcBef>
                <a:spcPts val="700"/>
              </a:spcBef>
              <a:buClr>
                <a:srgbClr val="200000"/>
              </a:buClr>
              <a:buSzPct val="80000"/>
              <a:buFont typeface="+mj-lt"/>
              <a:buAutoNum type="arabicPeriod"/>
            </a:pPr>
            <a:r>
              <a:rPr lang="en-GB" altLang="en-US" sz="2800" dirty="0">
                <a:latin typeface="Nirmala UI" panose="020B0502040204020203" pitchFamily="34" charset="0"/>
                <a:ea typeface="Nirmala UI" panose="020B0502040204020203" pitchFamily="34" charset="0"/>
                <a:cs typeface="Nirmala UI" panose="020B0502040204020203" pitchFamily="34" charset="0"/>
              </a:rPr>
              <a:t>Disbursal of wages under ongoing Government schemes only in presence of Government officials during elections.</a:t>
            </a:r>
          </a:p>
        </p:txBody>
      </p:sp>
      <p:sp>
        <p:nvSpPr>
          <p:cNvPr id="2" name="Slide Number Placeholder 1"/>
          <p:cNvSpPr>
            <a:spLocks noGrp="1"/>
          </p:cNvSpPr>
          <p:nvPr>
            <p:ph type="sldNum" sz="quarter" idx="12"/>
          </p:nvPr>
        </p:nvSpPr>
        <p:spPr/>
        <p:txBody>
          <a:bodyPr/>
          <a:lstStyle/>
          <a:p>
            <a:fld id="{D57F1E4F-1CFF-5643-939E-217C01CDF565}" type="slidenum">
              <a:rPr lang="en-US" smtClean="0"/>
              <a:pPr/>
              <a:t>90</a:t>
            </a:fld>
            <a:endParaRPr lang="en-US" dirty="0"/>
          </a:p>
        </p:txBody>
      </p:sp>
    </p:spTree>
    <p:extLst>
      <p:ext uri="{BB962C8B-B14F-4D97-AF65-F5344CB8AC3E}">
        <p14:creationId xmlns:p14="http://schemas.microsoft.com/office/powerpoint/2010/main" val="210861678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OP: CHECKING OF HELICOPTERS/ AIRCRAFT"/>
          <p:cNvSpPr txBox="1">
            <a:spLocks noGrp="1"/>
          </p:cNvSpPr>
          <p:nvPr>
            <p:ph type="title" idx="4294967295"/>
          </p:nvPr>
        </p:nvSpPr>
        <p:spPr>
          <a:xfrm>
            <a:off x="773724" y="641570"/>
            <a:ext cx="8572500" cy="661987"/>
          </a:xfrm>
          <a:prstGeom prst="rect">
            <a:avLst/>
          </a:prstGeom>
          <a:solidFill>
            <a:schemeClr val="bg1"/>
          </a:solidFill>
          <a:ln w="57150">
            <a:solidFill>
              <a:schemeClr val="tx1">
                <a:lumMod val="95000"/>
                <a:lumOff val="5000"/>
              </a:schemeClr>
            </a:solidFill>
          </a:ln>
        </p:spPr>
        <p:txBody>
          <a:bodyPr>
            <a:normAutofit/>
          </a:bodyPr>
          <a:lstStyle>
            <a:lvl1pPr algn="ctr">
              <a:defRPr b="1">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IN" sz="2800" dirty="0">
                <a:solidFill>
                  <a:srgbClr val="FF0000"/>
                </a:solidFill>
                <a:latin typeface="+mj-lt"/>
              </a:rPr>
              <a:t> </a:t>
            </a:r>
            <a:r>
              <a:rPr sz="2800">
                <a:latin typeface="+mj-lt"/>
              </a:rPr>
              <a:t>SOP: CHECKING OF HELICOPTERS/ AIRCRAFT</a:t>
            </a:r>
          </a:p>
        </p:txBody>
      </p:sp>
      <p:sp>
        <p:nvSpPr>
          <p:cNvPr id="356" name="The Bureau of Civil Aviation Authority has issued instructions ( Annexures-G1-G3 of Compendium Oct.’17);…"/>
          <p:cNvSpPr txBox="1">
            <a:spLocks noGrp="1"/>
          </p:cNvSpPr>
          <p:nvPr>
            <p:ph type="body" idx="4294967295"/>
          </p:nvPr>
        </p:nvSpPr>
        <p:spPr>
          <a:xfrm>
            <a:off x="0" y="1560513"/>
            <a:ext cx="10553700" cy="5068887"/>
          </a:xfrm>
          <a:prstGeom prst="rect">
            <a:avLst/>
          </a:prstGeom>
        </p:spPr>
        <p:txBody>
          <a:bodyPr>
            <a:normAutofit/>
          </a:bodyPr>
          <a:lstStyle/>
          <a:p>
            <a:pPr marL="514350" indent="-514350" algn="just">
              <a:buFont typeface="+mj-lt"/>
              <a:buAutoNum type="arabicPeriod"/>
            </a:pPr>
            <a:endParaRPr>
              <a:cs typeface="Times New Roman" panose="02020603050405020304" pitchFamily="18" charset="0"/>
            </a:endParaRPr>
          </a:p>
          <a:p>
            <a:pPr marL="514350" indent="-514350" algn="just">
              <a:buFont typeface="+mj-lt"/>
              <a:buAutoNum type="arabicPeriod"/>
            </a:pPr>
            <a:r>
              <a:rPr sz="2800">
                <a:ea typeface="Calibri" panose="020F0502020204030204" pitchFamily="34" charset="0"/>
                <a:cs typeface="Calibri" panose="020F0502020204030204" pitchFamily="34" charset="0"/>
              </a:rPr>
              <a:t>During election process proper frisking and  checking of all persons, screening/ physical checking of baggage to be done;</a:t>
            </a:r>
          </a:p>
          <a:p>
            <a:pPr marL="514350" indent="-514350" algn="just">
              <a:buFont typeface="+mj-lt"/>
              <a:buAutoNum type="arabicPeriod"/>
            </a:pPr>
            <a:r>
              <a:rPr sz="2800">
                <a:ea typeface="Calibri" panose="020F0502020204030204" pitchFamily="34" charset="0"/>
                <a:cs typeface="Calibri" panose="020F0502020204030204" pitchFamily="34" charset="0"/>
              </a:rPr>
              <a:t>CISF to inform the Income Tax dept. if cash above ₹10</a:t>
            </a:r>
            <a:r>
              <a:rPr lang="en-IN" sz="2800" dirty="0">
                <a:ea typeface="Calibri" panose="020F0502020204030204" pitchFamily="34" charset="0"/>
                <a:cs typeface="Calibri" panose="020F0502020204030204" pitchFamily="34" charset="0"/>
              </a:rPr>
              <a:t> </a:t>
            </a:r>
            <a:r>
              <a:rPr sz="2800" err="1">
                <a:ea typeface="Calibri" panose="020F0502020204030204" pitchFamily="34" charset="0"/>
                <a:cs typeface="Calibri" panose="020F0502020204030204" pitchFamily="34" charset="0"/>
              </a:rPr>
              <a:t>lacs</a:t>
            </a:r>
            <a:r>
              <a:rPr sz="2800">
                <a:ea typeface="Calibri" panose="020F0502020204030204" pitchFamily="34" charset="0"/>
                <a:cs typeface="Calibri" panose="020F0502020204030204" pitchFamily="34" charset="0"/>
              </a:rPr>
              <a:t>/ bullion more than 1 kg. is detected in poll bound states;</a:t>
            </a:r>
          </a:p>
          <a:p>
            <a:pPr marL="514350" indent="-514350" algn="just">
              <a:buFont typeface="+mj-lt"/>
              <a:buAutoNum type="arabicPeriod"/>
              <a:defRPr b="1"/>
            </a:pPr>
            <a:r>
              <a:rPr sz="2800">
                <a:ea typeface="Calibri" panose="020F0502020204030204" pitchFamily="34" charset="0"/>
                <a:cs typeface="Calibri" panose="020F0502020204030204" pitchFamily="34" charset="0"/>
              </a:rPr>
              <a:t>No prior permission for landing/ take off at commercial airports from DEO.</a:t>
            </a:r>
            <a:r>
              <a:rPr sz="2800" b="0">
                <a:ea typeface="Calibri" panose="020F0502020204030204" pitchFamily="34" charset="0"/>
                <a:cs typeface="Calibri" panose="020F0502020204030204" pitchFamily="34" charset="0"/>
              </a:rPr>
              <a:t> But ATC to keep records of all such </a:t>
            </a:r>
            <a:r>
              <a:rPr sz="2800" b="0" err="1">
                <a:ea typeface="Calibri" panose="020F0502020204030204" pitchFamily="34" charset="0"/>
                <a:cs typeface="Calibri" panose="020F0502020204030204" pitchFamily="34" charset="0"/>
              </a:rPr>
              <a:t>pvt.</a:t>
            </a:r>
            <a:r>
              <a:rPr sz="2800" b="0">
                <a:ea typeface="Calibri" panose="020F0502020204030204" pitchFamily="34" charset="0"/>
                <a:cs typeface="Calibri" panose="020F0502020204030204" pitchFamily="34" charset="0"/>
              </a:rPr>
              <a:t> </a:t>
            </a:r>
            <a:r>
              <a:rPr lang="en-US" sz="2800" b="0" dirty="0">
                <a:ea typeface="Calibri" panose="020F0502020204030204" pitchFamily="34" charset="0"/>
                <a:cs typeface="Calibri" panose="020F0502020204030204" pitchFamily="34" charset="0"/>
              </a:rPr>
              <a:t>a</a:t>
            </a:r>
            <a:r>
              <a:rPr sz="2800" b="0">
                <a:ea typeface="Calibri" panose="020F0502020204030204" pitchFamily="34" charset="0"/>
                <a:cs typeface="Calibri" panose="020F0502020204030204" pitchFamily="34" charset="0"/>
              </a:rPr>
              <a:t>ircrafts/ helicopters and make available such information to the CEO within 3 days of landing or takeoff. The </a:t>
            </a:r>
            <a:r>
              <a:rPr sz="2800">
                <a:ea typeface="Calibri" panose="020F0502020204030204" pitchFamily="34" charset="0"/>
                <a:cs typeface="Calibri" panose="020F0502020204030204" pitchFamily="34" charset="0"/>
              </a:rPr>
              <a:t>CEO to share this information with EO for accounting purpose</a:t>
            </a:r>
            <a:r>
              <a:rPr sz="2800" b="0">
                <a:ea typeface="Calibri" panose="020F0502020204030204" pitchFamily="34" charset="0"/>
                <a:cs typeface="Calibri" panose="020F0502020204030204" pitchFamily="34" charset="0"/>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7095" y="229167"/>
            <a:ext cx="1074984" cy="1112271"/>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91</a:t>
            </a:fld>
            <a:endParaRPr lang="en-IN"/>
          </a:p>
        </p:txBody>
      </p:sp>
    </p:spTree>
    <p:extLst>
      <p:ext uri="{BB962C8B-B14F-4D97-AF65-F5344CB8AC3E}">
        <p14:creationId xmlns:p14="http://schemas.microsoft.com/office/powerpoint/2010/main" val="3943774861"/>
      </p:ext>
    </p:extLst>
  </p:cSld>
  <p:clrMapOvr>
    <a:masterClrMapping/>
  </p:clrMapOvr>
  <p:transition advClick="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hecking at non-commercial airports"/>
          <p:cNvSpPr txBox="1">
            <a:spLocks noGrp="1"/>
          </p:cNvSpPr>
          <p:nvPr>
            <p:ph type="title" idx="4294967295"/>
          </p:nvPr>
        </p:nvSpPr>
        <p:spPr>
          <a:xfrm>
            <a:off x="1167618" y="508975"/>
            <a:ext cx="7629525" cy="1376095"/>
          </a:xfrm>
          <a:prstGeom prst="rect">
            <a:avLst/>
          </a:prstGeom>
          <a:solidFill>
            <a:schemeClr val="bg1"/>
          </a:solidFill>
          <a:ln w="57150">
            <a:solidFill>
              <a:schemeClr val="tx1">
                <a:lumMod val="95000"/>
                <a:lumOff val="5000"/>
              </a:schemeClr>
            </a:solidFill>
          </a:ln>
        </p:spPr>
        <p:txBody>
          <a:bodyPr anchor="t">
            <a:normAutofit fontScale="90000"/>
          </a:bodyPr>
          <a:lstStyle>
            <a:lvl1pPr algn="ctr">
              <a:defRPr b="1">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IN" dirty="0">
                <a:solidFill>
                  <a:srgbClr val="FF0000"/>
                </a:solidFill>
                <a:latin typeface="+mj-lt"/>
              </a:rPr>
              <a:t> </a:t>
            </a:r>
            <a:r>
              <a:rPr>
                <a:latin typeface="+mj-lt"/>
              </a:rPr>
              <a:t>Checking at non-commercial airports</a:t>
            </a:r>
            <a:endParaRPr lang="en-US" dirty="0">
              <a:latin typeface="+mj-lt"/>
            </a:endParaRPr>
          </a:p>
        </p:txBody>
      </p:sp>
      <p:sp>
        <p:nvSpPr>
          <p:cNvPr id="364" name="No body – frisking of any passenger at the time of deplaning.…"/>
          <p:cNvSpPr txBox="1">
            <a:spLocks noGrp="1"/>
          </p:cNvSpPr>
          <p:nvPr>
            <p:ph type="body" idx="4294967295"/>
          </p:nvPr>
        </p:nvSpPr>
        <p:spPr>
          <a:xfrm>
            <a:off x="0" y="2216150"/>
            <a:ext cx="9994900" cy="4087813"/>
          </a:xfrm>
          <a:prstGeom prst="rect">
            <a:avLst/>
          </a:prstGeom>
        </p:spPr>
        <p:txBody>
          <a:bodyPr>
            <a:normAutofit/>
          </a:bodyPr>
          <a:lstStyle/>
          <a:p>
            <a:pPr marL="514350" indent="-514350">
              <a:buFont typeface="+mj-lt"/>
              <a:buAutoNum type="arabicPeriod"/>
              <a:defRPr sz="2800"/>
            </a:pPr>
            <a:r>
              <a:rPr sz="2800">
                <a:ea typeface="Calibri" panose="020F0502020204030204" pitchFamily="34" charset="0"/>
                <a:cs typeface="Calibri" panose="020F0502020204030204" pitchFamily="34" charset="0"/>
              </a:rPr>
              <a:t>No body</a:t>
            </a:r>
            <a:r>
              <a:rPr lang="en-US" sz="2800" dirty="0">
                <a:ea typeface="Calibri" panose="020F0502020204030204" pitchFamily="34" charset="0"/>
                <a:cs typeface="Calibri" panose="020F0502020204030204" pitchFamily="34" charset="0"/>
              </a:rPr>
              <a:t> </a:t>
            </a:r>
            <a:r>
              <a:rPr sz="2800">
                <a:ea typeface="Calibri" panose="020F0502020204030204" pitchFamily="34" charset="0"/>
                <a:cs typeface="Calibri" panose="020F0502020204030204" pitchFamily="34" charset="0"/>
              </a:rPr>
              <a:t>frisking of any passenger at the time of deplaning.</a:t>
            </a:r>
          </a:p>
          <a:p>
            <a:pPr marL="514350" indent="-514350">
              <a:buFont typeface="+mj-lt"/>
              <a:buAutoNum type="arabicPeriod"/>
              <a:defRPr sz="2800"/>
            </a:pPr>
            <a:r>
              <a:rPr sz="2800">
                <a:ea typeface="Calibri" panose="020F0502020204030204" pitchFamily="34" charset="0"/>
                <a:cs typeface="Calibri" panose="020F0502020204030204" pitchFamily="34" charset="0"/>
              </a:rPr>
              <a:t>All baggage coming out of private/chartered helicopters to be checked</a:t>
            </a:r>
          </a:p>
          <a:p>
            <a:pPr marL="514350" indent="-514350">
              <a:buFont typeface="+mj-lt"/>
              <a:buAutoNum type="arabicPeriod"/>
              <a:defRPr sz="2800"/>
            </a:pPr>
            <a:r>
              <a:rPr sz="2800">
                <a:ea typeface="Calibri" panose="020F0502020204030204" pitchFamily="34" charset="0"/>
                <a:cs typeface="Calibri" panose="020F0502020204030204" pitchFamily="34" charset="0"/>
              </a:rPr>
              <a:t>No separate entry or exit for passengers of private/chartered helicopters – all subject to CISF checking</a:t>
            </a:r>
          </a:p>
          <a:p>
            <a:pPr marL="514350" indent="-514350">
              <a:buFont typeface="+mj-lt"/>
              <a:buAutoNum type="arabicPeriod"/>
              <a:defRPr sz="2800"/>
            </a:pPr>
            <a:r>
              <a:rPr sz="2800">
                <a:ea typeface="Calibri" panose="020F0502020204030204" pitchFamily="34" charset="0"/>
                <a:cs typeface="Calibri" panose="020F0502020204030204" pitchFamily="34" charset="0"/>
              </a:rPr>
              <a:t>Commercial airlines to report regarding movement of cash through check-in baggage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8936" y="114867"/>
            <a:ext cx="1058107" cy="1094808"/>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IN" smtClean="0"/>
              <a:pPr/>
              <a:t>92</a:t>
            </a:fld>
            <a:endParaRPr lang="en-IN"/>
          </a:p>
        </p:txBody>
      </p:sp>
    </p:spTree>
    <p:extLst>
      <p:ext uri="{BB962C8B-B14F-4D97-AF65-F5344CB8AC3E}">
        <p14:creationId xmlns:p14="http://schemas.microsoft.com/office/powerpoint/2010/main" val="2951733310"/>
      </p:ext>
    </p:extLst>
  </p:cSld>
  <p:clrMapOvr>
    <a:masterClrMapping/>
  </p:clrMapOvr>
  <p:transition advClick="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919" y="410644"/>
            <a:ext cx="9316164" cy="1325563"/>
          </a:xfrm>
        </p:spPr>
        <p:txBody>
          <a:bodyPr>
            <a:normAutofit/>
          </a:bodyPr>
          <a:lstStyle/>
          <a:p>
            <a:r>
              <a:rPr lang="en-US" sz="3200">
                <a:solidFill>
                  <a:srgbClr val="FF0000"/>
                </a:solidFill>
              </a:rPr>
              <a:t>       </a:t>
            </a:r>
          </a:p>
        </p:txBody>
      </p:sp>
      <p:sp>
        <p:nvSpPr>
          <p:cNvPr id="3" name="Content Placeholder 2"/>
          <p:cNvSpPr>
            <a:spLocks noGrp="1"/>
          </p:cNvSpPr>
          <p:nvPr>
            <p:ph idx="1"/>
          </p:nvPr>
        </p:nvSpPr>
        <p:spPr>
          <a:xfrm>
            <a:off x="293549" y="1515881"/>
            <a:ext cx="10801350" cy="4745808"/>
          </a:xfrm>
        </p:spPr>
        <p:txBody>
          <a:bodyPr>
            <a:normAutofit/>
          </a:bodyPr>
          <a:lstStyle/>
          <a:p>
            <a:pPr marL="514350" indent="-514350">
              <a:buFont typeface="+mj-lt"/>
              <a:buAutoNum type="arabicPeriod"/>
            </a:pPr>
            <a:r>
              <a:rPr lang="en-US" sz="2800" dirty="0">
                <a:cs typeface="Times New Roman" panose="02020603050405020304" pitchFamily="18" charset="0"/>
              </a:rPr>
              <a:t>Banks are required to send details of “Suspicious Transaction” to the Financial Intelligence Unit</a:t>
            </a:r>
          </a:p>
          <a:p>
            <a:pPr marL="514350" indent="-514350">
              <a:buFont typeface="+mj-lt"/>
              <a:buAutoNum type="arabicPeriod"/>
            </a:pPr>
            <a:r>
              <a:rPr lang="en-US" sz="2800" dirty="0">
                <a:cs typeface="Times New Roman" panose="02020603050405020304" pitchFamily="18" charset="0"/>
              </a:rPr>
              <a:t>Large deposits and withdrawals, exceeding Rs.10,00,000</a:t>
            </a:r>
          </a:p>
          <a:p>
            <a:pPr marL="514350" indent="-514350">
              <a:buFont typeface="+mj-lt"/>
              <a:buAutoNum type="arabicPeriod"/>
            </a:pPr>
            <a:r>
              <a:rPr lang="en-US" sz="2800" dirty="0">
                <a:cs typeface="Times New Roman" panose="02020603050405020304" pitchFamily="18" charset="0"/>
              </a:rPr>
              <a:t>Any transactions from accounts of candidates over Rs.1,00,000</a:t>
            </a:r>
          </a:p>
          <a:p>
            <a:pPr marL="514350" indent="-514350">
              <a:buFont typeface="+mj-lt"/>
              <a:buAutoNum type="arabicPeriod"/>
            </a:pPr>
            <a:r>
              <a:rPr lang="en-US" sz="2800" dirty="0">
                <a:cs typeface="Times New Roman" panose="02020603050405020304" pitchFamily="18" charset="0"/>
              </a:rPr>
              <a:t>Use of bank accounts for multiple transactions to other accounts</a:t>
            </a:r>
          </a:p>
          <a:p>
            <a:pPr marL="514350" indent="-514350">
              <a:buFont typeface="+mj-lt"/>
              <a:buAutoNum type="arabicPeriod"/>
            </a:pPr>
            <a:r>
              <a:rPr lang="en-US" sz="2800" dirty="0">
                <a:cs typeface="Times New Roman" panose="02020603050405020304" pitchFamily="18" charset="0"/>
              </a:rPr>
              <a:t>This information is passed on to the Income Tax Department</a:t>
            </a:r>
          </a:p>
          <a:p>
            <a:pPr marL="0" indent="0">
              <a:buNone/>
            </a:pPr>
            <a:endParaRPr lang="en-US" dirty="0"/>
          </a:p>
        </p:txBody>
      </p:sp>
      <p:sp>
        <p:nvSpPr>
          <p:cNvPr id="5" name="Rectangle 4"/>
          <p:cNvSpPr/>
          <p:nvPr/>
        </p:nvSpPr>
        <p:spPr>
          <a:xfrm>
            <a:off x="1614653" y="316931"/>
            <a:ext cx="6976010" cy="646331"/>
          </a:xfrm>
          <a:prstGeom prst="rect">
            <a:avLst/>
          </a:prstGeom>
          <a:solidFill>
            <a:schemeClr val="bg1"/>
          </a:solidFill>
          <a:ln w="57150">
            <a:solidFill>
              <a:schemeClr val="tx1">
                <a:lumMod val="95000"/>
                <a:lumOff val="5000"/>
              </a:schemeClr>
            </a:solidFill>
          </a:ln>
        </p:spPr>
        <p:txBody>
          <a:bodyPr wrap="square">
            <a:spAutoFit/>
          </a:bodyPr>
          <a:lstStyle/>
          <a:p>
            <a:pPr algn="ctr"/>
            <a:r>
              <a:rPr lang="en-IN" sz="3600" b="1" dirty="0">
                <a:latin typeface="+mj-lt"/>
                <a:cs typeface="Times New Roman" panose="02020603050405020304" pitchFamily="18" charset="0"/>
              </a:rPr>
              <a:t>Information from Banks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3378" y="229168"/>
            <a:ext cx="1518950" cy="1271006"/>
          </a:xfrm>
          <a:prstGeom prst="rect">
            <a:avLst/>
          </a:prstGeom>
        </p:spPr>
      </p:pic>
      <p:sp>
        <p:nvSpPr>
          <p:cNvPr id="7" name="Slide Number Placeholder 6"/>
          <p:cNvSpPr>
            <a:spLocks noGrp="1"/>
          </p:cNvSpPr>
          <p:nvPr>
            <p:ph type="sldNum" sz="quarter" idx="12"/>
          </p:nvPr>
        </p:nvSpPr>
        <p:spPr/>
        <p:txBody>
          <a:bodyPr/>
          <a:lstStyle/>
          <a:p>
            <a:fld id="{D57F1E4F-1CFF-5643-939E-217C01CDF565}" type="slidenum">
              <a:rPr lang="en-US" smtClean="0"/>
              <a:pPr/>
              <a:t>93</a:t>
            </a:fld>
            <a:endParaRPr lang="en-US" dirty="0"/>
          </a:p>
        </p:txBody>
      </p:sp>
    </p:spTree>
    <p:extLst>
      <p:ext uri="{BB962C8B-B14F-4D97-AF65-F5344CB8AC3E}">
        <p14:creationId xmlns:p14="http://schemas.microsoft.com/office/powerpoint/2010/main" val="2258847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138" y="369440"/>
            <a:ext cx="7181850" cy="607756"/>
          </a:xfrm>
          <a:solidFill>
            <a:schemeClr val="bg1"/>
          </a:solidFill>
          <a:ln w="57150">
            <a:solidFill>
              <a:schemeClr val="tx1"/>
            </a:solidFill>
          </a:ln>
        </p:spPr>
        <p:txBody>
          <a:bodyPr anchor="t">
            <a:normAutofit fontScale="90000"/>
          </a:bodyPr>
          <a:lstStyle/>
          <a:p>
            <a:pPr algn="ctr"/>
            <a:r>
              <a:rPr lang="en-IN" sz="3200" b="1" dirty="0">
                <a:solidFill>
                  <a:schemeClr val="tx1">
                    <a:lumMod val="95000"/>
                    <a:lumOff val="5000"/>
                  </a:schemeClr>
                </a:solidFill>
                <a:cs typeface="Times New Roman" panose="02020603050405020304" pitchFamily="18" charset="0"/>
              </a:rPr>
              <a:t>Transportation of cash by banks</a:t>
            </a:r>
            <a:r>
              <a:rPr lang="en-IN" sz="3200" dirty="0"/>
              <a:t/>
            </a:r>
            <a:br>
              <a:rPr lang="en-IN" sz="3200" dirty="0"/>
            </a:br>
            <a:r>
              <a:rPr lang="en-IN" sz="3200" dirty="0"/>
              <a:t>        </a:t>
            </a:r>
            <a:endParaRPr lang="en-IN" b="1" dirty="0">
              <a:cs typeface="Times New Roman" panose="02020603050405020304" pitchFamily="18" charset="0"/>
            </a:endParaRPr>
          </a:p>
        </p:txBody>
      </p:sp>
      <p:sp>
        <p:nvSpPr>
          <p:cNvPr id="3" name="Content Placeholder 2"/>
          <p:cNvSpPr>
            <a:spLocks noGrp="1"/>
          </p:cNvSpPr>
          <p:nvPr>
            <p:ph idx="1"/>
          </p:nvPr>
        </p:nvSpPr>
        <p:spPr>
          <a:xfrm>
            <a:off x="457199" y="1265353"/>
            <a:ext cx="10734539" cy="5344997"/>
          </a:xfrm>
        </p:spPr>
        <p:txBody>
          <a:bodyPr>
            <a:normAutofit lnSpcReduction="10000"/>
          </a:bodyPr>
          <a:lstStyle/>
          <a:p>
            <a:pPr marL="514350" indent="-514350">
              <a:buFont typeface="+mj-lt"/>
              <a:buAutoNum type="arabicPeriod"/>
            </a:pPr>
            <a:r>
              <a:rPr lang="en-IN" sz="3200" dirty="0" smtClean="0">
                <a:latin typeface="Times New Roman" panose="02020603050405020304" pitchFamily="18" charset="0"/>
                <a:cs typeface="Times New Roman" panose="02020603050405020304" pitchFamily="18" charset="0"/>
              </a:rPr>
              <a:t>There have been reports of misuse of bank vans and ambulances to </a:t>
            </a:r>
            <a:r>
              <a:rPr lang="en-IN" dirty="0" smtClean="0">
                <a:latin typeface="Times New Roman" panose="02020603050405020304" pitchFamily="18" charset="0"/>
                <a:cs typeface="Times New Roman" panose="02020603050405020304" pitchFamily="18" charset="0"/>
              </a:rPr>
              <a:t>transfer the third-party cash. There are SOPs for the transportation of cash by banks:</a:t>
            </a:r>
          </a:p>
          <a:p>
            <a:pPr marL="514350" indent="-514350">
              <a:buFont typeface="+mj-lt"/>
              <a:buAutoNum type="arabicPeriod"/>
            </a:pPr>
            <a:r>
              <a:rPr lang="en-IN" dirty="0" smtClean="0">
                <a:latin typeface="Times New Roman" panose="02020603050405020304" pitchFamily="18" charset="0"/>
                <a:cs typeface="Times New Roman" panose="02020603050405020304" pitchFamily="18" charset="0"/>
              </a:rPr>
              <a:t>Dept. of Financial Services, Ministry of Finance, Govt. of India vide letter no.60(2)/2008-BO.II dated 20.2.2013</a:t>
            </a:r>
            <a:r>
              <a:rPr lang="en-IN" dirty="0" smtClean="0">
                <a:solidFill>
                  <a:srgbClr val="00B0F0"/>
                </a:solidFill>
                <a:latin typeface="Times New Roman" panose="02020603050405020304" pitchFamily="18" charset="0"/>
                <a:cs typeface="Times New Roman" panose="02020603050405020304" pitchFamily="18" charset="0"/>
              </a:rPr>
              <a:t>(Ann.66 of Compendium-EEM- Sep.16</a:t>
            </a:r>
            <a:r>
              <a:rPr lang="en-IN" dirty="0" smtClean="0">
                <a:latin typeface="Times New Roman" panose="02020603050405020304" pitchFamily="18" charset="0"/>
                <a:cs typeface="Times New Roman" panose="02020603050405020304" pitchFamily="18" charset="0"/>
              </a:rPr>
              <a:t>)</a:t>
            </a:r>
          </a:p>
          <a:p>
            <a:pPr marL="514350" indent="-514350">
              <a:buFont typeface="+mj-lt"/>
              <a:buAutoNum type="arabicPeriod"/>
            </a:pPr>
            <a:r>
              <a:rPr lang="en-IN" dirty="0" smtClean="0">
                <a:latin typeface="Times New Roman" panose="02020603050405020304" pitchFamily="18" charset="0"/>
                <a:cs typeface="Times New Roman" panose="02020603050405020304" pitchFamily="18" charset="0"/>
              </a:rPr>
              <a:t>No cash of 3</a:t>
            </a:r>
            <a:r>
              <a:rPr lang="en-IN" baseline="30000" dirty="0" smtClean="0">
                <a:latin typeface="Times New Roman" panose="02020603050405020304" pitchFamily="18" charset="0"/>
                <a:cs typeface="Times New Roman" panose="02020603050405020304" pitchFamily="18" charset="0"/>
              </a:rPr>
              <a:t>rd</a:t>
            </a:r>
            <a:r>
              <a:rPr lang="en-IN" dirty="0" smtClean="0">
                <a:latin typeface="Times New Roman" panose="02020603050405020304" pitchFamily="18" charset="0"/>
                <a:cs typeface="Times New Roman" panose="02020603050405020304" pitchFamily="18" charset="0"/>
              </a:rPr>
              <a:t> parties or individuals</a:t>
            </a:r>
          </a:p>
          <a:p>
            <a:pPr marL="514350" indent="-514350">
              <a:buFont typeface="+mj-lt"/>
              <a:buAutoNum type="arabicPeriod"/>
            </a:pPr>
            <a:r>
              <a:rPr lang="en-IN" dirty="0" smtClean="0">
                <a:latin typeface="Times New Roman" panose="02020603050405020304" pitchFamily="18" charset="0"/>
                <a:cs typeface="Times New Roman" panose="02020603050405020304" pitchFamily="18" charset="0"/>
              </a:rPr>
              <a:t>Letters/documents to be carried</a:t>
            </a:r>
          </a:p>
          <a:p>
            <a:pPr marL="514350" indent="-514350">
              <a:buFont typeface="+mj-lt"/>
              <a:buAutoNum type="arabicPeriod"/>
            </a:pPr>
            <a:r>
              <a:rPr lang="en-IN" dirty="0" smtClean="0">
                <a:latin typeface="Times New Roman" panose="02020603050405020304" pitchFamily="18" charset="0"/>
                <a:cs typeface="Times New Roman" panose="02020603050405020304" pitchFamily="18" charset="0"/>
              </a:rPr>
              <a:t>Personnel shall carry identity cards</a:t>
            </a:r>
          </a:p>
          <a:p>
            <a:pPr marL="514350" indent="-514350">
              <a:buFont typeface="+mj-lt"/>
              <a:buAutoNum type="arabicPeriod"/>
            </a:pPr>
            <a:r>
              <a:rPr lang="en-IN" sz="3200" dirty="0" smtClean="0">
                <a:latin typeface="Times New Roman" panose="02020603050405020304" pitchFamily="18" charset="0"/>
                <a:cs typeface="Times New Roman" panose="02020603050405020304" pitchFamily="18" charset="0"/>
              </a:rPr>
              <a:t>sport cash;</a:t>
            </a:r>
          </a:p>
          <a:p>
            <a:pPr marL="0" indent="0">
              <a:buNone/>
            </a:pPr>
            <a:endParaRPr lang="en-IN" dirty="0"/>
          </a:p>
          <a:p>
            <a:pPr marL="0" indent="0">
              <a:buNone/>
            </a:pP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9626" y="162297"/>
            <a:ext cx="1051262" cy="1074481"/>
          </a:xfrm>
          <a:prstGeom prst="rect">
            <a:avLst/>
          </a:prstGeom>
        </p:spPr>
      </p:pic>
      <p:sp>
        <p:nvSpPr>
          <p:cNvPr id="6" name="Slide Number Placeholder 5"/>
          <p:cNvSpPr>
            <a:spLocks noGrp="1"/>
          </p:cNvSpPr>
          <p:nvPr>
            <p:ph type="sldNum" sz="quarter" idx="12"/>
          </p:nvPr>
        </p:nvSpPr>
        <p:spPr/>
        <p:txBody>
          <a:bodyPr/>
          <a:lstStyle/>
          <a:p>
            <a:fld id="{D57F1E4F-1CFF-5643-939E-217C01CDF565}" type="slidenum">
              <a:rPr lang="en-US" smtClean="0"/>
              <a:pPr/>
              <a:t>94</a:t>
            </a:fld>
            <a:endParaRPr lang="en-US" dirty="0"/>
          </a:p>
        </p:txBody>
      </p:sp>
    </p:spTree>
    <p:extLst>
      <p:ext uri="{BB962C8B-B14F-4D97-AF65-F5344CB8AC3E}">
        <p14:creationId xmlns:p14="http://schemas.microsoft.com/office/powerpoint/2010/main" val="51657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451</TotalTime>
  <Words>6314</Words>
  <Application>Microsoft Office PowerPoint</Application>
  <PresentationFormat>Widescreen</PresentationFormat>
  <Paragraphs>598</Paragraphs>
  <Slides>94</Slides>
  <Notes>5</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113" baseType="lpstr">
      <vt:lpstr>Aharoni</vt:lpstr>
      <vt:lpstr>Arial</vt:lpstr>
      <vt:lpstr>Arial Black</vt:lpstr>
      <vt:lpstr>Arial Narrow</vt:lpstr>
      <vt:lpstr>Berlin Sans FB Demi</vt:lpstr>
      <vt:lpstr>Bodoni</vt:lpstr>
      <vt:lpstr>Calibri</vt:lpstr>
      <vt:lpstr>Century Schoolbook</vt:lpstr>
      <vt:lpstr>Comic Sans MS</vt:lpstr>
      <vt:lpstr>Corbel</vt:lpstr>
      <vt:lpstr>Nirmala UI</vt:lpstr>
      <vt:lpstr>Shonar Bangla</vt:lpstr>
      <vt:lpstr>Tahoma</vt:lpstr>
      <vt:lpstr>Times New Roman</vt:lpstr>
      <vt:lpstr>Trebuchet MS</vt:lpstr>
      <vt:lpstr>Wingdings</vt:lpstr>
      <vt:lpstr>Wingdings 3</vt:lpstr>
      <vt:lpstr>Office Theme</vt:lpstr>
      <vt:lpstr>Acrobat Document</vt:lpstr>
      <vt:lpstr>Theme 15  - Election Expenditure Monitoring</vt:lpstr>
      <vt:lpstr>CONTENTS </vt:lpstr>
      <vt:lpstr>HISTORY</vt:lpstr>
      <vt:lpstr>OBJECTIVES OF EEM </vt:lpstr>
      <vt:lpstr>TYPES OF ELECTION EXPENDITURE </vt:lpstr>
      <vt:lpstr>Where money goes? </vt:lpstr>
      <vt:lpstr> LEGAL PROVISIONS</vt:lpstr>
      <vt:lpstr>MAJOR LEGAL PROVISIONS- RPA, 1951</vt:lpstr>
      <vt:lpstr>MAJOR LEGAL PROVISIONS- RPA, 1951</vt:lpstr>
      <vt:lpstr>PowerPoint Presentation</vt:lpstr>
      <vt:lpstr>LEGAL PROVISIONS- COER, 1961</vt:lpstr>
      <vt:lpstr> MAJOR LEGAL PROVISIONS - COER, 1961</vt:lpstr>
      <vt:lpstr>MAJOR LEGAL PROVISIONS-COER, 1961</vt:lpstr>
      <vt:lpstr>MAJOR LEGAL PROVISIONS- -COER, 1961</vt:lpstr>
      <vt:lpstr>MAJOR LEGAL PROVISIONS- COER, 1961</vt:lpstr>
      <vt:lpstr> INDIAN PENAL CODE, 1860</vt:lpstr>
      <vt:lpstr>INDIAN PENAL CODE, 1860                                                                                          </vt:lpstr>
      <vt:lpstr>PowerPoint Presentation</vt:lpstr>
      <vt:lpstr>PowerPoint Presentation</vt:lpstr>
      <vt:lpstr>ELECTION EXPENDITURE: CASE LAW</vt:lpstr>
      <vt:lpstr>ELECTION EXPENDITURE: CASE LAWS</vt:lpstr>
      <vt:lpstr>EEM AS ETHICAL ELECTION MANAGEMENT</vt:lpstr>
      <vt:lpstr>EEM AS ETHICAL ELECTION MANAGEMENT: Publication of Criminal Antecedents of Candidates</vt:lpstr>
      <vt:lpstr>EEM AS ETHICAL ELECTION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 AND FUNCTIONS OF EEM ORGANS</vt:lpstr>
      <vt:lpstr>     EXPENDITURE MONITORING MACHINERY</vt:lpstr>
      <vt:lpstr>PowerPoint Presentation</vt:lpstr>
      <vt:lpstr>EXPENDITURE OBSERVER (EO)</vt:lpstr>
      <vt:lpstr> Visit of Expenditure Observer</vt:lpstr>
      <vt:lpstr>ASSISTANT EXPENDITURE OBSERVER (AEO)</vt:lpstr>
      <vt:lpstr>AEO’s Daily Report</vt:lpstr>
      <vt:lpstr>Flying Squads and Static Surveillance Teams</vt:lpstr>
      <vt:lpstr> FLYING SQUADS</vt:lpstr>
      <vt:lpstr>PowerPoint Presentation</vt:lpstr>
      <vt:lpstr>Static Surveillance Teams (SST)</vt:lpstr>
      <vt:lpstr>PowerPoint Presentation</vt:lpstr>
      <vt:lpstr>CASH LIMITS FOR SEIZURE FOR SSTs</vt:lpstr>
      <vt:lpstr>CASH LIMITS FOR SEIZURE FOR SSTs</vt:lpstr>
      <vt:lpstr>PowerPoint Presentation</vt:lpstr>
      <vt:lpstr>Video surveillance team</vt:lpstr>
      <vt:lpstr>Video viewing team</vt:lpstr>
      <vt:lpstr>Accounting team</vt:lpstr>
      <vt:lpstr> Excise Team  MONITORING PRODUCTION, STORAGE AND DISTRIBUTION OF LIQUOR</vt:lpstr>
      <vt:lpstr>PowerPoint Presentation</vt:lpstr>
      <vt:lpstr> EXPENDITURE MONITORING CELL (EMC) </vt:lpstr>
      <vt:lpstr> EXPENDITURE MONITORING CELL (EMC) </vt:lpstr>
      <vt:lpstr>24 X7 COMPLAINT MONITORING CONTROL ROOM</vt:lpstr>
      <vt:lpstr>PowerPoint Presentation</vt:lpstr>
      <vt:lpstr>PowerPoint Presentation</vt:lpstr>
      <vt:lpstr>PowerPoint Presentation</vt:lpstr>
      <vt:lpstr>MCMC</vt:lpstr>
      <vt:lpstr>EXPENDITURE SENSITIVE CONSTITUENCIES (ESC) EXPENDITURE SENSITIVE POCKETS (ESP)</vt:lpstr>
      <vt:lpstr>PowerPoint Presentation</vt:lpstr>
      <vt:lpstr>DISTRICT EXPENDITURE MONITORING COMMITTEE (DEMC) </vt:lpstr>
      <vt:lpstr>District Expenditure Monitoring Committee (DEMC) </vt:lpstr>
      <vt:lpstr>ROLE OF  RO</vt:lpstr>
      <vt:lpstr>PowerPoint Presentation</vt:lpstr>
      <vt:lpstr>Inspection of Accounts</vt:lpstr>
      <vt:lpstr>PowerPoint Presentation</vt:lpstr>
      <vt:lpstr>PowerPoint Presentation</vt:lpstr>
      <vt:lpstr>PowerPoint Presentation</vt:lpstr>
      <vt:lpstr>PowerPoint Presentation</vt:lpstr>
      <vt:lpstr>PowerPoint Presentation</vt:lpstr>
      <vt:lpstr>PowerPoint Presentation</vt:lpstr>
      <vt:lpstr>Common mistakes </vt:lpstr>
      <vt:lpstr>Monitoring of expenditure on election campaign</vt:lpstr>
      <vt:lpstr>SHADOW OBSERVATION REGISTER  (SOR) &amp; FOLDER OF EVIDENCE (FE)  </vt:lpstr>
      <vt:lpstr>PowerPoint Presentation</vt:lpstr>
      <vt:lpstr> PUBLIC MEETINGS/RALLIES</vt:lpstr>
      <vt:lpstr>Star Campaigner</vt:lpstr>
      <vt:lpstr>STAR CAMPAIGNERS</vt:lpstr>
      <vt:lpstr>Printing pamphlets, banners and posters</vt:lpstr>
      <vt:lpstr>MONITORING OF VEHICLES</vt:lpstr>
      <vt:lpstr>LODGING OF ACCOUNTS OF ELECTION EXPENSES:</vt:lpstr>
      <vt:lpstr> REGISTERS MAINTAINED BY CANDIDATES   </vt:lpstr>
      <vt:lpstr>Not lodging account in manner</vt:lpstr>
      <vt:lpstr>Not lodging account in manner</vt:lpstr>
      <vt:lpstr>Involvement of Enforcement agencies</vt:lpstr>
      <vt:lpstr> ROLE OF INCOME TAX DEPARTMENT</vt:lpstr>
      <vt:lpstr>OTHER MONITORING MEASURES</vt:lpstr>
      <vt:lpstr>PowerPoint Presentation</vt:lpstr>
      <vt:lpstr> SOP: CHECKING OF HELICOPTERS/ AIRCRAFT</vt:lpstr>
      <vt:lpstr> Checking at non-commercial airports</vt:lpstr>
      <vt:lpstr>       </vt:lpstr>
      <vt:lpstr>Transportation of cash by banks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Aryaa Dutta</dc:creator>
  <cp:lastModifiedBy>Admin</cp:lastModifiedBy>
  <cp:revision>262</cp:revision>
  <cp:lastPrinted>2023-05-23T09:18:55Z</cp:lastPrinted>
  <dcterms:created xsi:type="dcterms:W3CDTF">2020-12-14T17:08:00Z</dcterms:created>
  <dcterms:modified xsi:type="dcterms:W3CDTF">2023-06-01T04:55:29Z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F17072321C1A48B4B5DECE8C8DF1B1EF</vt:lpwstr>
  </property>
  <property fmtid="{D5CDD505-2E9C-101B-9397-08002B2CF9AE}" pid="3" name="KSOProductBuildVer">
    <vt:lpwstr>1033-11.2.0.11486</vt:lpwstr>
  </property>
</Properties>
</file>