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89" r:id="rId1"/>
  </p:sldMasterIdLst>
  <p:notesMasterIdLst>
    <p:notesMasterId r:id="rId38"/>
  </p:notesMasterIdLst>
  <p:handoutMasterIdLst>
    <p:handoutMasterId r:id="rId39"/>
  </p:handoutMasterIdLst>
  <p:sldIdLst>
    <p:sldId id="261" r:id="rId2"/>
    <p:sldId id="336" r:id="rId3"/>
    <p:sldId id="312" r:id="rId4"/>
    <p:sldId id="325" r:id="rId5"/>
    <p:sldId id="307" r:id="rId6"/>
    <p:sldId id="313" r:id="rId7"/>
    <p:sldId id="321" r:id="rId8"/>
    <p:sldId id="310" r:id="rId9"/>
    <p:sldId id="306" r:id="rId10"/>
    <p:sldId id="337" r:id="rId11"/>
    <p:sldId id="303" r:id="rId12"/>
    <p:sldId id="314" r:id="rId13"/>
    <p:sldId id="265" r:id="rId14"/>
    <p:sldId id="267" r:id="rId15"/>
    <p:sldId id="304" r:id="rId16"/>
    <p:sldId id="338" r:id="rId17"/>
    <p:sldId id="316" r:id="rId18"/>
    <p:sldId id="317" r:id="rId19"/>
    <p:sldId id="318" r:id="rId20"/>
    <p:sldId id="271" r:id="rId21"/>
    <p:sldId id="309" r:id="rId22"/>
    <p:sldId id="273" r:id="rId23"/>
    <p:sldId id="319" r:id="rId24"/>
    <p:sldId id="274" r:id="rId25"/>
    <p:sldId id="339" r:id="rId26"/>
    <p:sldId id="275" r:id="rId27"/>
    <p:sldId id="276" r:id="rId28"/>
    <p:sldId id="340" r:id="rId29"/>
    <p:sldId id="322" r:id="rId30"/>
    <p:sldId id="324" r:id="rId31"/>
    <p:sldId id="278" r:id="rId32"/>
    <p:sldId id="333" r:id="rId33"/>
    <p:sldId id="280" r:id="rId34"/>
    <p:sldId id="334" r:id="rId35"/>
    <p:sldId id="341" r:id="rId36"/>
    <p:sldId id="335"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3" autoAdjust="0"/>
    <p:restoredTop sz="95797" autoAdjust="0"/>
  </p:normalViewPr>
  <p:slideViewPr>
    <p:cSldViewPr>
      <p:cViewPr varScale="1">
        <p:scale>
          <a:sx n="68" d="100"/>
          <a:sy n="68" d="100"/>
        </p:scale>
        <p:origin x="137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F7A60EA-67BF-49B0-8C97-C5B5FFC52BE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7E0CC5D-4F03-4D5A-B998-1454D952BB3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B68D2FB-DB81-4658-9025-8D61942B297D}" type="datetimeFigureOut">
              <a:rPr lang="en-US" smtClean="0"/>
              <a:t>5/24/2023</a:t>
            </a:fld>
            <a:endParaRPr lang="en-US"/>
          </a:p>
        </p:txBody>
      </p:sp>
      <p:sp>
        <p:nvSpPr>
          <p:cNvPr id="4" name="Footer Placeholder 3">
            <a:extLst>
              <a:ext uri="{FF2B5EF4-FFF2-40B4-BE49-F238E27FC236}">
                <a16:creationId xmlns:a16="http://schemas.microsoft.com/office/drawing/2014/main" id="{EE275212-59F7-4FAF-B49E-63646272D58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2425AD5-2C9C-4655-B8B6-67D713B4B24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567DE19-A0EE-4B00-A60A-5543EA013D47}" type="slidenum">
              <a:rPr lang="en-US" smtClean="0"/>
              <a:t>‹#›</a:t>
            </a:fld>
            <a:endParaRPr lang="en-US"/>
          </a:p>
        </p:txBody>
      </p:sp>
    </p:spTree>
    <p:extLst>
      <p:ext uri="{BB962C8B-B14F-4D97-AF65-F5344CB8AC3E}">
        <p14:creationId xmlns:p14="http://schemas.microsoft.com/office/powerpoint/2010/main" val="1585594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1F30DF-CFDF-4AED-867B-1F01E7AD932B}" type="datetimeFigureOut">
              <a:rPr lang="en-US" smtClean="0"/>
              <a:pPr/>
              <a:t>5/24/2023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855EB0-8B03-4208-A8F0-C8DD698E565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Remainder Copies is attached</a:t>
            </a:r>
          </a:p>
        </p:txBody>
      </p:sp>
      <p:sp>
        <p:nvSpPr>
          <p:cNvPr id="4" name="Slide Number Placeholder 3"/>
          <p:cNvSpPr>
            <a:spLocks noGrp="1"/>
          </p:cNvSpPr>
          <p:nvPr>
            <p:ph type="sldNum" sz="quarter" idx="5"/>
          </p:nvPr>
        </p:nvSpPr>
        <p:spPr/>
        <p:txBody>
          <a:bodyPr/>
          <a:lstStyle/>
          <a:p>
            <a:fld id="{D6855EB0-8B03-4208-A8F0-C8DD698E5651}" type="slidenum">
              <a:rPr lang="en-US" smtClean="0"/>
              <a:pPr/>
              <a:t>7</a:t>
            </a:fld>
            <a:endParaRPr lang="en-US"/>
          </a:p>
        </p:txBody>
      </p:sp>
    </p:spTree>
    <p:extLst>
      <p:ext uri="{BB962C8B-B14F-4D97-AF65-F5344CB8AC3E}">
        <p14:creationId xmlns:p14="http://schemas.microsoft.com/office/powerpoint/2010/main" val="33331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Replaced by </a:t>
            </a:r>
            <a:r>
              <a:rPr lang="en-US" dirty="0" err="1"/>
              <a:t>iiiidem</a:t>
            </a:r>
            <a:r>
              <a:rPr lang="en-US" dirty="0"/>
              <a:t> named as action plan</a:t>
            </a:r>
          </a:p>
        </p:txBody>
      </p:sp>
      <p:sp>
        <p:nvSpPr>
          <p:cNvPr id="4" name="Slide Number Placeholder 3"/>
          <p:cNvSpPr>
            <a:spLocks noGrp="1"/>
          </p:cNvSpPr>
          <p:nvPr>
            <p:ph type="sldNum" sz="quarter" idx="5"/>
          </p:nvPr>
        </p:nvSpPr>
        <p:spPr/>
        <p:txBody>
          <a:bodyPr/>
          <a:lstStyle/>
          <a:p>
            <a:fld id="{D6855EB0-8B03-4208-A8F0-C8DD698E5651}" type="slidenum">
              <a:rPr lang="en-US" smtClean="0"/>
              <a:pPr/>
              <a:t>12</a:t>
            </a:fld>
            <a:endParaRPr lang="en-US"/>
          </a:p>
        </p:txBody>
      </p:sp>
    </p:spTree>
    <p:extLst>
      <p:ext uri="{BB962C8B-B14F-4D97-AF65-F5344CB8AC3E}">
        <p14:creationId xmlns:p14="http://schemas.microsoft.com/office/powerpoint/2010/main" val="3082729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855EB0-8B03-4208-A8F0-C8DD698E5651}" type="slidenum">
              <a:rPr lang="en-US" smtClean="0"/>
              <a:pPr/>
              <a:t>13</a:t>
            </a:fld>
            <a:endParaRPr lang="en-US"/>
          </a:p>
        </p:txBody>
      </p:sp>
    </p:spTree>
    <p:extLst>
      <p:ext uri="{BB962C8B-B14F-4D97-AF65-F5344CB8AC3E}">
        <p14:creationId xmlns:p14="http://schemas.microsoft.com/office/powerpoint/2010/main" val="2254318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855EB0-8B03-4208-A8F0-C8DD698E5651}" type="slidenum">
              <a:rPr lang="en-US" smtClean="0"/>
              <a:pPr/>
              <a:t>33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CFD850A-4522-4C99-9B8E-C9B8306B6C48}" type="datetime1">
              <a:rPr lang="en-US" smtClean="0"/>
              <a:t>5/24/2023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FBE6BF-D6F5-4987-862E-1B0AD8775C13}" type="slidenum">
              <a:rPr lang="en-US" smtClean="0"/>
              <a:pPr/>
              <a:t>‹#›</a:t>
            </a:fld>
            <a:endParaRPr lang="en-US"/>
          </a:p>
        </p:txBody>
      </p:sp>
    </p:spTree>
    <p:extLst>
      <p:ext uri="{BB962C8B-B14F-4D97-AF65-F5344CB8AC3E}">
        <p14:creationId xmlns:p14="http://schemas.microsoft.com/office/powerpoint/2010/main" val="51626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9FBF01-ED37-40B9-A0E8-5E4EF21DC5BF}" type="datetime1">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BE6BF-D6F5-4987-862E-1B0AD8775C13}" type="slidenum">
              <a:rPr lang="en-US" smtClean="0"/>
              <a:pPr/>
              <a:t>‹#›</a:t>
            </a:fld>
            <a:endParaRPr lang="en-US"/>
          </a:p>
        </p:txBody>
      </p:sp>
    </p:spTree>
    <p:extLst>
      <p:ext uri="{BB962C8B-B14F-4D97-AF65-F5344CB8AC3E}">
        <p14:creationId xmlns:p14="http://schemas.microsoft.com/office/powerpoint/2010/main" val="3475781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BCA94F-FCD7-49EE-9261-DD32A430B4D2}" type="datetime1">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BE6BF-D6F5-4987-862E-1B0AD8775C13}" type="slidenum">
              <a:rPr lang="en-US" smtClean="0"/>
              <a:pPr/>
              <a:t>‹#›</a:t>
            </a:fld>
            <a:endParaRPr lang="en-US"/>
          </a:p>
        </p:txBody>
      </p:sp>
    </p:spTree>
    <p:extLst>
      <p:ext uri="{BB962C8B-B14F-4D97-AF65-F5344CB8AC3E}">
        <p14:creationId xmlns:p14="http://schemas.microsoft.com/office/powerpoint/2010/main" val="3224687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CC524E-0761-4093-8E5F-E5BF1A3BBD5D}" type="datetime1">
              <a:rPr lang="en-US" smtClean="0"/>
              <a:t>5/24/2023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FBE6BF-D6F5-4987-862E-1B0AD8775C13}" type="slidenum">
              <a:rPr lang="en-US" smtClean="0"/>
              <a:pPr/>
              <a:t>‹#›</a:t>
            </a:fld>
            <a:endParaRPr lang="en-US"/>
          </a:p>
        </p:txBody>
      </p:sp>
    </p:spTree>
    <p:extLst>
      <p:ext uri="{BB962C8B-B14F-4D97-AF65-F5344CB8AC3E}">
        <p14:creationId xmlns:p14="http://schemas.microsoft.com/office/powerpoint/2010/main" val="278530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6743A27E-87F1-4B85-93FA-021B6C1114B2}" type="datetime1">
              <a:rPr lang="en-US" smtClean="0"/>
              <a:t>5/24/2023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FBE6BF-D6F5-4987-862E-1B0AD8775C13}" type="slidenum">
              <a:rPr lang="en-US" smtClean="0"/>
              <a:pPr/>
              <a:t>‹#›</a:t>
            </a:fld>
            <a:endParaRPr lang="en-US"/>
          </a:p>
        </p:txBody>
      </p:sp>
    </p:spTree>
    <p:extLst>
      <p:ext uri="{BB962C8B-B14F-4D97-AF65-F5344CB8AC3E}">
        <p14:creationId xmlns:p14="http://schemas.microsoft.com/office/powerpoint/2010/main" val="160309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F83A2D5-8378-41FF-A839-CB0BCB0A956A}" type="datetime1">
              <a:rPr lang="en-US" smtClean="0"/>
              <a:t>5/24/2023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1CFBE6BF-D6F5-4987-862E-1B0AD8775C13}" type="slidenum">
              <a:rPr lang="en-US" smtClean="0"/>
              <a:pPr/>
              <a:t>‹#›</a:t>
            </a:fld>
            <a:endParaRPr lang="en-US"/>
          </a:p>
        </p:txBody>
      </p:sp>
    </p:spTree>
    <p:extLst>
      <p:ext uri="{BB962C8B-B14F-4D97-AF65-F5344CB8AC3E}">
        <p14:creationId xmlns:p14="http://schemas.microsoft.com/office/powerpoint/2010/main" val="1672340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2535320B-4E1F-4CD7-9511-908B1E36C735}" type="datetime1">
              <a:rPr lang="en-US" smtClean="0"/>
              <a:t>5/24/2023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FBE6BF-D6F5-4987-862E-1B0AD8775C13}"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2005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24ACF21-6104-4738-B093-7FF566EFFF2E}" type="datetime1">
              <a:rPr lang="en-US" smtClean="0"/>
              <a:t>5/24/2023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FBE6BF-D6F5-4987-862E-1B0AD8775C13}" type="slidenum">
              <a:rPr lang="en-US" smtClean="0"/>
              <a:pPr/>
              <a:t>‹#›</a:t>
            </a:fld>
            <a:endParaRPr lang="en-US"/>
          </a:p>
        </p:txBody>
      </p:sp>
    </p:spTree>
    <p:extLst>
      <p:ext uri="{BB962C8B-B14F-4D97-AF65-F5344CB8AC3E}">
        <p14:creationId xmlns:p14="http://schemas.microsoft.com/office/powerpoint/2010/main" val="3821188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473526-3ACB-4F58-9153-3809BC985A72}" type="datetime1">
              <a:rPr lang="en-US" smtClean="0"/>
              <a:t>5/24/2023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FBE6BF-D6F5-4987-862E-1B0AD8775C13}" type="slidenum">
              <a:rPr lang="en-US" smtClean="0"/>
              <a:pPr/>
              <a:t>‹#›</a:t>
            </a:fld>
            <a:endParaRPr lang="en-US"/>
          </a:p>
        </p:txBody>
      </p:sp>
    </p:spTree>
    <p:extLst>
      <p:ext uri="{BB962C8B-B14F-4D97-AF65-F5344CB8AC3E}">
        <p14:creationId xmlns:p14="http://schemas.microsoft.com/office/powerpoint/2010/main" val="3468776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4572000" y="0"/>
            <a:ext cx="457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chemeClr val="tx1">
                    <a:lumMod val="85000"/>
                    <a:lumOff val="1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90E41972-C4D7-45F1-95EA-73F972794615}" type="datetime1">
              <a:rPr lang="en-US" smtClean="0"/>
              <a:t>5/24/2023</a:t>
            </a:fld>
            <a:endParaRPr lang="en-US"/>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chemeClr val="tx1">
                    <a:alpha val="70000"/>
                  </a:schemeClr>
                </a:solidFill>
              </a:defRPr>
            </a:lvl1pPr>
          </a:lstStyle>
          <a:p>
            <a:endParaRPr lang="en-US"/>
          </a:p>
        </p:txBody>
      </p:sp>
      <p:sp>
        <p:nvSpPr>
          <p:cNvPr id="11" name="Slide Number Placeholder 10"/>
          <p:cNvSpPr>
            <a:spLocks noGrp="1"/>
          </p:cNvSpPr>
          <p:nvPr>
            <p:ph type="sldNum" sz="quarter" idx="12"/>
          </p:nvPr>
        </p:nvSpPr>
        <p:spPr/>
        <p:txBody>
          <a:bodyPr/>
          <a:lstStyle/>
          <a:p>
            <a:fld id="{1CFBE6BF-D6F5-4987-862E-1B0AD8775C13}" type="slidenum">
              <a:rPr lang="en-US" smtClean="0"/>
              <a:pPr/>
              <a:t>‹#›</a:t>
            </a:fld>
            <a:endParaRPr lang="en-US"/>
          </a:p>
        </p:txBody>
      </p:sp>
    </p:spTree>
    <p:extLst>
      <p:ext uri="{BB962C8B-B14F-4D97-AF65-F5344CB8AC3E}">
        <p14:creationId xmlns:p14="http://schemas.microsoft.com/office/powerpoint/2010/main" val="2588977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0"/>
            <a:ext cx="4576573" cy="6858000"/>
          </a:xfrm>
          <a:solidFill>
            <a:schemeClr val="bg1"/>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chemeClr val="tx1">
                    <a:lumMod val="85000"/>
                    <a:lumOff val="1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2A6CD648-5F34-462B-AA2B-64D86D51B965}" type="datetime1">
              <a:rPr lang="en-US" smtClean="0"/>
              <a:t>5/24/2023</a:t>
            </a:fld>
            <a:endParaRPr lang="en-US"/>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chemeClr val="tx1">
                    <a:alpha val="70000"/>
                  </a:schemeClr>
                </a:solidFill>
              </a:defRPr>
            </a:lvl1pPr>
          </a:lstStyle>
          <a:p>
            <a:endParaRPr lang="en-US"/>
          </a:p>
        </p:txBody>
      </p:sp>
      <p:sp>
        <p:nvSpPr>
          <p:cNvPr id="10" name="Slide Number Placeholder 9"/>
          <p:cNvSpPr>
            <a:spLocks noGrp="1"/>
          </p:cNvSpPr>
          <p:nvPr>
            <p:ph type="sldNum" sz="quarter" idx="12"/>
          </p:nvPr>
        </p:nvSpPr>
        <p:spPr/>
        <p:txBody>
          <a:bodyPr/>
          <a:lstStyle/>
          <a:p>
            <a:fld id="{1CFBE6BF-D6F5-4987-862E-1B0AD8775C13}" type="slidenum">
              <a:rPr lang="en-US" smtClean="0"/>
              <a:pPr/>
              <a:t>‹#›</a:t>
            </a:fld>
            <a:endParaRPr lang="en-US"/>
          </a:p>
        </p:txBody>
      </p:sp>
    </p:spTree>
    <p:extLst>
      <p:ext uri="{BB962C8B-B14F-4D97-AF65-F5344CB8AC3E}">
        <p14:creationId xmlns:p14="http://schemas.microsoft.com/office/powerpoint/2010/main" val="1368775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06045" y="964692"/>
            <a:ext cx="5937755" cy="1188720"/>
          </a:xfrm>
          <a:prstGeom prst="rect">
            <a:avLst/>
          </a:prstGeom>
          <a:noFill/>
          <a:ln w="31750" cap="sq">
            <a:solidFill>
              <a:schemeClr val="tx1">
                <a:lumMod val="75000"/>
                <a:lumOff val="25000"/>
              </a:schemeClr>
            </a:solidFill>
            <a:miter lim="800000"/>
          </a:ln>
        </p:spPr>
        <p:txBody>
          <a:bodyPr vert="horz" lIns="182880" tIns="182880" rIns="182880" bIns="182880" rtlCol="0" anchor="ctr">
            <a:normAutofit/>
          </a:bodyPr>
          <a:lstStyle/>
          <a:p>
            <a:r>
              <a:rPr lang="en-US" dirty="0"/>
              <a:t>Click to edit Master title style</a:t>
            </a:r>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A49EBB42-A480-4F97-A13F-0B4C668B1A37}" type="datetime1">
              <a:rPr lang="en-US" smtClean="0"/>
              <a:t>5/24/2023</a:t>
            </a:fld>
            <a:endParaRPr lang="en-US"/>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1CFBE6BF-D6F5-4987-862E-1B0AD8775C13}" type="slidenum">
              <a:rPr lang="en-US" smtClean="0"/>
              <a:pPr/>
              <a:t>‹#›</a:t>
            </a:fld>
            <a:endParaRPr lang="en-US"/>
          </a:p>
        </p:txBody>
      </p:sp>
    </p:spTree>
    <p:extLst>
      <p:ext uri="{BB962C8B-B14F-4D97-AF65-F5344CB8AC3E}">
        <p14:creationId xmlns:p14="http://schemas.microsoft.com/office/powerpoint/2010/main" val="2782625188"/>
      </p:ext>
    </p:extLst>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hf hdr="0" ftr="0" dt="0"/>
  <p:txStyles>
    <p:titleStyle>
      <a:lvl1pPr algn="ctr" defTabSz="914400" rtl="0" eaLnBrk="1" latinLnBrk="0" hangingPunct="1">
        <a:lnSpc>
          <a:spcPct val="90000"/>
        </a:lnSpc>
        <a:spcBef>
          <a:spcPct val="0"/>
        </a:spcBef>
        <a:buNone/>
        <a:defRPr sz="2600" kern="1200" cap="all" spc="200" baseline="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CCA505D-E72B-4279-8DC4-BC8FE71DC8C1}"/>
              </a:ext>
            </a:extLst>
          </p:cNvPr>
          <p:cNvSpPr>
            <a:spLocks noGrp="1"/>
          </p:cNvSpPr>
          <p:nvPr>
            <p:ph type="sldNum" sz="quarter" idx="12"/>
          </p:nvPr>
        </p:nvSpPr>
        <p:spPr/>
        <p:txBody>
          <a:bodyPr/>
          <a:lstStyle/>
          <a:p>
            <a:fld id="{1CFBE6BF-D6F5-4987-862E-1B0AD8775C13}" type="slidenum">
              <a:rPr lang="en-US" smtClean="0"/>
              <a:pPr/>
              <a:t>1</a:t>
            </a:fld>
            <a:endParaRPr lang="en-US"/>
          </a:p>
        </p:txBody>
      </p:sp>
      <p:sp>
        <p:nvSpPr>
          <p:cNvPr id="8" name="Rectangle 7">
            <a:extLst>
              <a:ext uri="{FF2B5EF4-FFF2-40B4-BE49-F238E27FC236}">
                <a16:creationId xmlns:a16="http://schemas.microsoft.com/office/drawing/2014/main" id="{58E467E5-90D9-4448-B920-62EDC763D44B}"/>
              </a:ext>
            </a:extLst>
          </p:cNvPr>
          <p:cNvSpPr/>
          <p:nvPr/>
        </p:nvSpPr>
        <p:spPr>
          <a:xfrm>
            <a:off x="1752600" y="2819400"/>
            <a:ext cx="6172200" cy="1828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381039" y="921925"/>
            <a:ext cx="8399478" cy="5317097"/>
          </a:xfrm>
          <a:prstGeom prst="rect">
            <a:avLst/>
          </a:prstGeom>
        </p:spPr>
        <p:txBody>
          <a:bodyPr wrap="square">
            <a:spAutoFit/>
          </a:bodyPr>
          <a:lstStyle/>
          <a:p>
            <a:pPr lvl="0" algn="ctr">
              <a:lnSpc>
                <a:spcPct val="150000"/>
              </a:lnSpc>
              <a:spcAft>
                <a:spcPts val="0"/>
              </a:spcAft>
            </a:pPr>
            <a:r>
              <a:rPr lang="en-GB" sz="2000" b="1" dirty="0" smtClean="0">
                <a:latin typeface="Calibri" panose="020F0502020204030204" pitchFamily="34" charset="0"/>
                <a:ea typeface="Calibri" panose="020F0502020204030204" pitchFamily="34" charset="0"/>
                <a:cs typeface="Mangal" panose="02040503050203030202" pitchFamily="18" charset="0"/>
              </a:rPr>
              <a:t>Guidance Plan</a:t>
            </a:r>
          </a:p>
          <a:p>
            <a:pPr marL="342900" lvl="0" indent="-342900" algn="just">
              <a:lnSpc>
                <a:spcPct val="150000"/>
              </a:lnSpc>
              <a:spcAft>
                <a:spcPts val="0"/>
              </a:spcAft>
              <a:buFont typeface="+mj-lt"/>
              <a:buAutoNum type="arabicPeriod"/>
            </a:pPr>
            <a:r>
              <a:rPr lang="en-GB" sz="1600" dirty="0" smtClean="0">
                <a:latin typeface="Calibri" panose="020F0502020204030204" pitchFamily="34" charset="0"/>
                <a:ea typeface="Calibri" panose="020F0502020204030204" pitchFamily="34" charset="0"/>
                <a:cs typeface="Mangal" panose="02040503050203030202" pitchFamily="18" charset="0"/>
              </a:rPr>
              <a:t>The </a:t>
            </a:r>
            <a:r>
              <a:rPr lang="en-GB" sz="1600" dirty="0">
                <a:latin typeface="Calibri" panose="020F0502020204030204" pitchFamily="34" charset="0"/>
                <a:ea typeface="Calibri" panose="020F0502020204030204" pitchFamily="34" charset="0"/>
                <a:cs typeface="Mangal" panose="02040503050203030202" pitchFamily="18" charset="0"/>
              </a:rPr>
              <a:t>PPT will explain the concept vulnerability, as distinct from critical and the concept of mapping and thus setup the framework for Vulnerability Mapping (VM). The importance of VM in ensuring free and fair election would be manifest and so also the fact that VM is an embedded part of the election planning itself. </a:t>
            </a:r>
            <a:endParaRPr lang="en-IN" sz="1400" dirty="0">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0"/>
              </a:spcAft>
              <a:buFont typeface="+mj-lt"/>
              <a:buAutoNum type="arabicPeriod"/>
            </a:pPr>
            <a:r>
              <a:rPr lang="en-GB" sz="1600" dirty="0">
                <a:latin typeface="Calibri" panose="020F0502020204030204" pitchFamily="34" charset="0"/>
                <a:ea typeface="Calibri" panose="020F0502020204030204" pitchFamily="34" charset="0"/>
                <a:cs typeface="Mangal" panose="02040503050203030202" pitchFamily="18" charset="0"/>
              </a:rPr>
              <a:t>The PPT will focus on the role and responsibility of DEO/RO and establish the fact that the entire setup of VM is controlled in its entirety by the DEO/RO. The functionaries involved being SO, designated police officer, Observer, CAPF, Use of FST/SST and Use of Village Awareness Groups (VAGs)</a:t>
            </a:r>
            <a:endParaRPr lang="en-IN" sz="1400" dirty="0">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0"/>
              </a:spcAft>
              <a:buFont typeface="+mj-lt"/>
              <a:buAutoNum type="arabicPeriod"/>
            </a:pPr>
            <a:r>
              <a:rPr lang="en-GB" sz="1600" dirty="0">
                <a:latin typeface="Calibri" panose="020F0502020204030204" pitchFamily="34" charset="0"/>
                <a:ea typeface="Calibri" panose="020F0502020204030204" pitchFamily="34" charset="0"/>
                <a:cs typeface="Mangal" panose="02040503050203030202" pitchFamily="18" charset="0"/>
              </a:rPr>
              <a:t>The distinction between pre-poll actions and responsibilities and thereafter, the poll-day will be explained.</a:t>
            </a:r>
            <a:endParaRPr lang="en-IN" sz="1400" dirty="0">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0"/>
              </a:spcAft>
              <a:buFont typeface="+mj-lt"/>
              <a:buAutoNum type="arabicPeriod"/>
            </a:pPr>
            <a:r>
              <a:rPr lang="en-GB" sz="1600" dirty="0">
                <a:latin typeface="Calibri" panose="020F0502020204030204" pitchFamily="34" charset="0"/>
                <a:ea typeface="Calibri" panose="020F0502020204030204" pitchFamily="34" charset="0"/>
                <a:cs typeface="Mangal" panose="02040503050203030202" pitchFamily="18" charset="0"/>
              </a:rPr>
              <a:t>The vital post-poll responsibility will be focussed upon.</a:t>
            </a:r>
            <a:endParaRPr lang="en-IN" sz="1400" dirty="0">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mj-lt"/>
              <a:buAutoNum type="arabicPeriod"/>
            </a:pPr>
            <a:r>
              <a:rPr lang="en-GB" sz="1600" dirty="0">
                <a:latin typeface="Calibri" panose="020F0502020204030204" pitchFamily="34" charset="0"/>
                <a:ea typeface="Calibri" panose="020F0502020204030204" pitchFamily="34" charset="0"/>
                <a:cs typeface="Mangal" panose="02040503050203030202" pitchFamily="18" charset="0"/>
              </a:rPr>
              <a:t>The last part of the presentation is a series of tables/charts/graphics, summing up the timelines and flowcharts of the various activities and reports</a:t>
            </a:r>
            <a:endParaRPr lang="en-IN" sz="14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4" name="Rectangle 3"/>
          <p:cNvSpPr/>
          <p:nvPr/>
        </p:nvSpPr>
        <p:spPr>
          <a:xfrm>
            <a:off x="355248" y="370791"/>
            <a:ext cx="8425269" cy="369332"/>
          </a:xfrm>
          <a:prstGeom prst="rect">
            <a:avLst/>
          </a:prstGeom>
          <a:ln>
            <a:solidFill>
              <a:schemeClr val="tx1"/>
            </a:solidFill>
          </a:ln>
        </p:spPr>
        <p:txBody>
          <a:bodyPr wrap="square">
            <a:spAutoFit/>
          </a:bodyPr>
          <a:lstStyle/>
          <a:p>
            <a:pPr algn="ctr"/>
            <a:r>
              <a:rPr lang="en-US" b="1" dirty="0" smtClean="0">
                <a:latin typeface="Calibri" panose="020F0502020204030204" pitchFamily="34" charset="0"/>
                <a:cs typeface="Calibri" panose="020F0502020204030204" pitchFamily="34" charset="0"/>
              </a:rPr>
              <a:t>Theme 13 </a:t>
            </a:r>
            <a:r>
              <a:rPr lang="en-US" b="1" dirty="0">
                <a:latin typeface="Calibri" panose="020F0502020204030204" pitchFamily="34" charset="0"/>
                <a:cs typeface="Calibri" panose="020F0502020204030204" pitchFamily="34" charset="0"/>
              </a:rPr>
              <a:t>- </a:t>
            </a:r>
            <a:r>
              <a:rPr lang="en-US" b="1" dirty="0" smtClean="0">
                <a:latin typeface="Calibri" panose="020F0502020204030204" pitchFamily="34" charset="0"/>
                <a:cs typeface="Calibri" panose="020F0502020204030204" pitchFamily="34" charset="0"/>
              </a:rPr>
              <a:t>Vulnerability Mapping (</a:t>
            </a:r>
            <a:r>
              <a:rPr lang="en-US" b="1" dirty="0">
                <a:latin typeface="Calibri" panose="020F0502020204030204" pitchFamily="34" charset="0"/>
                <a:cs typeface="Calibri" panose="020F0502020204030204" pitchFamily="34" charset="0"/>
              </a:rPr>
              <a:t>VM</a:t>
            </a:r>
            <a:r>
              <a:rPr lang="en-US" b="1" dirty="0" smtClean="0">
                <a:latin typeface="Calibri" panose="020F0502020204030204" pitchFamily="34" charset="0"/>
                <a:cs typeface="Calibri" panose="020F0502020204030204" pitchFamily="34" charset="0"/>
              </a:rPr>
              <a:t>)</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CFBE6BF-D6F5-4987-862E-1B0AD8775C13}" type="slidenum">
              <a:rPr lang="en-US" smtClean="0"/>
              <a:pPr/>
              <a:t>10</a:t>
            </a:fld>
            <a:endParaRPr lang="en-US"/>
          </a:p>
        </p:txBody>
      </p:sp>
      <p:sp>
        <p:nvSpPr>
          <p:cNvPr id="3" name="Rectangle 2"/>
          <p:cNvSpPr/>
          <p:nvPr/>
        </p:nvSpPr>
        <p:spPr>
          <a:xfrm>
            <a:off x="228600" y="1066800"/>
            <a:ext cx="8534054" cy="4339650"/>
          </a:xfrm>
          <a:prstGeom prst="rect">
            <a:avLst/>
          </a:prstGeom>
        </p:spPr>
        <p:txBody>
          <a:bodyPr wrap="square">
            <a:spAutoFit/>
          </a:bodyPr>
          <a:lstStyle/>
          <a:p>
            <a:r>
              <a:rPr lang="en-US" sz="4400" b="1" dirty="0" smtClean="0">
                <a:latin typeface="Calibri" panose="020F0502020204030204" pitchFamily="34" charset="0"/>
                <a:ea typeface="Calibri" panose="020F0502020204030204" pitchFamily="34" charset="0"/>
                <a:cs typeface="Calibri" panose="020F0502020204030204" pitchFamily="34" charset="0"/>
              </a:rPr>
              <a:t>Part – B</a:t>
            </a:r>
          </a:p>
          <a:p>
            <a:pPr marL="571500" indent="-571500">
              <a:buFont typeface="Wingdings" panose="05000000000000000000" pitchFamily="2" charset="2"/>
              <a:buChar char="§"/>
            </a:pPr>
            <a:r>
              <a:rPr lang="en-GB" sz="2800" dirty="0" smtClean="0">
                <a:latin typeface="Calibri" panose="020F0502020204030204" pitchFamily="34" charset="0"/>
                <a:ea typeface="Calibri" panose="020F0502020204030204" pitchFamily="34" charset="0"/>
                <a:cs typeface="Calibri" panose="020F0502020204030204" pitchFamily="34" charset="0"/>
              </a:rPr>
              <a:t>Administrative setup and responsibilities </a:t>
            </a:r>
            <a:r>
              <a:rPr lang="en-GB" sz="2800" dirty="0">
                <a:latin typeface="Calibri" panose="020F0502020204030204" pitchFamily="34" charset="0"/>
                <a:ea typeface="Calibri" panose="020F0502020204030204" pitchFamily="34" charset="0"/>
                <a:cs typeface="Calibri" panose="020F0502020204030204" pitchFamily="34" charset="0"/>
              </a:rPr>
              <a:t>down the </a:t>
            </a:r>
            <a:r>
              <a:rPr lang="en-GB" sz="2800" dirty="0" smtClean="0">
                <a:latin typeface="Calibri" panose="020F0502020204030204" pitchFamily="34" charset="0"/>
                <a:ea typeface="Calibri" panose="020F0502020204030204" pitchFamily="34" charset="0"/>
                <a:cs typeface="Calibri" panose="020F0502020204030204" pitchFamily="34" charset="0"/>
              </a:rPr>
              <a:t>line – entire responsibility with DEO/RO:</a:t>
            </a:r>
          </a:p>
          <a:p>
            <a:pPr marL="1371600" lvl="2" indent="-457200">
              <a:buFont typeface="Courier New" panose="02070309020205020404" pitchFamily="49" charset="0"/>
              <a:buChar char="o"/>
            </a:pPr>
            <a:r>
              <a:rPr lang="en-GB" sz="2800" dirty="0" smtClean="0">
                <a:latin typeface="Calibri" panose="020F0502020204030204" pitchFamily="34" charset="0"/>
                <a:ea typeface="Calibri" panose="020F0502020204030204" pitchFamily="34" charset="0"/>
                <a:cs typeface="Calibri" panose="020F0502020204030204" pitchFamily="34" charset="0"/>
              </a:rPr>
              <a:t>appointment of SO &amp; Police Officers</a:t>
            </a:r>
          </a:p>
          <a:p>
            <a:pPr marL="1371600" lvl="2" indent="-457200">
              <a:buFont typeface="Courier New" panose="02070309020205020404" pitchFamily="49" charset="0"/>
              <a:buChar char="o"/>
            </a:pPr>
            <a:r>
              <a:rPr lang="en-GB" sz="2800" dirty="0" smtClean="0">
                <a:latin typeface="Calibri" panose="020F0502020204030204" pitchFamily="34" charset="0"/>
                <a:ea typeface="Calibri" panose="020F0502020204030204" pitchFamily="34" charset="0"/>
                <a:cs typeface="Calibri" panose="020F0502020204030204" pitchFamily="34" charset="0"/>
              </a:rPr>
              <a:t>Training of </a:t>
            </a:r>
            <a:r>
              <a:rPr lang="en-GB" sz="2800" dirty="0">
                <a:latin typeface="Calibri" panose="020F0502020204030204" pitchFamily="34" charset="0"/>
                <a:ea typeface="Calibri" panose="020F0502020204030204" pitchFamily="34" charset="0"/>
                <a:cs typeface="Calibri" panose="020F0502020204030204" pitchFamily="34" charset="0"/>
              </a:rPr>
              <a:t>SO &amp; Police </a:t>
            </a:r>
            <a:r>
              <a:rPr lang="en-GB" sz="2800" dirty="0" smtClean="0">
                <a:latin typeface="Calibri" panose="020F0502020204030204" pitchFamily="34" charset="0"/>
                <a:ea typeface="Calibri" panose="020F0502020204030204" pitchFamily="34" charset="0"/>
                <a:cs typeface="Calibri" panose="020F0502020204030204" pitchFamily="34" charset="0"/>
              </a:rPr>
              <a:t>Officers</a:t>
            </a:r>
          </a:p>
          <a:p>
            <a:pPr marL="1371600" lvl="2" indent="-457200">
              <a:buFont typeface="Courier New" panose="02070309020205020404" pitchFamily="49" charset="0"/>
              <a:buChar char="o"/>
            </a:pPr>
            <a:r>
              <a:rPr lang="en-GB" sz="2800" dirty="0" smtClean="0">
                <a:latin typeface="Calibri" panose="020F0502020204030204" pitchFamily="34" charset="0"/>
                <a:ea typeface="Calibri" panose="020F0502020204030204" pitchFamily="34" charset="0"/>
                <a:cs typeface="Calibri" panose="020F0502020204030204" pitchFamily="34" charset="0"/>
              </a:rPr>
              <a:t>Preparation of action plan</a:t>
            </a:r>
            <a:endParaRPr lang="en-GB" sz="2800" dirty="0">
              <a:latin typeface="Calibri" panose="020F0502020204030204" pitchFamily="34" charset="0"/>
              <a:ea typeface="Calibri" panose="020F0502020204030204" pitchFamily="34" charset="0"/>
              <a:cs typeface="Calibri" panose="020F0502020204030204" pitchFamily="34" charset="0"/>
            </a:endParaRPr>
          </a:p>
          <a:p>
            <a:pPr marL="1371600" lvl="2" indent="-457200">
              <a:buFont typeface="Courier New" panose="02070309020205020404" pitchFamily="49" charset="0"/>
              <a:buChar char="o"/>
            </a:pPr>
            <a:endParaRPr lang="en-GB" sz="2800" dirty="0" smtClean="0">
              <a:latin typeface="Calibri" panose="020F0502020204030204" pitchFamily="34" charset="0"/>
              <a:ea typeface="Calibri" panose="020F0502020204030204" pitchFamily="34" charset="0"/>
              <a:cs typeface="Calibri" panose="020F0502020204030204" pitchFamily="34" charset="0"/>
            </a:endParaRPr>
          </a:p>
          <a:p>
            <a:endParaRPr lang="en-GB" sz="2800" dirty="0" smtClean="0">
              <a:latin typeface="Calibri" panose="020F0502020204030204" pitchFamily="34" charset="0"/>
              <a:ea typeface="Calibri" panose="020F0502020204030204" pitchFamily="34" charset="0"/>
              <a:cs typeface="Calibri" panose="020F0502020204030204" pitchFamily="34" charset="0"/>
            </a:endParaRPr>
          </a:p>
          <a:p>
            <a:pPr marL="571500" indent="-571500">
              <a:buFont typeface="Wingdings" panose="05000000000000000000" pitchFamily="2" charset="2"/>
              <a:buChar char="§"/>
            </a:pPr>
            <a:endParaRPr lang="en-IN" sz="3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22251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96E5632-7C1C-BEC6-7C85-41CB2CDD55A6}"/>
              </a:ext>
            </a:extLst>
          </p:cNvPr>
          <p:cNvSpPr>
            <a:spLocks noGrp="1"/>
          </p:cNvSpPr>
          <p:nvPr>
            <p:ph type="title"/>
          </p:nvPr>
        </p:nvSpPr>
        <p:spPr>
          <a:xfrm>
            <a:off x="0" y="152400"/>
            <a:ext cx="8915400" cy="990600"/>
          </a:xfrm>
        </p:spPr>
        <p:txBody>
          <a:bodyPr>
            <a:normAutofit fontScale="90000"/>
          </a:bodyPr>
          <a:lstStyle/>
          <a:p>
            <a:r>
              <a:rPr lang="en-US" sz="4000" b="1" cap="none" dirty="0" smtClean="0">
                <a:latin typeface="Times New Roman" panose="02020603050405020304" pitchFamily="18" charset="0"/>
                <a:cs typeface="Times New Roman" panose="02020603050405020304" pitchFamily="18" charset="0"/>
              </a:rPr>
              <a:t>Responsibilities of </a:t>
            </a:r>
            <a:r>
              <a:rPr lang="en-US" sz="4000" b="1" dirty="0" smtClean="0">
                <a:latin typeface="Times New Roman" panose="02020603050405020304" pitchFamily="18" charset="0"/>
                <a:cs typeface="Times New Roman" panose="02020603050405020304" pitchFamily="18" charset="0"/>
              </a:rPr>
              <a:t>DEO/RO </a:t>
            </a:r>
            <a:r>
              <a:rPr lang="en-US" sz="4000" b="1"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
            </a:r>
            <a:br>
              <a:rPr lang="en-US" sz="2800" b="1" dirty="0">
                <a:latin typeface="Times New Roman" panose="02020603050405020304" pitchFamily="18" charset="0"/>
                <a:cs typeface="Times New Roman" panose="02020603050405020304" pitchFamily="18" charset="0"/>
              </a:rPr>
            </a:br>
            <a:endParaRPr lang="en-IN" b="1" dirty="0"/>
          </a:p>
        </p:txBody>
      </p:sp>
      <p:sp>
        <p:nvSpPr>
          <p:cNvPr id="3" name="Subtitle 2"/>
          <p:cNvSpPr>
            <a:spLocks noGrp="1"/>
          </p:cNvSpPr>
          <p:nvPr>
            <p:ph idx="1"/>
          </p:nvPr>
        </p:nvSpPr>
        <p:spPr>
          <a:xfrm>
            <a:off x="0" y="1143000"/>
            <a:ext cx="9144000" cy="4683060"/>
          </a:xfrm>
        </p:spPr>
        <p:txBody>
          <a:bodyPr>
            <a:noAutofit/>
          </a:bodyPr>
          <a:lstStyle/>
          <a:p>
            <a:pPr marL="0" indent="0" algn="just">
              <a:buNone/>
            </a:pPr>
            <a:r>
              <a:rPr lang="en-US" sz="800" dirty="0">
                <a:solidFill>
                  <a:srgbClr val="FF0000"/>
                </a:solidFill>
                <a:latin typeface="Times New Roman" panose="02020603050405020304" pitchFamily="18" charset="0"/>
                <a:cs typeface="Times New Roman" panose="02020603050405020304" pitchFamily="18" charset="0"/>
              </a:rPr>
              <a:t> </a:t>
            </a:r>
            <a:endParaRPr lang="en-US" sz="20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2400" b="1" dirty="0">
                <a:latin typeface="Times New Roman" panose="02020603050405020304" pitchFamily="18" charset="0"/>
                <a:cs typeface="Times New Roman" panose="02020603050405020304" pitchFamily="18" charset="0"/>
              </a:rPr>
              <a:t>1. When to Start- </a:t>
            </a:r>
            <a:r>
              <a:rPr lang="en-US" sz="2000" dirty="0">
                <a:latin typeface="Times New Roman" panose="02020603050405020304" pitchFamily="18" charset="0"/>
                <a:cs typeface="Times New Roman" panose="02020603050405020304" pitchFamily="18" charset="0"/>
              </a:rPr>
              <a:t>6 Months in advance</a:t>
            </a:r>
          </a:p>
          <a:p>
            <a:pPr marL="0" indent="0" algn="just">
              <a:buNone/>
            </a:pPr>
            <a:r>
              <a:rPr lang="en-US" sz="2400" b="1" dirty="0" smtClean="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What to do- </a:t>
            </a:r>
          </a:p>
          <a:p>
            <a:pPr marL="0" indent="0" algn="just">
              <a:lnSpc>
                <a:spcPct val="170000"/>
              </a:lnSpc>
              <a:buNone/>
            </a:pPr>
            <a:r>
              <a:rPr lang="en-US" sz="2000" dirty="0">
                <a:latin typeface="Times New Roman" panose="02020603050405020304" pitchFamily="18" charset="0"/>
                <a:cs typeface="Times New Roman" panose="02020603050405020304" pitchFamily="18" charset="0"/>
              </a:rPr>
              <a:t>I. Appointment letters and Identity Cards to SOs</a:t>
            </a:r>
          </a:p>
          <a:p>
            <a:pPr marL="0" indent="0" algn="just">
              <a:lnSpc>
                <a:spcPct val="170000"/>
              </a:lnSpc>
              <a:buNone/>
            </a:pPr>
            <a:r>
              <a:rPr lang="en-US" sz="2000" dirty="0">
                <a:latin typeface="Times New Roman" panose="02020603050405020304" pitchFamily="18" charset="0"/>
                <a:cs typeface="Times New Roman" panose="02020603050405020304" pitchFamily="18" charset="0"/>
              </a:rPr>
              <a:t>II. Training-</a:t>
            </a:r>
          </a:p>
          <a:p>
            <a:pPr algn="just"/>
            <a:r>
              <a:rPr lang="en-US" sz="2000" dirty="0">
                <a:latin typeface="Times New Roman" panose="02020603050405020304" pitchFamily="18" charset="0"/>
                <a:cs typeface="Times New Roman" panose="02020603050405020304" pitchFamily="18" charset="0"/>
              </a:rPr>
              <a:t>First training immediately  after the appointment</a:t>
            </a:r>
          </a:p>
          <a:p>
            <a:pPr algn="just"/>
            <a:r>
              <a:rPr lang="en-US" sz="2000" dirty="0">
                <a:latin typeface="Times New Roman" panose="02020603050405020304" pitchFamily="18" charset="0"/>
                <a:cs typeface="Times New Roman" panose="02020603050405020304" pitchFamily="18" charset="0"/>
              </a:rPr>
              <a:t>Second training after the announcement of election</a:t>
            </a:r>
          </a:p>
          <a:p>
            <a:pPr algn="just"/>
            <a:r>
              <a:rPr lang="en-US" sz="2000" dirty="0">
                <a:latin typeface="Times New Roman" panose="02020603050405020304" pitchFamily="18" charset="0"/>
                <a:cs typeface="Times New Roman" panose="02020603050405020304" pitchFamily="18" charset="0"/>
              </a:rPr>
              <a:t>(Due to replacements</a:t>
            </a:r>
            <a:r>
              <a:rPr lang="en-US" sz="2000" dirty="0" smtClean="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III. Procuring and providing VM-I</a:t>
            </a:r>
          </a:p>
          <a:p>
            <a:pPr marL="0" indent="0" algn="just">
              <a:buNone/>
            </a:pPr>
            <a:r>
              <a:rPr lang="en-US" sz="2000" dirty="0" smtClean="0">
                <a:latin typeface="Times New Roman" panose="02020603050405020304" pitchFamily="18" charset="0"/>
                <a:cs typeface="Times New Roman" panose="02020603050405020304" pitchFamily="18" charset="0"/>
              </a:rPr>
              <a:t>IV</a:t>
            </a:r>
            <a:r>
              <a:rPr lang="en-US" sz="2000" dirty="0">
                <a:latin typeface="Times New Roman" panose="02020603050405020304" pitchFamily="18" charset="0"/>
                <a:cs typeface="Times New Roman" panose="02020603050405020304" pitchFamily="18" charset="0"/>
              </a:rPr>
              <a:t>. Providing copies of VM manual and ‘Checklist for Sector Officers’</a:t>
            </a:r>
          </a:p>
          <a:p>
            <a:pPr marL="0" indent="0" algn="just">
              <a:buNone/>
            </a:pPr>
            <a:r>
              <a:rPr lang="en-US" sz="2000" dirty="0" smtClean="0">
                <a:latin typeface="Times New Roman" panose="02020603050405020304" pitchFamily="18" charset="0"/>
                <a:cs typeface="Times New Roman" panose="02020603050405020304" pitchFamily="18" charset="0"/>
              </a:rPr>
              <a:t>V</a:t>
            </a:r>
            <a:r>
              <a:rPr lang="en-US" sz="2000" dirty="0">
                <a:latin typeface="Times New Roman" panose="02020603050405020304" pitchFamily="18" charset="0"/>
                <a:cs typeface="Times New Roman" panose="02020603050405020304" pitchFamily="18" charset="0"/>
              </a:rPr>
              <a:t>. Conferment of the powers of special executive magistrate to SO.</a:t>
            </a:r>
          </a:p>
          <a:p>
            <a:pPr algn="just"/>
            <a:endParaRPr lang="en-US" sz="2000" dirty="0">
              <a:latin typeface="Times New Roman" panose="02020603050405020304" pitchFamily="18" charset="0"/>
              <a:cs typeface="Times New Roman" panose="02020603050405020304" pitchFamily="18" charset="0"/>
            </a:endParaRPr>
          </a:p>
          <a:p>
            <a:pPr algn="l"/>
            <a:endParaRPr lang="en-IN" sz="800" dirty="0">
              <a:latin typeface="Times New Roman" pitchFamily="18" charset="0"/>
              <a:cs typeface="Times New Roman" pitchFamily="18" charset="0"/>
            </a:endParaRPr>
          </a:p>
        </p:txBody>
      </p:sp>
      <p:sp>
        <p:nvSpPr>
          <p:cNvPr id="4" name="Slide Number Placeholder 3">
            <a:extLst>
              <a:ext uri="{FF2B5EF4-FFF2-40B4-BE49-F238E27FC236}">
                <a16:creationId xmlns:a16="http://schemas.microsoft.com/office/drawing/2014/main" id="{9D340C34-FFAC-415C-BBE9-DEDFE0574354}"/>
              </a:ext>
            </a:extLst>
          </p:cNvPr>
          <p:cNvSpPr>
            <a:spLocks noGrp="1"/>
          </p:cNvSpPr>
          <p:nvPr>
            <p:ph type="sldNum" sz="quarter" idx="12"/>
          </p:nvPr>
        </p:nvSpPr>
        <p:spPr/>
        <p:txBody>
          <a:bodyPr/>
          <a:lstStyle/>
          <a:p>
            <a:fld id="{1CFBE6BF-D6F5-4987-862E-1B0AD8775C13}"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2FC1-44D1-4801-80DD-DDDF2F92C53D}"/>
              </a:ext>
            </a:extLst>
          </p:cNvPr>
          <p:cNvSpPr>
            <a:spLocks noGrp="1"/>
          </p:cNvSpPr>
          <p:nvPr>
            <p:ph type="title"/>
          </p:nvPr>
        </p:nvSpPr>
        <p:spPr>
          <a:xfrm>
            <a:off x="1679322" y="412243"/>
            <a:ext cx="5937755" cy="1188720"/>
          </a:xfrm>
        </p:spPr>
        <p:txBody>
          <a:bodyPr>
            <a:normAutofit/>
          </a:bodyPr>
          <a:lstStyle/>
          <a:p>
            <a:r>
              <a:rPr lang="en-US" sz="3600" b="1" cap="none" dirty="0" smtClean="0">
                <a:solidFill>
                  <a:schemeClr val="tx1"/>
                </a:solidFill>
                <a:latin typeface="Times New Roman" panose="02020603050405020304" pitchFamily="18" charset="0"/>
                <a:cs typeface="Times New Roman" panose="02020603050405020304" pitchFamily="18" charset="0"/>
              </a:rPr>
              <a:t>Action plan</a:t>
            </a:r>
            <a:endParaRPr lang="en-US" sz="3600" b="1" cap="none" dirty="0">
              <a:solidFill>
                <a:schemeClr val="tx1"/>
              </a:solidFill>
              <a:latin typeface="Times New Roman" panose="02020603050405020304" pitchFamily="18" charset="0"/>
              <a:cs typeface="Times New Roman" panose="02020603050405020304" pitchFamily="18" charset="0"/>
            </a:endParaRPr>
          </a:p>
        </p:txBody>
      </p:sp>
      <p:sp>
        <p:nvSpPr>
          <p:cNvPr id="10" name="Slide Number Placeholder 9">
            <a:extLst>
              <a:ext uri="{FF2B5EF4-FFF2-40B4-BE49-F238E27FC236}">
                <a16:creationId xmlns:a16="http://schemas.microsoft.com/office/drawing/2014/main" id="{829DA251-2146-49FE-9984-43AFAFAC5EDE}"/>
              </a:ext>
            </a:extLst>
          </p:cNvPr>
          <p:cNvSpPr>
            <a:spLocks noGrp="1"/>
          </p:cNvSpPr>
          <p:nvPr>
            <p:ph type="sldNum" sz="quarter" idx="12"/>
          </p:nvPr>
        </p:nvSpPr>
        <p:spPr/>
        <p:txBody>
          <a:bodyPr/>
          <a:lstStyle/>
          <a:p>
            <a:fld id="{1CFBE6BF-D6F5-4987-862E-1B0AD8775C13}" type="slidenum">
              <a:rPr lang="en-US" smtClean="0"/>
              <a:pPr/>
              <a:t>12</a:t>
            </a:fld>
            <a:endParaRPr lang="en-US"/>
          </a:p>
        </p:txBody>
      </p:sp>
      <p:sp>
        <p:nvSpPr>
          <p:cNvPr id="4" name="Rectangle: Rounded Corners 3">
            <a:extLst>
              <a:ext uri="{FF2B5EF4-FFF2-40B4-BE49-F238E27FC236}">
                <a16:creationId xmlns:a16="http://schemas.microsoft.com/office/drawing/2014/main" id="{0ADD1C59-6B27-DC21-420D-C002DB1BA978}"/>
              </a:ext>
            </a:extLst>
          </p:cNvPr>
          <p:cNvSpPr/>
          <p:nvPr/>
        </p:nvSpPr>
        <p:spPr>
          <a:xfrm>
            <a:off x="1377445" y="2514600"/>
            <a:ext cx="6239632" cy="762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To identify vulnerable voters/sections of voters</a:t>
            </a:r>
            <a:endParaRPr lang="en-IN" sz="2400" dirty="0">
              <a:solidFill>
                <a:schemeClr val="tx1"/>
              </a:solidFill>
              <a:latin typeface="Times New Roman" panose="02020603050405020304" pitchFamily="18"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9B2D9F56-5E20-2892-AB98-745AFAB3676F}"/>
              </a:ext>
            </a:extLst>
          </p:cNvPr>
          <p:cNvSpPr/>
          <p:nvPr/>
        </p:nvSpPr>
        <p:spPr>
          <a:xfrm>
            <a:off x="1360238" y="3429000"/>
            <a:ext cx="6335961" cy="9906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To identify the persons/factors causing such vulnerability and</a:t>
            </a:r>
          </a:p>
          <a:p>
            <a:pPr algn="ctr"/>
            <a:endParaRPr lang="en-IN" dirty="0">
              <a:solidFill>
                <a:schemeClr val="tx1"/>
              </a:solidFill>
            </a:endParaRPr>
          </a:p>
        </p:txBody>
      </p:sp>
      <p:sp>
        <p:nvSpPr>
          <p:cNvPr id="11" name="Rectangle: Rounded Corners 10">
            <a:extLst>
              <a:ext uri="{FF2B5EF4-FFF2-40B4-BE49-F238E27FC236}">
                <a16:creationId xmlns:a16="http://schemas.microsoft.com/office/drawing/2014/main" id="{6CE91AA4-FC37-B0D4-E029-AA0E28F33CC9}"/>
              </a:ext>
            </a:extLst>
          </p:cNvPr>
          <p:cNvSpPr/>
          <p:nvPr/>
        </p:nvSpPr>
        <p:spPr>
          <a:xfrm>
            <a:off x="1452184" y="4596581"/>
            <a:ext cx="6164893" cy="8382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Times New Roman" panose="02020603050405020304" pitchFamily="18" charset="0"/>
                <a:cs typeface="Times New Roman" panose="02020603050405020304" pitchFamily="18" charset="0"/>
              </a:rPr>
              <a:t>To plan and take adequate corrective action well in advance</a:t>
            </a:r>
          </a:p>
        </p:txBody>
      </p:sp>
      <p:sp>
        <p:nvSpPr>
          <p:cNvPr id="3" name="Rectangle 2"/>
          <p:cNvSpPr/>
          <p:nvPr/>
        </p:nvSpPr>
        <p:spPr>
          <a:xfrm>
            <a:off x="1565751" y="1754472"/>
            <a:ext cx="5937758" cy="646331"/>
          </a:xfrm>
          <a:prstGeom prst="rect">
            <a:avLst/>
          </a:prstGeom>
        </p:spPr>
        <p:txBody>
          <a:bodyPr wrap="square">
            <a:spAutoFit/>
          </a:bodyPr>
          <a:lstStyle/>
          <a:p>
            <a:r>
              <a:rPr lang="en-US" b="1" dirty="0" smtClean="0">
                <a:latin typeface="Times New Roman" panose="02020603050405020304" pitchFamily="18" charset="0"/>
                <a:cs typeface="Times New Roman" panose="02020603050405020304" pitchFamily="18" charset="0"/>
              </a:rPr>
              <a:t>Identifying Vulnerable areas – persons/factors causing vulnerability – corrective action</a:t>
            </a:r>
            <a:endParaRPr lang="en-IN" b="1" dirty="0"/>
          </a:p>
        </p:txBody>
      </p:sp>
    </p:spTree>
    <p:extLst>
      <p:ext uri="{BB962C8B-B14F-4D97-AF65-F5344CB8AC3E}">
        <p14:creationId xmlns:p14="http://schemas.microsoft.com/office/powerpoint/2010/main" val="2347263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924800" cy="1447800"/>
          </a:xfrm>
        </p:spPr>
        <p:txBody>
          <a:bodyPr>
            <a:noAutofit/>
          </a:bodyPr>
          <a:lstStyle/>
          <a:p>
            <a:r>
              <a:rPr lang="en-US" sz="3600" b="1" cap="none" dirty="0" smtClean="0">
                <a:latin typeface="Times New Roman" pitchFamily="18" charset="0"/>
                <a:cs typeface="Times New Roman" pitchFamily="18" charset="0"/>
              </a:rPr>
              <a:t>Appointment of Sector Officers</a:t>
            </a:r>
            <a:endParaRPr lang="en-US" sz="3600" b="1" cap="none" dirty="0">
              <a:latin typeface="Times New Roman" pitchFamily="18" charset="0"/>
              <a:cs typeface="Times New Roman" pitchFamily="18" charset="0"/>
            </a:endParaRPr>
          </a:p>
        </p:txBody>
      </p:sp>
      <p:sp>
        <p:nvSpPr>
          <p:cNvPr id="3" name="Subtitle 2"/>
          <p:cNvSpPr>
            <a:spLocks noGrp="1"/>
          </p:cNvSpPr>
          <p:nvPr>
            <p:ph type="subTitle" idx="1"/>
          </p:nvPr>
        </p:nvSpPr>
        <p:spPr>
          <a:xfrm>
            <a:off x="381000" y="1981200"/>
            <a:ext cx="8153400" cy="4648200"/>
          </a:xfrm>
        </p:spPr>
        <p:txBody>
          <a:bodyPr>
            <a:normAutofit/>
          </a:bodyPr>
          <a:lstStyle/>
          <a:p>
            <a:pPr algn="l"/>
            <a:r>
              <a:rPr lang="en-US" sz="2800" b="1" dirty="0">
                <a:solidFill>
                  <a:schemeClr val="tx1"/>
                </a:solidFill>
                <a:latin typeface="Times New Roman" panose="02020603050405020304" pitchFamily="18" charset="0"/>
                <a:cs typeface="Times New Roman" panose="02020603050405020304" pitchFamily="18" charset="0"/>
              </a:rPr>
              <a:t>Appointment </a:t>
            </a:r>
            <a:r>
              <a:rPr lang="en-US" sz="2800" b="1" dirty="0" smtClean="0">
                <a:solidFill>
                  <a:schemeClr val="tx1"/>
                </a:solidFill>
                <a:latin typeface="Times New Roman" panose="02020603050405020304" pitchFamily="18" charset="0"/>
                <a:cs typeface="Times New Roman" panose="02020603050405020304" pitchFamily="18" charset="0"/>
              </a:rPr>
              <a:t>of SO</a:t>
            </a:r>
            <a:endParaRPr lang="en-US" sz="2800" b="1" dirty="0">
              <a:solidFill>
                <a:schemeClr val="tx1"/>
              </a:solidFill>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400" dirty="0">
                <a:solidFill>
                  <a:schemeClr val="tx1"/>
                </a:solidFill>
                <a:latin typeface="Times New Roman" panose="02020603050405020304" pitchFamily="18" charset="0"/>
                <a:cs typeface="Times New Roman" panose="02020603050405020304" pitchFamily="18" charset="0"/>
              </a:rPr>
              <a:t>One of the most responsible positions, so the best officers are to be identified, better if experienced &amp; conversant of the area.</a:t>
            </a:r>
          </a:p>
          <a:p>
            <a:pPr marL="457200" indent="-457200" algn="just">
              <a:buFont typeface="Arial" panose="020B0604020202020204" pitchFamily="34" charset="0"/>
              <a:buChar char="•"/>
            </a:pPr>
            <a:r>
              <a:rPr lang="en-US" sz="2400" dirty="0">
                <a:solidFill>
                  <a:schemeClr val="tx1"/>
                </a:solidFill>
                <a:latin typeface="Times New Roman" panose="02020603050405020304" pitchFamily="18" charset="0"/>
                <a:cs typeface="Times New Roman" panose="02020603050405020304" pitchFamily="18" charset="0"/>
              </a:rPr>
              <a:t>To supervise 10 to 12 </a:t>
            </a:r>
            <a:r>
              <a:rPr lang="en-US" sz="2400" dirty="0" smtClean="0">
                <a:solidFill>
                  <a:schemeClr val="tx1"/>
                </a:solidFill>
                <a:latin typeface="Times New Roman" panose="02020603050405020304" pitchFamily="18" charset="0"/>
                <a:cs typeface="Times New Roman" panose="02020603050405020304" pitchFamily="18" charset="0"/>
              </a:rPr>
              <a:t>PSs. </a:t>
            </a:r>
            <a:endParaRPr lang="en-US" sz="2400" dirty="0">
              <a:solidFill>
                <a:schemeClr val="tx1"/>
              </a:solidFill>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400" dirty="0">
                <a:solidFill>
                  <a:schemeClr val="tx1"/>
                </a:solidFill>
                <a:latin typeface="Times New Roman" panose="02020603050405020304" pitchFamily="18" charset="0"/>
                <a:cs typeface="Times New Roman" panose="02020603050405020304" pitchFamily="18" charset="0"/>
              </a:rPr>
              <a:t>Central Govt. officers can  be deployed. </a:t>
            </a:r>
          </a:p>
          <a:p>
            <a:pPr marL="457200" indent="-457200" algn="just">
              <a:buFont typeface="Arial" panose="020B0604020202020204" pitchFamily="34" charset="0"/>
              <a:buChar char="•"/>
            </a:pPr>
            <a:r>
              <a:rPr lang="en-US" sz="2400" dirty="0">
                <a:solidFill>
                  <a:schemeClr val="tx1"/>
                </a:solidFill>
                <a:latin typeface="Times New Roman" panose="02020603050405020304" pitchFamily="18" charset="0"/>
                <a:cs typeface="Times New Roman" panose="02020603050405020304" pitchFamily="18" charset="0"/>
              </a:rPr>
              <a:t>Should be equipped with vehicle, fuel, mobile phone</a:t>
            </a:r>
            <a:r>
              <a:rPr lang="en-US" sz="2400" dirty="0" smtClean="0">
                <a:solidFill>
                  <a:schemeClr val="tx1"/>
                </a:solidFill>
                <a:latin typeface="Times New Roman" panose="02020603050405020304" pitchFamily="18" charset="0"/>
                <a:cs typeface="Times New Roman" panose="02020603050405020304" pitchFamily="18" charset="0"/>
              </a:rPr>
              <a:t>, ID </a:t>
            </a:r>
            <a:r>
              <a:rPr lang="en-US" sz="2400" dirty="0">
                <a:solidFill>
                  <a:schemeClr val="tx1"/>
                </a:solidFill>
                <a:latin typeface="Times New Roman" panose="02020603050405020304" pitchFamily="18" charset="0"/>
                <a:cs typeface="Times New Roman" panose="02020603050405020304" pitchFamily="18" charset="0"/>
              </a:rPr>
              <a:t>cards etc. </a:t>
            </a:r>
          </a:p>
          <a:p>
            <a:pPr marL="457200" indent="-457200" algn="just">
              <a:buFont typeface="Arial" panose="020B0604020202020204" pitchFamily="34" charset="0"/>
              <a:buChar char="•"/>
            </a:pPr>
            <a:r>
              <a:rPr lang="en-US" sz="2400" dirty="0">
                <a:solidFill>
                  <a:schemeClr val="tx1"/>
                </a:solidFill>
                <a:latin typeface="Times New Roman" panose="02020603050405020304" pitchFamily="18" charset="0"/>
                <a:cs typeface="Times New Roman" panose="02020603050405020304" pitchFamily="18" charset="0"/>
              </a:rPr>
              <a:t>Shall be designated as Sector/Zonal Magistrates. </a:t>
            </a:r>
            <a:endParaRPr lang="en-US" sz="2400" b="1" dirty="0">
              <a:solidFill>
                <a:schemeClr val="tx1"/>
              </a:solidFill>
              <a:latin typeface="Times New Roman" panose="02020603050405020304" pitchFamily="18" charset="0"/>
              <a:cs typeface="Times New Roman" panose="02020603050405020304" pitchFamily="18" charset="0"/>
            </a:endParaRPr>
          </a:p>
          <a:p>
            <a:pPr marL="231775" indent="-231775" algn="just">
              <a:buFont typeface="Arial" pitchFamily="34" charset="0"/>
              <a:buChar char="•"/>
            </a:pPr>
            <a:endParaRPr lang="en-US" sz="2800" b="1" dirty="0">
              <a:solidFill>
                <a:schemeClr val="tx1"/>
              </a:solidFill>
              <a:latin typeface="Times New Roman" pitchFamily="18" charset="0"/>
              <a:cs typeface="Times New Roman" pitchFamily="18" charset="0"/>
            </a:endParaRPr>
          </a:p>
        </p:txBody>
      </p:sp>
      <p:sp>
        <p:nvSpPr>
          <p:cNvPr id="4" name="Slide Number Placeholder 3">
            <a:extLst>
              <a:ext uri="{FF2B5EF4-FFF2-40B4-BE49-F238E27FC236}">
                <a16:creationId xmlns:a16="http://schemas.microsoft.com/office/drawing/2014/main" id="{69FEBE36-60EB-4607-98D3-300E4642330B}"/>
              </a:ext>
            </a:extLst>
          </p:cNvPr>
          <p:cNvSpPr>
            <a:spLocks noGrp="1"/>
          </p:cNvSpPr>
          <p:nvPr>
            <p:ph type="sldNum" sz="quarter" idx="12"/>
          </p:nvPr>
        </p:nvSpPr>
        <p:spPr/>
        <p:txBody>
          <a:bodyPr/>
          <a:lstStyle/>
          <a:p>
            <a:fld id="{1CFBE6BF-D6F5-4987-862E-1B0AD8775C13}"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533400"/>
            <a:ext cx="8305800" cy="1524000"/>
          </a:xfrm>
        </p:spPr>
        <p:txBody>
          <a:bodyPr>
            <a:noAutofit/>
          </a:bodyPr>
          <a:lstStyle/>
          <a:p>
            <a:r>
              <a:rPr lang="en-US" sz="3600" b="1" cap="none" dirty="0" smtClean="0">
                <a:latin typeface="Times New Roman" panose="02020603050405020304" pitchFamily="18" charset="0"/>
                <a:cs typeface="Times New Roman" pitchFamily="18" charset="0"/>
              </a:rPr>
              <a:t>Sector/designated police officer</a:t>
            </a:r>
            <a:endParaRPr lang="en-US" sz="3600" b="1" cap="none" dirty="0">
              <a:latin typeface="Times New Roman" panose="02020603050405020304" pitchFamily="18" charset="0"/>
              <a:cs typeface="Times New Roman" pitchFamily="18" charset="0"/>
            </a:endParaRPr>
          </a:p>
        </p:txBody>
      </p:sp>
      <p:sp>
        <p:nvSpPr>
          <p:cNvPr id="3" name="Subtitle 2"/>
          <p:cNvSpPr>
            <a:spLocks noGrp="1"/>
          </p:cNvSpPr>
          <p:nvPr>
            <p:ph type="subTitle" idx="1"/>
          </p:nvPr>
        </p:nvSpPr>
        <p:spPr>
          <a:xfrm>
            <a:off x="533400" y="2316480"/>
            <a:ext cx="8077200" cy="4267200"/>
          </a:xfrm>
        </p:spPr>
        <p:txBody>
          <a:bodyPr>
            <a:normAutofit lnSpcReduction="10000"/>
          </a:bodyPr>
          <a:lstStyle/>
          <a:p>
            <a:pPr algn="just">
              <a:lnSpc>
                <a:spcPct val="110000"/>
              </a:lnSpc>
            </a:pPr>
            <a:r>
              <a:rPr lang="en-US" sz="2600" b="1" dirty="0" smtClean="0">
                <a:solidFill>
                  <a:schemeClr val="tx1"/>
                </a:solidFill>
                <a:latin typeface="Times New Roman" pitchFamily="18" charset="0"/>
                <a:cs typeface="Times New Roman" pitchFamily="18" charset="0"/>
              </a:rPr>
              <a:t>Designated Police Official for VM – to work in coordination with SO – Police Official at Thana level:</a:t>
            </a:r>
          </a:p>
          <a:p>
            <a:pPr marL="173038" indent="-173038" algn="just">
              <a:lnSpc>
                <a:spcPct val="110000"/>
              </a:lnSpc>
              <a:buFont typeface="Arial" pitchFamily="34" charset="0"/>
              <a:buChar char="•"/>
            </a:pPr>
            <a:r>
              <a:rPr lang="en-US" sz="2600" dirty="0" smtClean="0">
                <a:solidFill>
                  <a:schemeClr val="tx1"/>
                </a:solidFill>
                <a:latin typeface="Times New Roman" pitchFamily="18" charset="0"/>
                <a:cs typeface="Times New Roman" pitchFamily="18" charset="0"/>
              </a:rPr>
              <a:t>Not </a:t>
            </a:r>
            <a:r>
              <a:rPr lang="en-US" sz="2600" dirty="0">
                <a:solidFill>
                  <a:schemeClr val="tx1"/>
                </a:solidFill>
                <a:latin typeface="Times New Roman" pitchFamily="18" charset="0"/>
                <a:cs typeface="Times New Roman" pitchFamily="18" charset="0"/>
              </a:rPr>
              <a:t>below the rank of Assistant Sub- Inspector or Head Constable of police.</a:t>
            </a:r>
          </a:p>
          <a:p>
            <a:pPr marL="173038" indent="-173038" algn="just">
              <a:lnSpc>
                <a:spcPct val="110000"/>
              </a:lnSpc>
              <a:buFont typeface="Arial" pitchFamily="34" charset="0"/>
              <a:buChar char="•"/>
            </a:pPr>
            <a:r>
              <a:rPr lang="en-US" sz="2600" dirty="0" smtClean="0">
                <a:solidFill>
                  <a:schemeClr val="tx1"/>
                </a:solidFill>
                <a:latin typeface="Times New Roman" pitchFamily="18" charset="0"/>
                <a:cs typeface="Times New Roman" pitchFamily="18" charset="0"/>
              </a:rPr>
              <a:t> </a:t>
            </a:r>
            <a:r>
              <a:rPr lang="en-US" sz="2600" dirty="0">
                <a:solidFill>
                  <a:schemeClr val="tx1"/>
                </a:solidFill>
                <a:latin typeface="Times New Roman" pitchFamily="18" charset="0"/>
                <a:cs typeface="Times New Roman" pitchFamily="18" charset="0"/>
              </a:rPr>
              <a:t>Conduct joint exercise of VM with SO</a:t>
            </a:r>
          </a:p>
          <a:p>
            <a:pPr marL="231775" indent="-231775" algn="just">
              <a:lnSpc>
                <a:spcPct val="110000"/>
              </a:lnSpc>
              <a:buFont typeface="Arial" pitchFamily="34" charset="0"/>
              <a:buChar char="•"/>
            </a:pPr>
            <a:r>
              <a:rPr lang="en-US" sz="2600" dirty="0" smtClean="0">
                <a:solidFill>
                  <a:schemeClr val="tx1"/>
                </a:solidFill>
                <a:latin typeface="Times New Roman" pitchFamily="18" charset="0"/>
                <a:cs typeface="Times New Roman" pitchFamily="18" charset="0"/>
              </a:rPr>
              <a:t>Tracking </a:t>
            </a:r>
            <a:r>
              <a:rPr lang="en-US" sz="2600" dirty="0">
                <a:solidFill>
                  <a:schemeClr val="tx1"/>
                </a:solidFill>
                <a:latin typeface="Times New Roman" pitchFamily="18" charset="0"/>
                <a:cs typeface="Times New Roman" pitchFamily="18" charset="0"/>
              </a:rPr>
              <a:t>the individual trouble mongers ensuring that trouble makers are kept under watch</a:t>
            </a:r>
          </a:p>
          <a:p>
            <a:pPr marL="231775" indent="-231775" algn="just">
              <a:lnSpc>
                <a:spcPct val="110000"/>
              </a:lnSpc>
              <a:buFont typeface="Arial" pitchFamily="34" charset="0"/>
              <a:buChar char="•"/>
            </a:pPr>
            <a:r>
              <a:rPr lang="en-US" sz="2600" dirty="0" smtClean="0">
                <a:solidFill>
                  <a:schemeClr val="tx1"/>
                </a:solidFill>
                <a:latin typeface="Times New Roman" pitchFamily="18" charset="0"/>
                <a:cs typeface="Times New Roman" pitchFamily="18" charset="0"/>
              </a:rPr>
              <a:t>Designated </a:t>
            </a:r>
            <a:r>
              <a:rPr lang="en-US" sz="2600" dirty="0">
                <a:solidFill>
                  <a:schemeClr val="tx1"/>
                </a:solidFill>
                <a:latin typeface="Times New Roman" pitchFamily="18" charset="0"/>
                <a:cs typeface="Times New Roman" pitchFamily="18" charset="0"/>
              </a:rPr>
              <a:t>Police Officer at Thana (Police Station) Level for VM and ensuring Law and Order and peaceful poll.</a:t>
            </a:r>
          </a:p>
          <a:p>
            <a:pPr algn="l"/>
            <a:endParaRPr lang="en-US" dirty="0">
              <a:solidFill>
                <a:schemeClr val="tx1"/>
              </a:solidFill>
            </a:endParaRPr>
          </a:p>
        </p:txBody>
      </p:sp>
      <p:sp>
        <p:nvSpPr>
          <p:cNvPr id="4" name="Slide Number Placeholder 3">
            <a:extLst>
              <a:ext uri="{FF2B5EF4-FFF2-40B4-BE49-F238E27FC236}">
                <a16:creationId xmlns:a16="http://schemas.microsoft.com/office/drawing/2014/main" id="{B985950F-BDBC-4216-B7A4-FEC4E981FC06}"/>
              </a:ext>
            </a:extLst>
          </p:cNvPr>
          <p:cNvSpPr>
            <a:spLocks noGrp="1"/>
          </p:cNvSpPr>
          <p:nvPr>
            <p:ph type="sldNum" sz="quarter" idx="12"/>
          </p:nvPr>
        </p:nvSpPr>
        <p:spPr/>
        <p:txBody>
          <a:bodyPr/>
          <a:lstStyle/>
          <a:p>
            <a:fld id="{1CFBE6BF-D6F5-4987-862E-1B0AD8775C13}"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
            <a:ext cx="8534400" cy="1371600"/>
          </a:xfrm>
        </p:spPr>
        <p:txBody>
          <a:bodyPr>
            <a:noAutofit/>
          </a:bodyPr>
          <a:lstStyle/>
          <a:p>
            <a:r>
              <a:rPr lang="en-US" sz="3200" b="1" cap="none" dirty="0" smtClean="0">
                <a:latin typeface="Times New Roman" panose="02020603050405020304" pitchFamily="18" charset="0"/>
                <a:cs typeface="Times New Roman" pitchFamily="18" charset="0"/>
              </a:rPr>
              <a:t>Training of SO/ designated police officers </a:t>
            </a:r>
            <a:endParaRPr lang="en-US" sz="3200" b="1" cap="none" dirty="0">
              <a:latin typeface="Times New Roman" panose="02020603050405020304" pitchFamily="18" charset="0"/>
              <a:cs typeface="Times New Roman" pitchFamily="18" charset="0"/>
            </a:endParaRPr>
          </a:p>
        </p:txBody>
      </p:sp>
      <p:sp>
        <p:nvSpPr>
          <p:cNvPr id="3" name="Subtitle 2"/>
          <p:cNvSpPr>
            <a:spLocks noGrp="1"/>
          </p:cNvSpPr>
          <p:nvPr>
            <p:ph type="subTitle" idx="1"/>
          </p:nvPr>
        </p:nvSpPr>
        <p:spPr>
          <a:xfrm>
            <a:off x="344620" y="1745618"/>
            <a:ext cx="8570780" cy="4145280"/>
          </a:xfrm>
        </p:spPr>
        <p:txBody>
          <a:bodyPr>
            <a:normAutofit fontScale="92500" lnSpcReduction="20000"/>
          </a:bodyPr>
          <a:lstStyle/>
          <a:p>
            <a:pPr algn="just"/>
            <a:r>
              <a:rPr lang="en-US" sz="3200" b="1" dirty="0" smtClean="0">
                <a:solidFill>
                  <a:schemeClr val="tx1"/>
                </a:solidFill>
                <a:latin typeface="Times New Roman" pitchFamily="18" charset="0"/>
                <a:cs typeface="Times New Roman" pitchFamily="18" charset="0"/>
              </a:rPr>
              <a:t>Training – supporting material/past record for guidance - </a:t>
            </a:r>
          </a:p>
          <a:p>
            <a:pPr algn="just"/>
            <a:r>
              <a:rPr lang="en-US" sz="3200" dirty="0" smtClean="0">
                <a:solidFill>
                  <a:schemeClr val="tx1"/>
                </a:solidFill>
                <a:latin typeface="Times New Roman" pitchFamily="18" charset="0"/>
                <a:cs typeface="Times New Roman" pitchFamily="18" charset="0"/>
              </a:rPr>
              <a:t>Train </a:t>
            </a:r>
            <a:r>
              <a:rPr lang="en-US" sz="3200" dirty="0">
                <a:solidFill>
                  <a:schemeClr val="tx1"/>
                </a:solidFill>
                <a:latin typeface="Times New Roman" pitchFamily="18" charset="0"/>
                <a:cs typeface="Times New Roman" pitchFamily="18" charset="0"/>
              </a:rPr>
              <a:t>jointly and provide following- </a:t>
            </a:r>
          </a:p>
          <a:p>
            <a:pPr marL="514350" indent="-514350" algn="just">
              <a:buFont typeface="+mj-lt"/>
              <a:buAutoNum type="romanLcPeriod"/>
            </a:pPr>
            <a:r>
              <a:rPr lang="en-US" sz="2800" dirty="0">
                <a:solidFill>
                  <a:schemeClr val="tx1"/>
                </a:solidFill>
                <a:latin typeface="Times New Roman" pitchFamily="18" charset="0"/>
                <a:cs typeface="Times New Roman" pitchFamily="18" charset="0"/>
              </a:rPr>
              <a:t>PS wise AMF details</a:t>
            </a:r>
          </a:p>
          <a:p>
            <a:pPr marL="514350" indent="-514350" algn="just">
              <a:buFont typeface="+mj-lt"/>
              <a:buAutoNum type="romanLcPeriod"/>
            </a:pPr>
            <a:r>
              <a:rPr lang="en-US" sz="2800" dirty="0">
                <a:solidFill>
                  <a:schemeClr val="tx1"/>
                </a:solidFill>
                <a:latin typeface="Times New Roman" pitchFamily="18" charset="0"/>
                <a:cs typeface="Times New Roman" pitchFamily="18" charset="0"/>
              </a:rPr>
              <a:t>Voter turn out(last election)</a:t>
            </a:r>
          </a:p>
          <a:p>
            <a:pPr marL="514350" indent="-514350" algn="just">
              <a:buFont typeface="+mj-lt"/>
              <a:buAutoNum type="romanLcPeriod"/>
            </a:pPr>
            <a:r>
              <a:rPr lang="en-US" sz="2800" dirty="0">
                <a:solidFill>
                  <a:schemeClr val="tx1"/>
                </a:solidFill>
                <a:latin typeface="Times New Roman" pitchFamily="18" charset="0"/>
                <a:cs typeface="Times New Roman" pitchFamily="18" charset="0"/>
              </a:rPr>
              <a:t>Gender Ratio</a:t>
            </a:r>
          </a:p>
          <a:p>
            <a:pPr marL="514350" indent="-514350" algn="just">
              <a:buFont typeface="+mj-lt"/>
              <a:buAutoNum type="romanLcPeriod"/>
            </a:pPr>
            <a:r>
              <a:rPr lang="en-US" sz="2800" dirty="0">
                <a:solidFill>
                  <a:schemeClr val="tx1"/>
                </a:solidFill>
                <a:latin typeface="Times New Roman" pitchFamily="18" charset="0"/>
                <a:cs typeface="Times New Roman" pitchFamily="18" charset="0"/>
              </a:rPr>
              <a:t> Route map</a:t>
            </a:r>
          </a:p>
          <a:p>
            <a:pPr marL="514350" indent="-514350" algn="just">
              <a:buFont typeface="+mj-lt"/>
              <a:buAutoNum type="romanLcPeriod"/>
            </a:pPr>
            <a:r>
              <a:rPr lang="en-US" sz="2800" dirty="0">
                <a:solidFill>
                  <a:schemeClr val="tx1"/>
                </a:solidFill>
                <a:latin typeface="Times New Roman" pitchFamily="18" charset="0"/>
                <a:cs typeface="Times New Roman" pitchFamily="18" charset="0"/>
              </a:rPr>
              <a:t>MCC violation cases(last election)</a:t>
            </a:r>
          </a:p>
          <a:p>
            <a:pPr marL="514350" indent="-514350" algn="just">
              <a:buFont typeface="+mj-lt"/>
              <a:buAutoNum type="romanLcPeriod"/>
            </a:pPr>
            <a:r>
              <a:rPr lang="en-US" sz="2800" dirty="0">
                <a:solidFill>
                  <a:schemeClr val="tx1"/>
                </a:solidFill>
                <a:latin typeface="Times New Roman" pitchFamily="18" charset="0"/>
                <a:cs typeface="Times New Roman" pitchFamily="18" charset="0"/>
              </a:rPr>
              <a:t>LOR-1 &amp; LOR-2 (Law &amp; Order Report)</a:t>
            </a:r>
          </a:p>
          <a:p>
            <a:pPr algn="just">
              <a:buFont typeface="Arial" pitchFamily="34" charset="0"/>
              <a:buChar char="•"/>
            </a:pPr>
            <a:endParaRPr lang="en-US" sz="2800" dirty="0">
              <a:solidFill>
                <a:schemeClr val="tx1"/>
              </a:solidFill>
              <a:latin typeface="Times New Roman" pitchFamily="18" charset="0"/>
              <a:cs typeface="Times New Roman" pitchFamily="18" charset="0"/>
            </a:endParaRPr>
          </a:p>
          <a:p>
            <a:pPr algn="just"/>
            <a:endParaRPr lang="en-US" sz="2800" dirty="0">
              <a:solidFill>
                <a:schemeClr val="tx1"/>
              </a:solidFill>
              <a:latin typeface="Times New Roman" pitchFamily="18" charset="0"/>
              <a:cs typeface="Times New Roman" pitchFamily="18" charset="0"/>
            </a:endParaRPr>
          </a:p>
          <a:p>
            <a:pPr algn="just">
              <a:buFont typeface="Arial" pitchFamily="34" charset="0"/>
              <a:buChar char="•"/>
            </a:pPr>
            <a:endParaRPr lang="en-US" sz="2400" dirty="0">
              <a:solidFill>
                <a:schemeClr val="tx1"/>
              </a:solidFill>
              <a:latin typeface="Times New Roman" pitchFamily="18" charset="0"/>
              <a:cs typeface="Times New Roman" pitchFamily="18" charset="0"/>
            </a:endParaRPr>
          </a:p>
        </p:txBody>
      </p:sp>
      <p:sp>
        <p:nvSpPr>
          <p:cNvPr id="4" name="Slide Number Placeholder 3">
            <a:extLst>
              <a:ext uri="{FF2B5EF4-FFF2-40B4-BE49-F238E27FC236}">
                <a16:creationId xmlns:a16="http://schemas.microsoft.com/office/drawing/2014/main" id="{AAB4A328-AF29-4738-927D-1AB85DAC4BFB}"/>
              </a:ext>
            </a:extLst>
          </p:cNvPr>
          <p:cNvSpPr>
            <a:spLocks noGrp="1"/>
          </p:cNvSpPr>
          <p:nvPr>
            <p:ph type="sldNum" sz="quarter" idx="12"/>
          </p:nvPr>
        </p:nvSpPr>
        <p:spPr/>
        <p:txBody>
          <a:bodyPr/>
          <a:lstStyle/>
          <a:p>
            <a:fld id="{1CFBE6BF-D6F5-4987-862E-1B0AD8775C13}" type="slidenum">
              <a:rPr lang="en-US" smtClean="0"/>
              <a:pPr/>
              <a:t>15</a:t>
            </a:fld>
            <a:endParaRPr lang="en-US"/>
          </a:p>
        </p:txBody>
      </p:sp>
      <p:sp>
        <p:nvSpPr>
          <p:cNvPr id="5" name="Rectangle 4"/>
          <p:cNvSpPr/>
          <p:nvPr/>
        </p:nvSpPr>
        <p:spPr>
          <a:xfrm>
            <a:off x="7162800" y="6323325"/>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CFBE6BF-D6F5-4987-862E-1B0AD8775C13}" type="slidenum">
              <a:rPr lang="en-US" smtClean="0"/>
              <a:pPr/>
              <a:t>16</a:t>
            </a:fld>
            <a:endParaRPr lang="en-US"/>
          </a:p>
        </p:txBody>
      </p:sp>
      <p:sp>
        <p:nvSpPr>
          <p:cNvPr id="3" name="Rectangle 2"/>
          <p:cNvSpPr/>
          <p:nvPr/>
        </p:nvSpPr>
        <p:spPr>
          <a:xfrm>
            <a:off x="0" y="533400"/>
            <a:ext cx="8915400" cy="6678751"/>
          </a:xfrm>
          <a:prstGeom prst="rect">
            <a:avLst/>
          </a:prstGeom>
        </p:spPr>
        <p:txBody>
          <a:bodyPr wrap="square">
            <a:spAutoFit/>
          </a:bodyPr>
          <a:lstStyle/>
          <a:p>
            <a:r>
              <a:rPr lang="en-US" sz="4800" b="1" dirty="0" smtClean="0">
                <a:latin typeface="Calibri" panose="020F0502020204030204" pitchFamily="34" charset="0"/>
                <a:ea typeface="Calibri" panose="020F0502020204030204" pitchFamily="34" charset="0"/>
                <a:cs typeface="Calibri" panose="020F0502020204030204" pitchFamily="34" charset="0"/>
              </a:rPr>
              <a:t>Part – C</a:t>
            </a:r>
          </a:p>
          <a:p>
            <a:pPr marL="571500" indent="-571500" algn="just">
              <a:buFont typeface="Wingdings" panose="05000000000000000000" pitchFamily="2" charset="2"/>
              <a:buChar char="§"/>
            </a:pPr>
            <a:r>
              <a:rPr lang="en-US" sz="3600" dirty="0" smtClean="0">
                <a:latin typeface="Calibri" panose="020F0502020204030204" pitchFamily="34" charset="0"/>
                <a:ea typeface="Calibri" panose="020F0502020204030204" pitchFamily="34" charset="0"/>
                <a:cs typeface="Calibri" panose="020F0502020204030204" pitchFamily="34" charset="0"/>
              </a:rPr>
              <a:t>Pre-poll and Poll </a:t>
            </a:r>
            <a:r>
              <a:rPr lang="en-US" sz="3600" dirty="0">
                <a:latin typeface="Calibri" panose="020F0502020204030204" pitchFamily="34" charset="0"/>
                <a:ea typeface="Calibri" panose="020F0502020204030204" pitchFamily="34" charset="0"/>
                <a:cs typeface="Calibri" panose="020F0502020204030204" pitchFamily="34" charset="0"/>
              </a:rPr>
              <a:t>day </a:t>
            </a:r>
            <a:r>
              <a:rPr lang="en-US" sz="3600" dirty="0" smtClean="0">
                <a:latin typeface="Calibri" panose="020F0502020204030204" pitchFamily="34" charset="0"/>
                <a:ea typeface="Calibri" panose="020F0502020204030204" pitchFamily="34" charset="0"/>
                <a:cs typeface="Calibri" panose="020F0502020204030204" pitchFamily="34" charset="0"/>
              </a:rPr>
              <a:t>responsibilities</a:t>
            </a:r>
          </a:p>
          <a:p>
            <a:pPr marL="1485900" lvl="2" indent="-571500" algn="just">
              <a:buFont typeface="Courier New" panose="02070309020205020404" pitchFamily="49" charset="0"/>
              <a:buChar char="o"/>
            </a:pPr>
            <a:r>
              <a:rPr lang="en-GB" sz="2800" dirty="0" smtClean="0">
                <a:latin typeface="Calibri" panose="020F0502020204030204" pitchFamily="34" charset="0"/>
                <a:ea typeface="Calibri" panose="020F0502020204030204" pitchFamily="34" charset="0"/>
                <a:cs typeface="Calibri" panose="020F0502020204030204" pitchFamily="34" charset="0"/>
              </a:rPr>
              <a:t>DEO/RO/SP</a:t>
            </a:r>
          </a:p>
          <a:p>
            <a:pPr marL="1485900" lvl="2" indent="-571500" algn="just">
              <a:buFont typeface="Courier New" panose="02070309020205020404" pitchFamily="49" charset="0"/>
              <a:buChar char="o"/>
            </a:pPr>
            <a:r>
              <a:rPr lang="en-GB" sz="2800" dirty="0" smtClean="0">
                <a:latin typeface="Calibri" panose="020F0502020204030204" pitchFamily="34" charset="0"/>
                <a:ea typeface="Calibri" panose="020F0502020204030204" pitchFamily="34" charset="0"/>
                <a:cs typeface="Calibri" panose="020F0502020204030204" pitchFamily="34" charset="0"/>
              </a:rPr>
              <a:t>SO</a:t>
            </a:r>
          </a:p>
          <a:p>
            <a:pPr marL="1485900" lvl="2" indent="-571500" algn="just">
              <a:buFont typeface="Courier New" panose="02070309020205020404" pitchFamily="49" charset="0"/>
              <a:buChar char="o"/>
            </a:pPr>
            <a:r>
              <a:rPr lang="en-GB" sz="2800" dirty="0" smtClean="0">
                <a:latin typeface="Calibri" panose="020F0502020204030204" pitchFamily="34" charset="0"/>
                <a:ea typeface="Calibri" panose="020F0502020204030204" pitchFamily="34" charset="0"/>
                <a:cs typeface="Calibri" panose="020F0502020204030204" pitchFamily="34" charset="0"/>
              </a:rPr>
              <a:t>Designated Police Officer</a:t>
            </a:r>
          </a:p>
          <a:p>
            <a:pPr marL="1485900" lvl="2" indent="-571500" algn="just">
              <a:buFont typeface="Courier New" panose="02070309020205020404" pitchFamily="49" charset="0"/>
              <a:buChar char="o"/>
            </a:pPr>
            <a:r>
              <a:rPr lang="en-GB" sz="2800" dirty="0" smtClean="0">
                <a:latin typeface="Calibri" panose="020F0502020204030204" pitchFamily="34" charset="0"/>
                <a:ea typeface="Calibri" panose="020F0502020204030204" pitchFamily="34" charset="0"/>
                <a:cs typeface="Calibri" panose="020F0502020204030204" pitchFamily="34" charset="0"/>
              </a:rPr>
              <a:t>Observer</a:t>
            </a:r>
          </a:p>
          <a:p>
            <a:pPr marL="1485900" lvl="2" indent="-571500" algn="just">
              <a:buFont typeface="Courier New" panose="02070309020205020404" pitchFamily="49" charset="0"/>
              <a:buChar char="o"/>
            </a:pPr>
            <a:r>
              <a:rPr lang="en-GB" sz="2800" dirty="0" smtClean="0">
                <a:latin typeface="Calibri" panose="020F0502020204030204" pitchFamily="34" charset="0"/>
                <a:ea typeface="Calibri" panose="020F0502020204030204" pitchFamily="34" charset="0"/>
                <a:cs typeface="Calibri" panose="020F0502020204030204" pitchFamily="34" charset="0"/>
              </a:rPr>
              <a:t>CAPF</a:t>
            </a:r>
          </a:p>
          <a:p>
            <a:pPr marL="1485900" lvl="2" indent="-571500" algn="just">
              <a:buFont typeface="Courier New" panose="02070309020205020404" pitchFamily="49" charset="0"/>
              <a:buChar char="o"/>
            </a:pPr>
            <a:r>
              <a:rPr lang="en-GB" sz="2800" dirty="0" smtClean="0">
                <a:latin typeface="Calibri" panose="020F0502020204030204" pitchFamily="34" charset="0"/>
                <a:ea typeface="Calibri" panose="020F0502020204030204" pitchFamily="34" charset="0"/>
                <a:cs typeface="Calibri" panose="020F0502020204030204" pitchFamily="34" charset="0"/>
              </a:rPr>
              <a:t>Use of FST/SST</a:t>
            </a:r>
          </a:p>
          <a:p>
            <a:pPr marL="1485900" lvl="2" indent="-571500" algn="just">
              <a:buFont typeface="Courier New" panose="02070309020205020404" pitchFamily="49" charset="0"/>
              <a:buChar char="o"/>
            </a:pPr>
            <a:r>
              <a:rPr lang="en-GB" sz="2800" dirty="0" smtClean="0">
                <a:latin typeface="Calibri" panose="020F0502020204030204" pitchFamily="34" charset="0"/>
                <a:ea typeface="Calibri" panose="020F0502020204030204" pitchFamily="34" charset="0"/>
                <a:cs typeface="Calibri" panose="020F0502020204030204" pitchFamily="34" charset="0"/>
              </a:rPr>
              <a:t>Use of Village Awareness Groups (VAGs)</a:t>
            </a:r>
          </a:p>
          <a:p>
            <a:pPr marL="1485900" lvl="2" indent="-571500" algn="just">
              <a:buFont typeface="Courier New" panose="02070309020205020404" pitchFamily="49" charset="0"/>
              <a:buChar char="o"/>
            </a:pPr>
            <a:r>
              <a:rPr lang="en-GB" sz="2800" dirty="0" smtClean="0">
                <a:latin typeface="Calibri" panose="020F0502020204030204" pitchFamily="34" charset="0"/>
                <a:ea typeface="Calibri" panose="020F0502020204030204" pitchFamily="34" charset="0"/>
                <a:cs typeface="Calibri" panose="020F0502020204030204" pitchFamily="34" charset="0"/>
              </a:rPr>
              <a:t>Utilization of other revenue and magisterial staff of the district</a:t>
            </a:r>
          </a:p>
          <a:p>
            <a:pPr marL="1485900" lvl="2" indent="-571500" algn="just">
              <a:buFont typeface="Courier New" panose="02070309020205020404" pitchFamily="49" charset="0"/>
              <a:buChar char="o"/>
            </a:pPr>
            <a:r>
              <a:rPr lang="en-GB" sz="2800" dirty="0" smtClean="0">
                <a:latin typeface="Calibri" panose="020F0502020204030204" pitchFamily="34" charset="0"/>
                <a:ea typeface="Calibri" panose="020F0502020204030204" pitchFamily="34" charset="0"/>
                <a:cs typeface="Calibri" panose="020F0502020204030204" pitchFamily="34" charset="0"/>
              </a:rPr>
              <a:t>Reporting formats and frequencies</a:t>
            </a:r>
          </a:p>
          <a:p>
            <a:pPr marL="1485900" lvl="2" indent="-571500" algn="just">
              <a:buFont typeface="Courier New" panose="02070309020205020404" pitchFamily="49" charset="0"/>
              <a:buChar char="o"/>
            </a:pPr>
            <a:endParaRPr lang="en-GB" sz="2800" dirty="0" smtClean="0">
              <a:latin typeface="Calibri" panose="020F0502020204030204" pitchFamily="34" charset="0"/>
              <a:ea typeface="Calibri" panose="020F0502020204030204" pitchFamily="34" charset="0"/>
              <a:cs typeface="Calibri" panose="020F0502020204030204" pitchFamily="34" charset="0"/>
            </a:endParaRPr>
          </a:p>
          <a:p>
            <a:pPr marL="1485900" lvl="2" indent="-571500" algn="just">
              <a:buFont typeface="Courier New" panose="02070309020205020404" pitchFamily="49" charset="0"/>
              <a:buChar char="o"/>
            </a:pPr>
            <a:endParaRPr lang="en-IN" sz="3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74354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B1C0D-DDBB-4A52-947C-EB2F52210982}"/>
              </a:ext>
            </a:extLst>
          </p:cNvPr>
          <p:cNvSpPr>
            <a:spLocks noGrp="1"/>
          </p:cNvSpPr>
          <p:nvPr>
            <p:ph type="title"/>
          </p:nvPr>
        </p:nvSpPr>
        <p:spPr>
          <a:xfrm>
            <a:off x="1" y="20866"/>
            <a:ext cx="9144000" cy="1397508"/>
          </a:xfrm>
        </p:spPr>
        <p:txBody>
          <a:bodyPr>
            <a:noAutofit/>
          </a:bodyPr>
          <a:lstStyle/>
          <a:p>
            <a:r>
              <a:rPr lang="en-US" sz="3600" b="1" cap="none" dirty="0" smtClean="0">
                <a:latin typeface="Times New Roman" panose="02020603050405020304" pitchFamily="18" charset="0"/>
                <a:cs typeface="Times New Roman" panose="02020603050405020304" pitchFamily="18" charset="0"/>
              </a:rPr>
              <a:t>Pre-poll responsibilities(SO)</a:t>
            </a:r>
            <a:endParaRPr lang="en-US" sz="3600" b="1" cap="none"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9AC3901-0935-47E5-92B7-5FC258721F05}"/>
              </a:ext>
            </a:extLst>
          </p:cNvPr>
          <p:cNvSpPr>
            <a:spLocks noGrp="1"/>
          </p:cNvSpPr>
          <p:nvPr>
            <p:ph idx="1"/>
          </p:nvPr>
        </p:nvSpPr>
        <p:spPr>
          <a:xfrm>
            <a:off x="2" y="1600413"/>
            <a:ext cx="9143999" cy="4876800"/>
          </a:xfrm>
        </p:spPr>
        <p:txBody>
          <a:bodyPr>
            <a:noAutofit/>
          </a:bodyPr>
          <a:lstStyle/>
          <a:p>
            <a:pPr marL="0" indent="0" algn="just">
              <a:buNone/>
            </a:pPr>
            <a:r>
              <a:rPr lang="en-US" sz="2400" b="1" dirty="0" smtClean="0">
                <a:latin typeface="Times New Roman" panose="02020603050405020304" pitchFamily="18" charset="0"/>
                <a:cs typeface="Times New Roman" panose="02020603050405020304" pitchFamily="18" charset="0"/>
              </a:rPr>
              <a:t>Identifying physical Infrastructure/accessibility of constituency areas – identification of pockets/persons - </a:t>
            </a:r>
          </a:p>
          <a:p>
            <a:pPr marL="457200" indent="-457200" algn="just">
              <a:buFont typeface="+mj-lt"/>
              <a:buAutoNum type="arabicPeriod"/>
            </a:pPr>
            <a:r>
              <a:rPr lang="en-US" sz="2400" b="1" dirty="0" smtClean="0">
                <a:latin typeface="Times New Roman" panose="02020603050405020304" pitchFamily="18" charset="0"/>
                <a:cs typeface="Times New Roman" panose="02020603050405020304" pitchFamily="18" charset="0"/>
              </a:rPr>
              <a:t>Frequent </a:t>
            </a:r>
            <a:r>
              <a:rPr lang="en-US" sz="2400" b="1" dirty="0">
                <a:latin typeface="Times New Roman" panose="02020603050405020304" pitchFamily="18" charset="0"/>
                <a:cs typeface="Times New Roman" panose="02020603050405020304" pitchFamily="18" charset="0"/>
              </a:rPr>
              <a:t>visits in sector for-</a:t>
            </a:r>
          </a:p>
          <a:p>
            <a:pPr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Checking the status of accessibility and Terrain/Road condition of the sector(PS wise) for inclusion in DEMP also.</a:t>
            </a:r>
          </a:p>
          <a:p>
            <a:pPr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Checking </a:t>
            </a:r>
            <a:r>
              <a:rPr lang="en-US" sz="2000" dirty="0">
                <a:latin typeface="Times New Roman" panose="02020603050405020304" pitchFamily="18" charset="0"/>
                <a:cs typeface="Times New Roman" panose="02020603050405020304" pitchFamily="18" charset="0"/>
              </a:rPr>
              <a:t>the status of the network accessibility of respective Telecom service providers(PS-wise) for inclusion in DEMP also.</a:t>
            </a:r>
          </a:p>
          <a:p>
            <a:pPr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Identification </a:t>
            </a:r>
            <a:r>
              <a:rPr lang="en-US" sz="2000" dirty="0">
                <a:latin typeface="Times New Roman" panose="02020603050405020304" pitchFamily="18" charset="0"/>
                <a:cs typeface="Times New Roman" panose="02020603050405020304" pitchFamily="18" charset="0"/>
              </a:rPr>
              <a:t>of vulnerable village and hamlets/segments</a:t>
            </a:r>
            <a:r>
              <a:rPr lang="en-US" sz="20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Identification of persons who make it vulnerable (Report in VM- 2 &amp; 3).</a:t>
            </a:r>
          </a:p>
          <a:p>
            <a:pPr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Identification </a:t>
            </a:r>
            <a:r>
              <a:rPr lang="en-US" sz="2000" dirty="0">
                <a:latin typeface="Times New Roman" panose="02020603050405020304" pitchFamily="18" charset="0"/>
                <a:cs typeface="Times New Roman" panose="02020603050405020304" pitchFamily="18" charset="0"/>
              </a:rPr>
              <a:t>of electors in terms of </a:t>
            </a:r>
            <a:r>
              <a:rPr lang="en-US" sz="2000" dirty="0" smtClean="0">
                <a:latin typeface="Times New Roman" panose="02020603050405020304" pitchFamily="18" charset="0"/>
                <a:cs typeface="Times New Roman" panose="02020603050405020304" pitchFamily="18" charset="0"/>
              </a:rPr>
              <a:t>vulnerability</a:t>
            </a:r>
            <a:endParaRPr lang="en-US"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To </a:t>
            </a:r>
            <a:r>
              <a:rPr lang="en-US" sz="2000" dirty="0">
                <a:latin typeface="Times New Roman" panose="02020603050405020304" pitchFamily="18" charset="0"/>
                <a:cs typeface="Times New Roman" panose="02020603050405020304" pitchFamily="18" charset="0"/>
              </a:rPr>
              <a:t>act as Sector/ Zonal Magistrate accompanied by police officer.</a:t>
            </a:r>
          </a:p>
          <a:p>
            <a:pPr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prepare </a:t>
            </a:r>
            <a:r>
              <a:rPr lang="en-US" sz="2000" dirty="0">
                <a:latin typeface="Times New Roman" panose="02020603050405020304" pitchFamily="18" charset="0"/>
                <a:cs typeface="Times New Roman" panose="02020603050405020304" pitchFamily="18" charset="0"/>
              </a:rPr>
              <a:t>a Sector/Zonal Magistrate Plan.</a:t>
            </a:r>
          </a:p>
          <a:p>
            <a:pPr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8702871-35B8-4BCC-9AE7-089F9C80981F}"/>
              </a:ext>
            </a:extLst>
          </p:cNvPr>
          <p:cNvSpPr>
            <a:spLocks noGrp="1"/>
          </p:cNvSpPr>
          <p:nvPr>
            <p:ph type="sldNum" sz="quarter" idx="12"/>
          </p:nvPr>
        </p:nvSpPr>
        <p:spPr/>
        <p:txBody>
          <a:bodyPr/>
          <a:lstStyle/>
          <a:p>
            <a:fld id="{1CFBE6BF-D6F5-4987-862E-1B0AD8775C13}" type="slidenum">
              <a:rPr lang="en-US" smtClean="0"/>
              <a:pPr/>
              <a:t>17</a:t>
            </a:fld>
            <a:endParaRPr lang="en-US"/>
          </a:p>
        </p:txBody>
      </p:sp>
      <p:sp>
        <p:nvSpPr>
          <p:cNvPr id="5" name="Rectangle 4"/>
          <p:cNvSpPr/>
          <p:nvPr/>
        </p:nvSpPr>
        <p:spPr>
          <a:xfrm>
            <a:off x="7162800" y="6323325"/>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extLst>
      <p:ext uri="{BB962C8B-B14F-4D97-AF65-F5344CB8AC3E}">
        <p14:creationId xmlns:p14="http://schemas.microsoft.com/office/powerpoint/2010/main" val="981953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31CE22E-4BA6-40D7-9ECC-DFE2E5480D80}"/>
              </a:ext>
            </a:extLst>
          </p:cNvPr>
          <p:cNvSpPr>
            <a:spLocks noGrp="1"/>
          </p:cNvSpPr>
          <p:nvPr>
            <p:ph idx="1"/>
          </p:nvPr>
        </p:nvSpPr>
        <p:spPr>
          <a:xfrm>
            <a:off x="0" y="1376184"/>
            <a:ext cx="9143999" cy="4998193"/>
          </a:xfrm>
        </p:spPr>
        <p:txBody>
          <a:bodyPr>
            <a:noAutofit/>
          </a:bodyPr>
          <a:lstStyle/>
          <a:p>
            <a:pPr marL="0" indent="0" algn="just">
              <a:buNone/>
            </a:pPr>
            <a:r>
              <a:rPr lang="en-US" sz="2000" b="1" dirty="0" smtClean="0">
                <a:latin typeface="Times New Roman" panose="02020603050405020304" pitchFamily="18" charset="0"/>
                <a:cs typeface="Times New Roman" panose="02020603050405020304" pitchFamily="18" charset="0"/>
              </a:rPr>
              <a:t>Techniques employed to create VM Report – confidence-building measures – confidentiality of informers: </a:t>
            </a:r>
          </a:p>
          <a:p>
            <a:pPr marL="0" indent="0" algn="just">
              <a:buNone/>
            </a:pPr>
            <a:r>
              <a:rPr lang="en-US" sz="2000" dirty="0">
                <a:latin typeface="Times New Roman" panose="02020603050405020304" pitchFamily="18" charset="0"/>
                <a:cs typeface="Times New Roman" panose="02020603050405020304" pitchFamily="18" charset="0"/>
              </a:rPr>
              <a:t>2. Have details of and meetings with - </a:t>
            </a:r>
          </a:p>
          <a:p>
            <a:pPr lvl="1" algn="just">
              <a:buFont typeface="Wingdings" panose="05000000000000000000" pitchFamily="2" charset="2"/>
              <a:buChar char="§"/>
            </a:pPr>
            <a:r>
              <a:rPr lang="en-US" sz="1800" dirty="0">
                <a:latin typeface="Times New Roman" panose="02020603050405020304" pitchFamily="18" charset="0"/>
                <a:cs typeface="Times New Roman" panose="02020603050405020304" pitchFamily="18" charset="0"/>
              </a:rPr>
              <a:t>Contact person, source within the vulnerable community</a:t>
            </a:r>
          </a:p>
          <a:p>
            <a:pPr lvl="1" algn="just">
              <a:buFont typeface="Wingdings" panose="05000000000000000000" pitchFamily="2" charset="2"/>
              <a:buChar char="§"/>
            </a:pPr>
            <a:r>
              <a:rPr lang="en-US" sz="1800" dirty="0" err="1" smtClean="0">
                <a:latin typeface="Times New Roman" panose="02020603050405020304" pitchFamily="18" charset="0"/>
                <a:cs typeface="Times New Roman" panose="02020603050405020304" pitchFamily="18" charset="0"/>
              </a:rPr>
              <a:t>Labour</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Inspector and food and supply officers </a:t>
            </a:r>
            <a:r>
              <a:rPr lang="en-US" sz="1800" dirty="0" smtClean="0">
                <a:latin typeface="Times New Roman" panose="02020603050405020304" pitchFamily="18" charset="0"/>
                <a:cs typeface="Times New Roman" panose="02020603050405020304" pitchFamily="18" charset="0"/>
              </a:rPr>
              <a:t>for </a:t>
            </a:r>
            <a:r>
              <a:rPr lang="en-US" sz="1800" dirty="0">
                <a:latin typeface="Times New Roman" panose="02020603050405020304" pitchFamily="18" charset="0"/>
                <a:cs typeface="Times New Roman" panose="02020603050405020304" pitchFamily="18" charset="0"/>
              </a:rPr>
              <a:t>identification of vulnerable areas.</a:t>
            </a:r>
          </a:p>
          <a:p>
            <a:pPr lvl="1" algn="just">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Heads </a:t>
            </a:r>
            <a:r>
              <a:rPr lang="en-US" sz="1800" dirty="0">
                <a:latin typeface="Times New Roman" panose="02020603050405020304" pitchFamily="18" charset="0"/>
                <a:cs typeface="Times New Roman" panose="02020603050405020304" pitchFamily="18" charset="0"/>
              </a:rPr>
              <a:t>of educational institution, specially residential  institutions</a:t>
            </a:r>
            <a:r>
              <a:rPr lang="en-US" sz="1800" dirty="0" smtClean="0">
                <a:latin typeface="Times New Roman" panose="02020603050405020304" pitchFamily="18" charset="0"/>
                <a:cs typeface="Times New Roman" panose="02020603050405020304" pitchFamily="18" charset="0"/>
              </a:rPr>
              <a:t>.</a:t>
            </a:r>
          </a:p>
          <a:p>
            <a:pPr lvl="1" algn="just">
              <a:buFont typeface="Wingdings" panose="05000000000000000000" pitchFamily="2" charset="2"/>
              <a:buChar char="§"/>
            </a:pPr>
            <a:r>
              <a:rPr lang="en-US" sz="1800" dirty="0">
                <a:latin typeface="Times New Roman" panose="02020603050405020304" pitchFamily="18" charset="0"/>
                <a:cs typeface="Times New Roman" panose="02020603050405020304" pitchFamily="18" charset="0"/>
              </a:rPr>
              <a:t>Factory </a:t>
            </a:r>
            <a:r>
              <a:rPr lang="en-US" sz="1800" dirty="0" err="1">
                <a:latin typeface="Times New Roman" panose="02020603050405020304" pitchFamily="18" charset="0"/>
                <a:cs typeface="Times New Roman" panose="02020603050405020304" pitchFamily="18" charset="0"/>
              </a:rPr>
              <a:t>godown</a:t>
            </a:r>
            <a:r>
              <a:rPr lang="en-US" sz="1800" dirty="0">
                <a:latin typeface="Times New Roman" panose="02020603050405020304" pitchFamily="18" charset="0"/>
                <a:cs typeface="Times New Roman" panose="02020603050405020304" pitchFamily="18" charset="0"/>
              </a:rPr>
              <a:t> owners</a:t>
            </a:r>
          </a:p>
          <a:p>
            <a:pPr lvl="1" algn="just">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Persons </a:t>
            </a:r>
            <a:r>
              <a:rPr lang="en-US" sz="1800" dirty="0">
                <a:latin typeface="Times New Roman" panose="02020603050405020304" pitchFamily="18" charset="0"/>
                <a:cs typeface="Times New Roman" panose="02020603050405020304" pitchFamily="18" charset="0"/>
              </a:rPr>
              <a:t>running printing press</a:t>
            </a:r>
          </a:p>
          <a:p>
            <a:pPr lvl="1" algn="just">
              <a:buFont typeface="Wingdings" panose="05000000000000000000" pitchFamily="2" charset="2"/>
              <a:buChar char="§"/>
            </a:pPr>
            <a:r>
              <a:rPr lang="en-US" sz="1800" dirty="0" smtClean="0">
                <a:latin typeface="Times New Roman" panose="02020603050405020304" pitchFamily="18" charset="0"/>
                <a:cs typeface="Times New Roman" panose="02020603050405020304" pitchFamily="18" charset="0"/>
              </a:rPr>
              <a:t>With VAG </a:t>
            </a:r>
            <a:r>
              <a:rPr lang="en-US" sz="1800" dirty="0">
                <a:latin typeface="Times New Roman" panose="02020603050405020304" pitchFamily="18" charset="0"/>
                <a:cs typeface="Times New Roman" panose="02020603050405020304" pitchFamily="18" charset="0"/>
              </a:rPr>
              <a:t>members, RWAs, Gram Pradhan, </a:t>
            </a:r>
            <a:r>
              <a:rPr lang="en-US" sz="1800" dirty="0" err="1">
                <a:latin typeface="Times New Roman" panose="02020603050405020304" pitchFamily="18" charset="0"/>
                <a:cs typeface="Times New Roman" panose="02020603050405020304" pitchFamily="18" charset="0"/>
              </a:rPr>
              <a:t>Sarpanch</a:t>
            </a:r>
            <a:r>
              <a:rPr lang="en-US" sz="1800" dirty="0">
                <a:latin typeface="Times New Roman" panose="02020603050405020304" pitchFamily="18" charset="0"/>
                <a:cs typeface="Times New Roman" panose="02020603050405020304" pitchFamily="18" charset="0"/>
              </a:rPr>
              <a:t> for confidence building</a:t>
            </a:r>
            <a:r>
              <a:rPr lang="en-US" sz="1800" dirty="0" smtClean="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3. Prepare list PS wise with name of village, hamlet, potential troublemakers, their address, and so </a:t>
            </a:r>
            <a:r>
              <a:rPr lang="en-US" sz="2000" dirty="0" smtClean="0">
                <a:latin typeface="Times New Roman" panose="02020603050405020304" pitchFamily="18" charset="0"/>
                <a:cs typeface="Times New Roman" panose="02020603050405020304" pitchFamily="18" charset="0"/>
              </a:rPr>
              <a:t>on. Maintain </a:t>
            </a:r>
            <a:r>
              <a:rPr lang="en-US" sz="2000" dirty="0">
                <a:latin typeface="Times New Roman" panose="02020603050405020304" pitchFamily="18" charset="0"/>
                <a:cs typeface="Times New Roman" panose="02020603050405020304" pitchFamily="18" charset="0"/>
              </a:rPr>
              <a:t>complete confidentiality of the informers/source.</a:t>
            </a:r>
          </a:p>
          <a:p>
            <a:pPr marL="0" indent="0" algn="just">
              <a:buNone/>
            </a:pPr>
            <a:r>
              <a:rPr lang="en-US" sz="2000" dirty="0">
                <a:latin typeface="Times New Roman" panose="02020603050405020304" pitchFamily="18" charset="0"/>
                <a:cs typeface="Times New Roman" panose="02020603050405020304" pitchFamily="18" charset="0"/>
              </a:rPr>
              <a:t>4</a:t>
            </a:r>
            <a:r>
              <a:rPr lang="en-US" sz="2000" dirty="0" smtClean="0">
                <a:latin typeface="Times New Roman" panose="02020603050405020304" pitchFamily="18" charset="0"/>
                <a:cs typeface="Times New Roman" panose="02020603050405020304" pitchFamily="18" charset="0"/>
              </a:rPr>
              <a:t>.After </a:t>
            </a:r>
            <a:r>
              <a:rPr lang="en-US" sz="2000" dirty="0">
                <a:latin typeface="Times New Roman" panose="02020603050405020304" pitchFamily="18" charset="0"/>
                <a:cs typeface="Times New Roman" panose="02020603050405020304" pitchFamily="18" charset="0"/>
              </a:rPr>
              <a:t>the visit submit reports in VM – 2 &amp; 3 and summary in VM - 4</a:t>
            </a:r>
          </a:p>
          <a:p>
            <a:pPr algn="just">
              <a:buFont typeface="Wingdings" panose="05000000000000000000" pitchFamily="2" charset="2"/>
              <a:buChar char="Ø"/>
            </a:pPr>
            <a:endParaRPr lang="en-US" sz="16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sz="2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sz="1400" dirty="0"/>
          </a:p>
          <a:p>
            <a:endParaRPr lang="en-US" sz="1400" dirty="0"/>
          </a:p>
        </p:txBody>
      </p:sp>
      <p:sp>
        <p:nvSpPr>
          <p:cNvPr id="6" name="Slide Number Placeholder 5">
            <a:extLst>
              <a:ext uri="{FF2B5EF4-FFF2-40B4-BE49-F238E27FC236}">
                <a16:creationId xmlns:a16="http://schemas.microsoft.com/office/drawing/2014/main" id="{366F744C-A802-4B6E-AF18-8D1C678282F5}"/>
              </a:ext>
            </a:extLst>
          </p:cNvPr>
          <p:cNvSpPr>
            <a:spLocks noGrp="1"/>
          </p:cNvSpPr>
          <p:nvPr>
            <p:ph type="sldNum" sz="quarter" idx="12"/>
          </p:nvPr>
        </p:nvSpPr>
        <p:spPr>
          <a:xfrm>
            <a:off x="8240112" y="6400800"/>
            <a:ext cx="365760" cy="365760"/>
          </a:xfrm>
        </p:spPr>
        <p:txBody>
          <a:bodyPr/>
          <a:lstStyle/>
          <a:p>
            <a:fld id="{1CFBE6BF-D6F5-4987-862E-1B0AD8775C13}" type="slidenum">
              <a:rPr lang="en-US" smtClean="0"/>
              <a:pPr/>
              <a:t>18</a:t>
            </a:fld>
            <a:endParaRPr lang="en-US" dirty="0"/>
          </a:p>
        </p:txBody>
      </p:sp>
      <p:sp>
        <p:nvSpPr>
          <p:cNvPr id="8" name="Title 1">
            <a:extLst>
              <a:ext uri="{FF2B5EF4-FFF2-40B4-BE49-F238E27FC236}">
                <a16:creationId xmlns:a16="http://schemas.microsoft.com/office/drawing/2014/main" id="{79BB1C0D-DDBB-4A52-947C-EB2F52210982}"/>
              </a:ext>
            </a:extLst>
          </p:cNvPr>
          <p:cNvSpPr>
            <a:spLocks noGrp="1"/>
          </p:cNvSpPr>
          <p:nvPr>
            <p:ph type="title"/>
          </p:nvPr>
        </p:nvSpPr>
        <p:spPr>
          <a:xfrm>
            <a:off x="1" y="20866"/>
            <a:ext cx="9144000" cy="1397508"/>
          </a:xfrm>
        </p:spPr>
        <p:txBody>
          <a:bodyPr>
            <a:noAutofit/>
          </a:bodyPr>
          <a:lstStyle/>
          <a:p>
            <a:r>
              <a:rPr lang="en-US" sz="3600" b="1" cap="none" dirty="0" smtClean="0">
                <a:latin typeface="Times New Roman" panose="02020603050405020304" pitchFamily="18" charset="0"/>
                <a:cs typeface="Times New Roman" panose="02020603050405020304" pitchFamily="18" charset="0"/>
              </a:rPr>
              <a:t>Pre-poll responsibilities(SO) – contd.</a:t>
            </a:r>
            <a:endParaRPr lang="en-US" sz="3600" b="1"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4638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A3F28-F79C-4DD0-917D-E648A702866C}"/>
              </a:ext>
            </a:extLst>
          </p:cNvPr>
          <p:cNvSpPr>
            <a:spLocks noGrp="1"/>
          </p:cNvSpPr>
          <p:nvPr>
            <p:ph type="title"/>
          </p:nvPr>
        </p:nvSpPr>
        <p:spPr>
          <a:xfrm>
            <a:off x="304799" y="64360"/>
            <a:ext cx="8610602" cy="1188720"/>
          </a:xfrm>
        </p:spPr>
        <p:txBody>
          <a:bodyPr>
            <a:noAutofit/>
          </a:bodyPr>
          <a:lstStyle/>
          <a:p>
            <a:r>
              <a:rPr lang="en-US" sz="3600" b="1" cap="none" dirty="0" smtClean="0">
                <a:latin typeface="Times New Roman" panose="02020603050405020304" pitchFamily="18" charset="0"/>
                <a:cs typeface="Times New Roman" panose="02020603050405020304" pitchFamily="18" charset="0"/>
              </a:rPr>
              <a:t>Poll day responsibilities:</a:t>
            </a:r>
            <a:endParaRPr lang="en-US" sz="3600" cap="none"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C9688CA-4484-4EC2-8993-A538DC48E763}"/>
              </a:ext>
            </a:extLst>
          </p:cNvPr>
          <p:cNvSpPr>
            <a:spLocks noGrp="1"/>
          </p:cNvSpPr>
          <p:nvPr>
            <p:ph idx="1"/>
          </p:nvPr>
        </p:nvSpPr>
        <p:spPr>
          <a:xfrm>
            <a:off x="533398" y="1524000"/>
            <a:ext cx="8153401" cy="3534155"/>
          </a:xfrm>
        </p:spPr>
        <p:txBody>
          <a:bodyPr>
            <a:normAutofit fontScale="85000" lnSpcReduction="20000"/>
          </a:bodyPr>
          <a:lstStyle/>
          <a:p>
            <a:pPr marL="0" indent="0" algn="just">
              <a:buNone/>
            </a:pPr>
            <a:r>
              <a:rPr lang="en-US" sz="2600" b="1" dirty="0" err="1" smtClean="0">
                <a:latin typeface="Times New Roman" panose="02020603050405020304" pitchFamily="18" charset="0"/>
                <a:cs typeface="Times New Roman" panose="02020603050405020304" pitchFamily="18" charset="0"/>
              </a:rPr>
              <a:t>SoP</a:t>
            </a:r>
            <a:r>
              <a:rPr lang="en-US" sz="2600" b="1" dirty="0" smtClean="0">
                <a:latin typeface="Times New Roman" panose="02020603050405020304" pitchFamily="18" charset="0"/>
                <a:cs typeface="Times New Roman" panose="02020603050405020304" pitchFamily="18" charset="0"/>
              </a:rPr>
              <a:t> for Poll day – frequent visit to vulnerable pockets  - remain alert to complaints – use FSTs </a:t>
            </a:r>
          </a:p>
          <a:p>
            <a:pPr marL="514350" indent="-514350" algn="just">
              <a:buFont typeface="+mj-lt"/>
              <a:buAutoNum type="romanUcPeriod"/>
            </a:pPr>
            <a:r>
              <a:rPr lang="en-US" sz="2600" dirty="0" smtClean="0">
                <a:latin typeface="Times New Roman" panose="02020603050405020304" pitchFamily="18" charset="0"/>
                <a:cs typeface="Times New Roman" panose="02020603050405020304" pitchFamily="18" charset="0"/>
              </a:rPr>
              <a:t>Frequent </a:t>
            </a:r>
            <a:r>
              <a:rPr lang="en-US" sz="2600" dirty="0">
                <a:latin typeface="Times New Roman" panose="02020603050405020304" pitchFamily="18" charset="0"/>
                <a:cs typeface="Times New Roman" panose="02020603050405020304" pitchFamily="18" charset="0"/>
              </a:rPr>
              <a:t>checking  of the vulnerable sections identified earlier. </a:t>
            </a:r>
          </a:p>
          <a:p>
            <a:pPr marL="514350" indent="-514350" algn="just">
              <a:buFont typeface="+mj-lt"/>
              <a:buAutoNum type="romanUcPeriod"/>
            </a:pPr>
            <a:endParaRPr lang="en-US" sz="2600" dirty="0">
              <a:latin typeface="Times New Roman" panose="02020603050405020304" pitchFamily="18" charset="0"/>
              <a:cs typeface="Times New Roman" panose="02020603050405020304" pitchFamily="18" charset="0"/>
            </a:endParaRPr>
          </a:p>
          <a:p>
            <a:pPr marL="514350" indent="-514350" algn="just">
              <a:buFont typeface="+mj-lt"/>
              <a:buAutoNum type="romanUcPeriod"/>
            </a:pPr>
            <a:r>
              <a:rPr lang="en-US" sz="2600" dirty="0">
                <a:latin typeface="Times New Roman" panose="02020603050405020304" pitchFamily="18" charset="0"/>
                <a:cs typeface="Times New Roman" panose="02020603050405020304" pitchFamily="18" charset="0"/>
              </a:rPr>
              <a:t>In case of receiving alarming messages; RO and district administration be informed immediately.</a:t>
            </a:r>
          </a:p>
          <a:p>
            <a:pPr marL="514350" indent="-514350" algn="just">
              <a:buFont typeface="+mj-lt"/>
              <a:buAutoNum type="romanUcPeriod"/>
            </a:pPr>
            <a:endParaRPr lang="en-US" sz="2600" dirty="0">
              <a:latin typeface="Times New Roman" panose="02020603050405020304" pitchFamily="18" charset="0"/>
              <a:cs typeface="Times New Roman" panose="02020603050405020304" pitchFamily="18" charset="0"/>
            </a:endParaRPr>
          </a:p>
          <a:p>
            <a:pPr marL="514350" indent="-514350" algn="just">
              <a:buFont typeface="+mj-lt"/>
              <a:buAutoNum type="romanUcPeriod"/>
            </a:pPr>
            <a:r>
              <a:rPr lang="en-US" sz="2600" dirty="0">
                <a:latin typeface="Times New Roman" panose="02020603050405020304" pitchFamily="18" charset="0"/>
                <a:cs typeface="Times New Roman" panose="02020603050405020304" pitchFamily="18" charset="0"/>
              </a:rPr>
              <a:t> To keep a check on vulnerable sections with the help of FSTs</a:t>
            </a:r>
            <a:r>
              <a:rPr lang="en-US" sz="2400" dirty="0">
                <a:latin typeface="Times New Roman" panose="02020603050405020304" pitchFamily="18" charset="0"/>
                <a:cs typeface="Times New Roman" panose="02020603050405020304" pitchFamily="18" charset="0"/>
              </a:rPr>
              <a:t>.</a:t>
            </a:r>
          </a:p>
          <a:p>
            <a:pPr marL="0" indent="0">
              <a:buNone/>
            </a:pPr>
            <a:r>
              <a:rPr lang="en-US" sz="2400" dirty="0">
                <a:latin typeface="Times New Roman" panose="02020603050405020304" pitchFamily="18" charset="0"/>
                <a:cs typeface="Times New Roman" panose="02020603050405020304" pitchFamily="18" charset="0"/>
              </a:rPr>
              <a:t>(Subject to change as per local requirements)</a:t>
            </a:r>
          </a:p>
          <a:p>
            <a:endParaRPr lang="en-US" dirty="0"/>
          </a:p>
        </p:txBody>
      </p:sp>
      <p:sp>
        <p:nvSpPr>
          <p:cNvPr id="4" name="Slide Number Placeholder 3">
            <a:extLst>
              <a:ext uri="{FF2B5EF4-FFF2-40B4-BE49-F238E27FC236}">
                <a16:creationId xmlns:a16="http://schemas.microsoft.com/office/drawing/2014/main" id="{D2BCCA04-9171-4D03-A558-73922120F516}"/>
              </a:ext>
            </a:extLst>
          </p:cNvPr>
          <p:cNvSpPr>
            <a:spLocks noGrp="1"/>
          </p:cNvSpPr>
          <p:nvPr>
            <p:ph type="sldNum" sz="quarter" idx="12"/>
          </p:nvPr>
        </p:nvSpPr>
        <p:spPr/>
        <p:txBody>
          <a:bodyPr/>
          <a:lstStyle/>
          <a:p>
            <a:fld id="{1CFBE6BF-D6F5-4987-862E-1B0AD8775C13}" type="slidenum">
              <a:rPr lang="en-US" smtClean="0"/>
              <a:pPr/>
              <a:t>19</a:t>
            </a:fld>
            <a:endParaRPr lang="en-US"/>
          </a:p>
        </p:txBody>
      </p:sp>
      <p:sp>
        <p:nvSpPr>
          <p:cNvPr id="5" name="Rectangle 4"/>
          <p:cNvSpPr/>
          <p:nvPr/>
        </p:nvSpPr>
        <p:spPr>
          <a:xfrm>
            <a:off x="7260357" y="6324600"/>
            <a:ext cx="979755" cy="369332"/>
          </a:xfrm>
          <a:prstGeom prst="rect">
            <a:avLst/>
          </a:prstGeom>
        </p:spPr>
        <p:txBody>
          <a:bodyPr wrap="none">
            <a:spAutoFit/>
          </a:bodyPr>
          <a:lstStyle/>
          <a:p>
            <a:r>
              <a:rPr lang="en-US" dirty="0" err="1" smtClean="0">
                <a:latin typeface="Times New Roman" panose="02020603050405020304" pitchFamily="18" charset="0"/>
                <a:cs typeface="Times New Roman" panose="02020603050405020304" pitchFamily="18" charset="0"/>
              </a:rPr>
              <a:t>Contd</a:t>
            </a:r>
            <a:r>
              <a:rPr lang="en-US" dirty="0" smtClean="0">
                <a:latin typeface="Times New Roman" panose="02020603050405020304" pitchFamily="18" charset="0"/>
                <a:cs typeface="Times New Roman" panose="02020603050405020304" pitchFamily="18" charset="0"/>
              </a:rPr>
              <a:t>…</a:t>
            </a:r>
            <a:endParaRPr lang="en-IN" dirty="0"/>
          </a:p>
        </p:txBody>
      </p:sp>
    </p:spTree>
    <p:extLst>
      <p:ext uri="{BB962C8B-B14F-4D97-AF65-F5344CB8AC3E}">
        <p14:creationId xmlns:p14="http://schemas.microsoft.com/office/powerpoint/2010/main" val="2009354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CFBE6BF-D6F5-4987-862E-1B0AD8775C13}" type="slidenum">
              <a:rPr lang="en-US" smtClean="0"/>
              <a:pPr/>
              <a:t>2</a:t>
            </a:fld>
            <a:endParaRPr lang="en-US"/>
          </a:p>
        </p:txBody>
      </p:sp>
      <p:sp>
        <p:nvSpPr>
          <p:cNvPr id="3" name="Rectangle 2"/>
          <p:cNvSpPr/>
          <p:nvPr/>
        </p:nvSpPr>
        <p:spPr>
          <a:xfrm>
            <a:off x="1295400" y="2819400"/>
            <a:ext cx="3923382" cy="1569660"/>
          </a:xfrm>
          <a:prstGeom prst="rect">
            <a:avLst/>
          </a:prstGeom>
        </p:spPr>
        <p:txBody>
          <a:bodyPr wrap="none">
            <a:spAutoFit/>
          </a:bodyPr>
          <a:lstStyle/>
          <a:p>
            <a:r>
              <a:rPr lang="en-US" sz="4800" b="1" dirty="0" smtClean="0">
                <a:latin typeface="Calibri" panose="020F0502020204030204" pitchFamily="34" charset="0"/>
                <a:ea typeface="Calibri" panose="020F0502020204030204" pitchFamily="34" charset="0"/>
                <a:cs typeface="Calibri" panose="020F0502020204030204" pitchFamily="34" charset="0"/>
              </a:rPr>
              <a:t>Part – A</a:t>
            </a:r>
          </a:p>
          <a:p>
            <a:r>
              <a:rPr lang="en-GB" sz="4800" dirty="0" smtClean="0">
                <a:latin typeface="Calibri" panose="020F0502020204030204" pitchFamily="34" charset="0"/>
                <a:ea typeface="Calibri" panose="020F0502020204030204" pitchFamily="34" charset="0"/>
                <a:cs typeface="Calibri" panose="020F0502020204030204" pitchFamily="34" charset="0"/>
              </a:rPr>
              <a:t>Concept of VM</a:t>
            </a:r>
            <a:endParaRPr lang="en-IN"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83876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512" y="-1172"/>
            <a:ext cx="8600088" cy="1188720"/>
          </a:xfrm>
        </p:spPr>
        <p:txBody>
          <a:bodyPr>
            <a:noAutofit/>
          </a:bodyPr>
          <a:lstStyle/>
          <a:p>
            <a:r>
              <a:rPr lang="en-US" sz="4400" b="1" dirty="0">
                <a:latin typeface="Times New Roman" pitchFamily="18" charset="0"/>
                <a:cs typeface="Times New Roman" pitchFamily="18" charset="0"/>
              </a:rPr>
              <a:t/>
            </a:r>
            <a:br>
              <a:rPr lang="en-US" sz="4400" b="1" dirty="0">
                <a:latin typeface="Times New Roman" pitchFamily="18" charset="0"/>
                <a:cs typeface="Times New Roman" pitchFamily="18" charset="0"/>
              </a:rPr>
            </a:br>
            <a:r>
              <a:rPr lang="en-US" sz="3600" b="1" cap="none" dirty="0" smtClean="0">
                <a:latin typeface="Times New Roman" pitchFamily="18" charset="0"/>
                <a:cs typeface="Times New Roman" pitchFamily="18" charset="0"/>
              </a:rPr>
              <a:t>Poll day responsibilities  - Role of </a:t>
            </a:r>
            <a:r>
              <a:rPr lang="en-US" sz="3600" b="1" dirty="0" smtClean="0">
                <a:latin typeface="Times New Roman" pitchFamily="18" charset="0"/>
                <a:cs typeface="Times New Roman" pitchFamily="18" charset="0"/>
              </a:rPr>
              <a:t>DEO/RO/SP – </a:t>
            </a:r>
            <a:r>
              <a:rPr lang="en-US" sz="3600" b="1" cap="none" dirty="0" smtClean="0">
                <a:latin typeface="Times New Roman" pitchFamily="18" charset="0"/>
                <a:cs typeface="Times New Roman" pitchFamily="18" charset="0"/>
              </a:rPr>
              <a:t>contd.</a:t>
            </a:r>
            <a:r>
              <a:rPr lang="en-US" sz="4400" b="1" dirty="0">
                <a:latin typeface="Times New Roman" pitchFamily="18" charset="0"/>
                <a:cs typeface="Times New Roman" pitchFamily="18" charset="0"/>
              </a:rPr>
              <a:t/>
            </a:r>
            <a:br>
              <a:rPr lang="en-US" sz="4400" b="1" dirty="0">
                <a:latin typeface="Times New Roman" pitchFamily="18" charset="0"/>
                <a:cs typeface="Times New Roman" pitchFamily="18" charset="0"/>
              </a:rPr>
            </a:br>
            <a:endParaRPr lang="en-US" sz="4400" dirty="0">
              <a:latin typeface="Times New Roman" pitchFamily="18" charset="0"/>
              <a:cs typeface="Times New Roman" pitchFamily="18" charset="0"/>
            </a:endParaRPr>
          </a:p>
        </p:txBody>
      </p:sp>
      <p:sp>
        <p:nvSpPr>
          <p:cNvPr id="4" name="Content Placeholder 3">
            <a:extLst>
              <a:ext uri="{FF2B5EF4-FFF2-40B4-BE49-F238E27FC236}">
                <a16:creationId xmlns:a16="http://schemas.microsoft.com/office/drawing/2014/main" id="{838FC17B-0AAF-44C9-ACD8-5180A737F81D}"/>
              </a:ext>
            </a:extLst>
          </p:cNvPr>
          <p:cNvSpPr>
            <a:spLocks noGrp="1"/>
          </p:cNvSpPr>
          <p:nvPr>
            <p:ph idx="1"/>
          </p:nvPr>
        </p:nvSpPr>
        <p:spPr>
          <a:xfrm>
            <a:off x="152400" y="1371600"/>
            <a:ext cx="8991600" cy="5026223"/>
          </a:xfrm>
        </p:spPr>
        <p:txBody>
          <a:bodyPr>
            <a:normAutofit fontScale="92500"/>
          </a:bodyPr>
          <a:lstStyle/>
          <a:p>
            <a:pPr marL="0" indent="0" algn="just">
              <a:buNone/>
            </a:pPr>
            <a:r>
              <a:rPr lang="en-US" sz="2400" b="1" dirty="0" smtClean="0">
                <a:solidFill>
                  <a:schemeClr val="tx1"/>
                </a:solidFill>
                <a:latin typeface="Times New Roman" pitchFamily="18" charset="0"/>
                <a:cs typeface="Times New Roman" pitchFamily="18" charset="0"/>
              </a:rPr>
              <a:t>Dealing with trouble mongers – joint visits to locations - preventive detention – confiscation of arms</a:t>
            </a:r>
          </a:p>
          <a:p>
            <a:pPr algn="just">
              <a:buFont typeface="Wingdings" panose="05000000000000000000" pitchFamily="2" charset="2"/>
              <a:buChar char="§"/>
            </a:pPr>
            <a:r>
              <a:rPr lang="en-US" sz="2400" dirty="0" smtClean="0">
                <a:solidFill>
                  <a:schemeClr val="tx1"/>
                </a:solidFill>
                <a:latin typeface="Times New Roman" pitchFamily="18" charset="0"/>
                <a:cs typeface="Times New Roman" pitchFamily="18" charset="0"/>
              </a:rPr>
              <a:t>DEO/RO/SP- </a:t>
            </a:r>
            <a:r>
              <a:rPr lang="en-US" sz="2400" dirty="0">
                <a:solidFill>
                  <a:schemeClr val="tx1"/>
                </a:solidFill>
                <a:latin typeface="Times New Roman" pitchFamily="18" charset="0"/>
                <a:cs typeface="Times New Roman" pitchFamily="18" charset="0"/>
              </a:rPr>
              <a:t>Names and contact details of persons within vulnerable </a:t>
            </a:r>
            <a:r>
              <a:rPr lang="en-US" sz="2400" dirty="0" smtClean="0">
                <a:solidFill>
                  <a:schemeClr val="tx1"/>
                </a:solidFill>
                <a:latin typeface="Times New Roman" pitchFamily="18" charset="0"/>
                <a:cs typeface="Times New Roman" pitchFamily="18" charset="0"/>
              </a:rPr>
              <a:t>group.</a:t>
            </a:r>
          </a:p>
          <a:p>
            <a:pPr algn="just">
              <a:buFont typeface="Wingdings" panose="05000000000000000000" pitchFamily="2" charset="2"/>
              <a:buChar char="§"/>
            </a:pPr>
            <a:r>
              <a:rPr lang="en-US" sz="2400" dirty="0" smtClean="0">
                <a:solidFill>
                  <a:schemeClr val="tx1"/>
                </a:solidFill>
                <a:latin typeface="Times New Roman" pitchFamily="18" charset="0"/>
                <a:cs typeface="Times New Roman" pitchFamily="18" charset="0"/>
              </a:rPr>
              <a:t>DEO/SP- </a:t>
            </a:r>
            <a:r>
              <a:rPr lang="en-US" sz="2400" dirty="0">
                <a:solidFill>
                  <a:schemeClr val="tx1"/>
                </a:solidFill>
                <a:latin typeface="Times New Roman" pitchFamily="18" charset="0"/>
                <a:cs typeface="Times New Roman" pitchFamily="18" charset="0"/>
              </a:rPr>
              <a:t>Prepare a </a:t>
            </a:r>
            <a:r>
              <a:rPr lang="en-US" sz="2400" b="1" dirty="0">
                <a:solidFill>
                  <a:schemeClr val="tx1"/>
                </a:solidFill>
                <a:latin typeface="Times New Roman" pitchFamily="18" charset="0"/>
                <a:cs typeface="Times New Roman" pitchFamily="18" charset="0"/>
              </a:rPr>
              <a:t>focused  action plan </a:t>
            </a:r>
            <a:r>
              <a:rPr lang="en-US" sz="2400" dirty="0">
                <a:solidFill>
                  <a:schemeClr val="tx1"/>
                </a:solidFill>
                <a:latin typeface="Times New Roman" pitchFamily="18" charset="0"/>
                <a:cs typeface="Times New Roman" pitchFamily="18" charset="0"/>
              </a:rPr>
              <a:t>to deal with-</a:t>
            </a:r>
          </a:p>
          <a:p>
            <a:pPr lvl="3"/>
            <a:r>
              <a:rPr lang="en-US" sz="2200" dirty="0" smtClean="0">
                <a:solidFill>
                  <a:schemeClr val="tx1"/>
                </a:solidFill>
                <a:latin typeface="Times New Roman" pitchFamily="18" charset="0"/>
                <a:cs typeface="Times New Roman" pitchFamily="18" charset="0"/>
              </a:rPr>
              <a:t>Binding  </a:t>
            </a:r>
            <a:r>
              <a:rPr lang="en-US" sz="2200" dirty="0">
                <a:solidFill>
                  <a:schemeClr val="tx1"/>
                </a:solidFill>
                <a:latin typeface="Times New Roman" pitchFamily="18" charset="0"/>
                <a:cs typeface="Times New Roman" pitchFamily="18" charset="0"/>
              </a:rPr>
              <a:t>identified trouble </a:t>
            </a:r>
            <a:r>
              <a:rPr lang="en-US" sz="2200" dirty="0" smtClean="0">
                <a:solidFill>
                  <a:schemeClr val="tx1"/>
                </a:solidFill>
                <a:latin typeface="Times New Roman" pitchFamily="18" charset="0"/>
                <a:cs typeface="Times New Roman" pitchFamily="18" charset="0"/>
              </a:rPr>
              <a:t>mongers</a:t>
            </a:r>
          </a:p>
          <a:p>
            <a:pPr lvl="3"/>
            <a:r>
              <a:rPr lang="en-US" sz="2200" dirty="0" smtClean="0">
                <a:solidFill>
                  <a:schemeClr val="tx1"/>
                </a:solidFill>
                <a:latin typeface="Times New Roman" pitchFamily="18" charset="0"/>
                <a:cs typeface="Times New Roman" pitchFamily="18" charset="0"/>
              </a:rPr>
              <a:t>Confiscation </a:t>
            </a:r>
            <a:r>
              <a:rPr lang="en-US" sz="2200" dirty="0">
                <a:solidFill>
                  <a:schemeClr val="tx1"/>
                </a:solidFill>
                <a:latin typeface="Times New Roman" pitchFamily="18" charset="0"/>
                <a:cs typeface="Times New Roman" pitchFamily="18" charset="0"/>
              </a:rPr>
              <a:t>of </a:t>
            </a:r>
            <a:r>
              <a:rPr lang="en-US" sz="2200" dirty="0" smtClean="0">
                <a:solidFill>
                  <a:schemeClr val="tx1"/>
                </a:solidFill>
                <a:latin typeface="Times New Roman" pitchFamily="18" charset="0"/>
                <a:cs typeface="Times New Roman" pitchFamily="18" charset="0"/>
              </a:rPr>
              <a:t>arms</a:t>
            </a:r>
          </a:p>
          <a:p>
            <a:pPr lvl="3"/>
            <a:r>
              <a:rPr lang="en-US" sz="2200" dirty="0" smtClean="0">
                <a:solidFill>
                  <a:schemeClr val="tx1"/>
                </a:solidFill>
                <a:latin typeface="Times New Roman" pitchFamily="18" charset="0"/>
                <a:cs typeface="Times New Roman" pitchFamily="18" charset="0"/>
              </a:rPr>
              <a:t>Preventive detention</a:t>
            </a:r>
          </a:p>
          <a:p>
            <a:pPr lvl="3"/>
            <a:r>
              <a:rPr lang="en-US" sz="2200" dirty="0" smtClean="0">
                <a:solidFill>
                  <a:schemeClr val="tx1"/>
                </a:solidFill>
                <a:latin typeface="Times New Roman" pitchFamily="18" charset="0"/>
                <a:cs typeface="Times New Roman" pitchFamily="18" charset="0"/>
              </a:rPr>
              <a:t>Appearance </a:t>
            </a:r>
            <a:r>
              <a:rPr lang="en-US" sz="2200" dirty="0">
                <a:solidFill>
                  <a:schemeClr val="tx1"/>
                </a:solidFill>
                <a:latin typeface="Times New Roman" pitchFamily="18" charset="0"/>
                <a:cs typeface="Times New Roman" pitchFamily="18" charset="0"/>
              </a:rPr>
              <a:t>in local police station/police pickets etc</a:t>
            </a:r>
            <a:r>
              <a:rPr lang="en-US" sz="2200" dirty="0" smtClean="0">
                <a:solidFill>
                  <a:schemeClr val="tx1"/>
                </a:solidFill>
                <a:latin typeface="Times New Roman" pitchFamily="18" charset="0"/>
                <a:cs typeface="Times New Roman" pitchFamily="18" charset="0"/>
              </a:rPr>
              <a:t>.</a:t>
            </a:r>
          </a:p>
          <a:p>
            <a:pPr algn="just">
              <a:buFont typeface="Wingdings" panose="05000000000000000000" pitchFamily="2" charset="2"/>
              <a:buChar char="§"/>
            </a:pPr>
            <a:r>
              <a:rPr lang="en-US" sz="2400" dirty="0" smtClean="0">
                <a:solidFill>
                  <a:schemeClr val="tx1"/>
                </a:solidFill>
                <a:latin typeface="Times New Roman" pitchFamily="18" charset="0"/>
                <a:cs typeface="Times New Roman" pitchFamily="18" charset="0"/>
              </a:rPr>
              <a:t>DEO/SP</a:t>
            </a:r>
            <a:r>
              <a:rPr lang="en-US" sz="2400" dirty="0">
                <a:solidFill>
                  <a:schemeClr val="tx1"/>
                </a:solidFill>
                <a:latin typeface="Times New Roman" pitchFamily="18" charset="0"/>
                <a:cs typeface="Times New Roman" pitchFamily="18" charset="0"/>
              </a:rPr>
              <a:t>, RO/</a:t>
            </a:r>
            <a:r>
              <a:rPr lang="en-US" sz="2400" dirty="0" err="1">
                <a:solidFill>
                  <a:schemeClr val="tx1"/>
                </a:solidFill>
                <a:latin typeface="Times New Roman" pitchFamily="18" charset="0"/>
                <a:cs typeface="Times New Roman" pitchFamily="18" charset="0"/>
              </a:rPr>
              <a:t>Dy</a:t>
            </a:r>
            <a:r>
              <a:rPr lang="en-US" sz="2400" dirty="0" err="1">
                <a:latin typeface="Times New Roman" pitchFamily="18" charset="0"/>
                <a:cs typeface="Times New Roman" pitchFamily="18" charset="0"/>
              </a:rPr>
              <a:t>SP</a:t>
            </a:r>
            <a:r>
              <a:rPr lang="en-US" sz="2400" dirty="0">
                <a:latin typeface="Times New Roman" pitchFamily="18" charset="0"/>
                <a:cs typeface="Times New Roman" pitchFamily="18" charset="0"/>
              </a:rPr>
              <a:t>, SDM/</a:t>
            </a:r>
            <a:r>
              <a:rPr lang="en-US" sz="2400" dirty="0" err="1">
                <a:latin typeface="Times New Roman" pitchFamily="18" charset="0"/>
                <a:cs typeface="Times New Roman" pitchFamily="18" charset="0"/>
              </a:rPr>
              <a:t>Tehsildar</a:t>
            </a:r>
            <a:r>
              <a:rPr lang="en-US" sz="2400" dirty="0">
                <a:latin typeface="Times New Roman" pitchFamily="18" charset="0"/>
                <a:cs typeface="Times New Roman" pitchFamily="18" charset="0"/>
              </a:rPr>
              <a:t>/Police Inspector- joint visits/rounds on such locations and meet the communities for confidence building.</a:t>
            </a:r>
          </a:p>
          <a:p>
            <a:pPr algn="just">
              <a:buFont typeface="Wingdings" panose="05000000000000000000" pitchFamily="2" charset="2"/>
              <a:buChar char="§"/>
            </a:pPr>
            <a:r>
              <a:rPr lang="en-US" sz="2400" dirty="0" smtClean="0">
                <a:latin typeface="Times New Roman" pitchFamily="18" charset="0"/>
                <a:cs typeface="Times New Roman" pitchFamily="18" charset="0"/>
              </a:rPr>
              <a:t>DEO/RO/SP </a:t>
            </a:r>
            <a:r>
              <a:rPr lang="en-US" sz="2400" dirty="0">
                <a:latin typeface="Times New Roman" pitchFamily="18" charset="0"/>
                <a:cs typeface="Times New Roman" pitchFamily="18" charset="0"/>
              </a:rPr>
              <a:t>shall also </a:t>
            </a:r>
            <a:r>
              <a:rPr lang="en-US" sz="2400" dirty="0" smtClean="0">
                <a:latin typeface="Times New Roman" pitchFamily="18" charset="0"/>
                <a:cs typeface="Times New Roman" pitchFamily="18" charset="0"/>
              </a:rPr>
              <a:t>interact </a:t>
            </a:r>
            <a:r>
              <a:rPr lang="en-US" sz="2400" dirty="0">
                <a:latin typeface="Times New Roman" pitchFamily="18" charset="0"/>
                <a:cs typeface="Times New Roman" pitchFamily="18" charset="0"/>
              </a:rPr>
              <a:t>with candidates/political parties.</a:t>
            </a:r>
          </a:p>
          <a:p>
            <a:pPr marL="0" indent="0">
              <a:buNone/>
            </a:pPr>
            <a:endParaRPr lang="en-US" sz="2400" dirty="0">
              <a:solidFill>
                <a:schemeClr val="tx1"/>
              </a:solidFill>
              <a:latin typeface="Times New Roman" pitchFamily="18" charset="0"/>
              <a:cs typeface="Times New Roman" pitchFamily="18" charset="0"/>
            </a:endParaRPr>
          </a:p>
          <a:p>
            <a:endParaRPr lang="en-US" sz="2400" dirty="0"/>
          </a:p>
          <a:p>
            <a:endParaRPr lang="en-US" dirty="0"/>
          </a:p>
        </p:txBody>
      </p:sp>
      <p:sp>
        <p:nvSpPr>
          <p:cNvPr id="5" name="Slide Number Placeholder 4">
            <a:extLst>
              <a:ext uri="{FF2B5EF4-FFF2-40B4-BE49-F238E27FC236}">
                <a16:creationId xmlns:a16="http://schemas.microsoft.com/office/drawing/2014/main" id="{B9793605-9BFE-4BC9-A9C6-CF380851B638}"/>
              </a:ext>
            </a:extLst>
          </p:cNvPr>
          <p:cNvSpPr>
            <a:spLocks noGrp="1"/>
          </p:cNvSpPr>
          <p:nvPr>
            <p:ph type="sldNum" sz="quarter" idx="12"/>
          </p:nvPr>
        </p:nvSpPr>
        <p:spPr/>
        <p:txBody>
          <a:bodyPr/>
          <a:lstStyle/>
          <a:p>
            <a:fld id="{1CFBE6BF-D6F5-4987-862E-1B0AD8775C13}" type="slidenum">
              <a:rPr lang="en-US" smtClean="0"/>
              <a:pPr/>
              <a:t>20</a:t>
            </a:fld>
            <a:endParaRPr lang="en-US"/>
          </a:p>
        </p:txBody>
      </p:sp>
      <p:sp>
        <p:nvSpPr>
          <p:cNvPr id="6" name="Rectangle 5"/>
          <p:cNvSpPr/>
          <p:nvPr/>
        </p:nvSpPr>
        <p:spPr>
          <a:xfrm>
            <a:off x="7162800" y="6397823"/>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084774"/>
            <a:ext cx="9144000" cy="4800600"/>
          </a:xfrm>
        </p:spPr>
        <p:txBody>
          <a:bodyPr>
            <a:normAutofit fontScale="40000" lnSpcReduction="20000"/>
          </a:bodyPr>
          <a:lstStyle/>
          <a:p>
            <a:pPr algn="l">
              <a:lnSpc>
                <a:spcPct val="120000"/>
              </a:lnSpc>
            </a:pPr>
            <a:r>
              <a:rPr lang="en-US" sz="5100" b="1" dirty="0" smtClean="0">
                <a:solidFill>
                  <a:schemeClr val="tx1"/>
                </a:solidFill>
                <a:latin typeface="Times New Roman" pitchFamily="18" charset="0"/>
                <a:cs typeface="Times New Roman" pitchFamily="18" charset="0"/>
              </a:rPr>
              <a:t>Measures to gather inputs and take corrective actions to diffuse vulnerability:</a:t>
            </a:r>
          </a:p>
          <a:p>
            <a:pPr marL="685800" indent="-685800" algn="l">
              <a:lnSpc>
                <a:spcPct val="120000"/>
              </a:lnSpc>
              <a:buFont typeface="Wingdings" panose="05000000000000000000" pitchFamily="2" charset="2"/>
              <a:buChar char="§"/>
            </a:pPr>
            <a:r>
              <a:rPr lang="en-US" sz="5100" dirty="0" smtClean="0">
                <a:solidFill>
                  <a:schemeClr val="tx1"/>
                </a:solidFill>
                <a:latin typeface="Times New Roman" pitchFamily="18" charset="0"/>
                <a:cs typeface="Times New Roman" pitchFamily="18" charset="0"/>
              </a:rPr>
              <a:t>Take </a:t>
            </a:r>
            <a:r>
              <a:rPr lang="en-US" sz="5100" dirty="0">
                <a:solidFill>
                  <a:schemeClr val="tx1"/>
                </a:solidFill>
                <a:latin typeface="Times New Roman" pitchFamily="18" charset="0"/>
                <a:cs typeface="Times New Roman" pitchFamily="18" charset="0"/>
              </a:rPr>
              <a:t>regular feedback on each subject from District </a:t>
            </a:r>
            <a:r>
              <a:rPr lang="en-US" sz="5100" dirty="0" smtClean="0">
                <a:solidFill>
                  <a:schemeClr val="tx1"/>
                </a:solidFill>
                <a:latin typeface="Times New Roman" pitchFamily="18" charset="0"/>
                <a:cs typeface="Times New Roman" pitchFamily="18" charset="0"/>
              </a:rPr>
              <a:t>Intelligence(L.I.B)</a:t>
            </a:r>
            <a:endParaRPr lang="en-US" sz="5100" dirty="0">
              <a:solidFill>
                <a:schemeClr val="tx1"/>
              </a:solidFill>
              <a:latin typeface="Times New Roman" pitchFamily="18" charset="0"/>
              <a:cs typeface="Times New Roman" pitchFamily="18" charset="0"/>
            </a:endParaRPr>
          </a:p>
          <a:p>
            <a:pPr marL="685800" indent="-685800" algn="l">
              <a:lnSpc>
                <a:spcPct val="120000"/>
              </a:lnSpc>
              <a:buFont typeface="Wingdings" panose="05000000000000000000" pitchFamily="2" charset="2"/>
              <a:buChar char="§"/>
            </a:pPr>
            <a:r>
              <a:rPr lang="en-US" sz="5100" dirty="0" smtClean="0">
                <a:solidFill>
                  <a:schemeClr val="tx1"/>
                </a:solidFill>
                <a:latin typeface="Times New Roman" pitchFamily="18" charset="0"/>
                <a:cs typeface="Times New Roman" pitchFamily="18" charset="0"/>
              </a:rPr>
              <a:t>Deploy </a:t>
            </a:r>
            <a:r>
              <a:rPr lang="en-US" sz="5100" dirty="0">
                <a:solidFill>
                  <a:schemeClr val="tx1"/>
                </a:solidFill>
                <a:latin typeface="Times New Roman" pitchFamily="18" charset="0"/>
                <a:cs typeface="Times New Roman" pitchFamily="18" charset="0"/>
              </a:rPr>
              <a:t>dedicated police teams in vulnerable pockets to locate voters at convenient places for fast movement on poll day (shall be included in District Security Plan</a:t>
            </a:r>
            <a:r>
              <a:rPr lang="en-US" sz="5100" dirty="0" smtClean="0">
                <a:solidFill>
                  <a:schemeClr val="tx1"/>
                </a:solidFill>
                <a:latin typeface="Times New Roman" pitchFamily="18" charset="0"/>
                <a:cs typeface="Times New Roman" pitchFamily="18" charset="0"/>
              </a:rPr>
              <a:t>).</a:t>
            </a:r>
          </a:p>
          <a:p>
            <a:pPr marL="685800" indent="-685800" algn="l">
              <a:lnSpc>
                <a:spcPct val="120000"/>
              </a:lnSpc>
              <a:buFont typeface="Wingdings" panose="05000000000000000000" pitchFamily="2" charset="2"/>
              <a:buChar char="§"/>
            </a:pPr>
            <a:r>
              <a:rPr lang="en-US" sz="5400" dirty="0" smtClean="0">
                <a:solidFill>
                  <a:schemeClr val="tx1"/>
                </a:solidFill>
                <a:latin typeface="Times New Roman" pitchFamily="18" charset="0"/>
                <a:cs typeface="Times New Roman" pitchFamily="18" charset="0"/>
              </a:rPr>
              <a:t>Form  </a:t>
            </a:r>
            <a:r>
              <a:rPr lang="en-US" sz="5400" dirty="0">
                <a:solidFill>
                  <a:schemeClr val="tx1"/>
                </a:solidFill>
                <a:latin typeface="Times New Roman" pitchFamily="18" charset="0"/>
                <a:cs typeface="Times New Roman" pitchFamily="18" charset="0"/>
              </a:rPr>
              <a:t>Village Level/ Ward Level Awareness Groups(VAGs/WAGs) to gather information of vulnerability and do confidence building.</a:t>
            </a:r>
          </a:p>
          <a:p>
            <a:pPr marL="685800" indent="-685800" algn="l">
              <a:buFont typeface="Wingdings" panose="05000000000000000000" pitchFamily="2" charset="2"/>
              <a:buChar char="§"/>
            </a:pPr>
            <a:r>
              <a:rPr lang="en-US" sz="5400" dirty="0">
                <a:solidFill>
                  <a:schemeClr val="tx1"/>
                </a:solidFill>
                <a:latin typeface="Times New Roman" pitchFamily="18" charset="0"/>
                <a:cs typeface="Times New Roman" pitchFamily="18" charset="0"/>
              </a:rPr>
              <a:t>Ensure 24 hours surveillance by FSTs, SSTs, VVTs.</a:t>
            </a:r>
          </a:p>
          <a:p>
            <a:pPr marL="685800" indent="-685800" algn="l">
              <a:buFont typeface="Wingdings" panose="05000000000000000000" pitchFamily="2" charset="2"/>
              <a:buChar char="§"/>
            </a:pPr>
            <a:r>
              <a:rPr lang="en-US" sz="5400" dirty="0" smtClean="0">
                <a:solidFill>
                  <a:schemeClr val="tx1"/>
                </a:solidFill>
                <a:latin typeface="Times New Roman" pitchFamily="18" charset="0"/>
                <a:cs typeface="Times New Roman" pitchFamily="18" charset="0"/>
              </a:rPr>
              <a:t>Undertake </a:t>
            </a:r>
            <a:r>
              <a:rPr lang="en-US" sz="5400" dirty="0">
                <a:solidFill>
                  <a:schemeClr val="tx1"/>
                </a:solidFill>
                <a:latin typeface="Times New Roman" pitchFamily="18" charset="0"/>
                <a:cs typeface="Times New Roman" pitchFamily="18" charset="0"/>
              </a:rPr>
              <a:t>required SVEEP measures.</a:t>
            </a:r>
          </a:p>
          <a:p>
            <a:pPr marL="685800" indent="-685800" algn="l">
              <a:buFont typeface="Wingdings" panose="05000000000000000000" pitchFamily="2" charset="2"/>
              <a:buChar char="§"/>
            </a:pPr>
            <a:r>
              <a:rPr lang="en-US" sz="5400" dirty="0">
                <a:solidFill>
                  <a:schemeClr val="tx1"/>
                </a:solidFill>
                <a:latin typeface="Times New Roman" pitchFamily="18" charset="0"/>
                <a:cs typeface="Times New Roman" pitchFamily="18" charset="0"/>
              </a:rPr>
              <a:t>Measures are to be undertaken in non-partisan </a:t>
            </a:r>
            <a:r>
              <a:rPr lang="en-US" sz="5400" dirty="0" smtClean="0">
                <a:solidFill>
                  <a:schemeClr val="tx1"/>
                </a:solidFill>
                <a:latin typeface="Times New Roman" pitchFamily="18" charset="0"/>
                <a:cs typeface="Times New Roman" pitchFamily="18" charset="0"/>
              </a:rPr>
              <a:t>manner</a:t>
            </a:r>
            <a:endParaRPr lang="en-US" dirty="0">
              <a:solidFill>
                <a:schemeClr val="tx1"/>
              </a:solidFill>
            </a:endParaRPr>
          </a:p>
        </p:txBody>
      </p:sp>
      <p:cxnSp>
        <p:nvCxnSpPr>
          <p:cNvPr id="5" name="Straight Connector 4">
            <a:extLst>
              <a:ext uri="{FF2B5EF4-FFF2-40B4-BE49-F238E27FC236}">
                <a16:creationId xmlns:a16="http://schemas.microsoft.com/office/drawing/2014/main" id="{DC1E1B86-87BA-4B59-BECF-8796BB4EBF80}"/>
              </a:ext>
            </a:extLst>
          </p:cNvPr>
          <p:cNvCxnSpPr/>
          <p:nvPr/>
        </p:nvCxnSpPr>
        <p:spPr>
          <a:xfrm flipV="1">
            <a:off x="10896600" y="2590800"/>
            <a:ext cx="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DFC55C98-F7BB-4FFF-A373-46E308BC70AD}"/>
              </a:ext>
            </a:extLst>
          </p:cNvPr>
          <p:cNvSpPr>
            <a:spLocks noGrp="1"/>
          </p:cNvSpPr>
          <p:nvPr>
            <p:ph type="sldNum" sz="quarter" idx="12"/>
          </p:nvPr>
        </p:nvSpPr>
        <p:spPr/>
        <p:txBody>
          <a:bodyPr/>
          <a:lstStyle/>
          <a:p>
            <a:fld id="{1CFBE6BF-D6F5-4987-862E-1B0AD8775C13}" type="slidenum">
              <a:rPr lang="en-US" smtClean="0"/>
              <a:pPr/>
              <a:t>21</a:t>
            </a:fld>
            <a:endParaRPr lang="en-US"/>
          </a:p>
        </p:txBody>
      </p:sp>
      <p:sp>
        <p:nvSpPr>
          <p:cNvPr id="7" name="Rectangle 6"/>
          <p:cNvSpPr/>
          <p:nvPr/>
        </p:nvSpPr>
        <p:spPr>
          <a:xfrm>
            <a:off x="7162800" y="6323325"/>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
        <p:nvSpPr>
          <p:cNvPr id="10" name="Rectangle 9"/>
          <p:cNvSpPr/>
          <p:nvPr/>
        </p:nvSpPr>
        <p:spPr>
          <a:xfrm>
            <a:off x="-4689" y="169769"/>
            <a:ext cx="9296400" cy="954107"/>
          </a:xfrm>
          <a:prstGeom prst="rect">
            <a:avLst/>
          </a:prstGeom>
        </p:spPr>
        <p:txBody>
          <a:bodyPr wrap="square">
            <a:spAutoFit/>
          </a:bodyPr>
          <a:lstStyle/>
          <a:p>
            <a:r>
              <a:rPr lang="en-US" sz="2800" b="1" dirty="0">
                <a:latin typeface="Times New Roman" panose="02020603050405020304" pitchFamily="18" charset="0"/>
                <a:cs typeface="Times New Roman" panose="02020603050405020304" pitchFamily="18" charset="0"/>
              </a:rPr>
              <a:t>Poll day responsibilities </a:t>
            </a:r>
            <a:r>
              <a:rPr lang="en-US" sz="2800" b="1" dirty="0" smtClean="0">
                <a:latin typeface="Times New Roman" pitchFamily="18" charset="0"/>
                <a:cs typeface="Times New Roman" pitchFamily="18" charset="0"/>
              </a:rPr>
              <a:t>- role of DEO/RO/SP – contd.</a:t>
            </a:r>
            <a:r>
              <a:rPr lang="en-US" sz="3600" b="1" dirty="0">
                <a:latin typeface="Times New Roman" pitchFamily="18" charset="0"/>
                <a:cs typeface="Times New Roman" pitchFamily="18" charset="0"/>
              </a:rPr>
              <a:t/>
            </a:r>
            <a:br>
              <a:rPr lang="en-US" sz="3600" b="1" dirty="0">
                <a:latin typeface="Times New Roman" pitchFamily="18" charset="0"/>
                <a:cs typeface="Times New Roman" pitchFamily="18" charset="0"/>
              </a:rPr>
            </a:br>
            <a:endParaRPr lang="en-IN"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55320"/>
            <a:ext cx="8305800" cy="1478280"/>
          </a:xfrm>
        </p:spPr>
        <p:txBody>
          <a:bodyPr>
            <a:noAutofit/>
          </a:bodyPr>
          <a:lstStyle/>
          <a:p>
            <a:r>
              <a:rPr lang="en-US" sz="3600" b="1" cap="none" dirty="0" smtClean="0">
                <a:latin typeface="Times New Roman" pitchFamily="18" charset="0"/>
                <a:cs typeface="Times New Roman" pitchFamily="18" charset="0"/>
              </a:rPr>
              <a:t>Poll day responsibilities - role of CPF – contd.</a:t>
            </a:r>
            <a:endParaRPr lang="en-US" sz="3600" b="1" cap="none" dirty="0">
              <a:latin typeface="Times New Roman" pitchFamily="18" charset="0"/>
              <a:cs typeface="Times New Roman" pitchFamily="18" charset="0"/>
            </a:endParaRPr>
          </a:p>
        </p:txBody>
      </p:sp>
      <p:sp>
        <p:nvSpPr>
          <p:cNvPr id="3" name="Subtitle 2"/>
          <p:cNvSpPr>
            <a:spLocks noGrp="1"/>
          </p:cNvSpPr>
          <p:nvPr>
            <p:ph type="subTitle" idx="1"/>
          </p:nvPr>
        </p:nvSpPr>
        <p:spPr>
          <a:xfrm>
            <a:off x="665832" y="2346960"/>
            <a:ext cx="7772400" cy="3657600"/>
          </a:xfrm>
        </p:spPr>
        <p:txBody>
          <a:bodyPr>
            <a:normAutofit fontScale="92500" lnSpcReduction="20000"/>
          </a:bodyPr>
          <a:lstStyle/>
          <a:p>
            <a:pPr marL="288925" indent="-288925" algn="just">
              <a:buFont typeface="Arial" pitchFamily="34" charset="0"/>
              <a:buChar char="•"/>
            </a:pPr>
            <a:endParaRPr lang="en-US" sz="2400" dirty="0" smtClean="0">
              <a:solidFill>
                <a:schemeClr val="tx1"/>
              </a:solidFill>
              <a:latin typeface="Times New Roman" pitchFamily="18" charset="0"/>
              <a:cs typeface="Times New Roman" pitchFamily="18" charset="0"/>
            </a:endParaRPr>
          </a:p>
          <a:p>
            <a:pPr marL="288925" indent="-288925" algn="just">
              <a:buFont typeface="Arial" pitchFamily="34" charset="0"/>
              <a:buChar char="•"/>
            </a:pPr>
            <a:r>
              <a:rPr lang="en-US" sz="2400" dirty="0" smtClean="0">
                <a:solidFill>
                  <a:schemeClr val="tx1"/>
                </a:solidFill>
                <a:latin typeface="Times New Roman" pitchFamily="18" charset="0"/>
                <a:cs typeface="Times New Roman" pitchFamily="18" charset="0"/>
              </a:rPr>
              <a:t>DEO </a:t>
            </a:r>
            <a:r>
              <a:rPr lang="en-US" sz="2400" dirty="0">
                <a:solidFill>
                  <a:schemeClr val="tx1"/>
                </a:solidFill>
                <a:latin typeface="Times New Roman" pitchFamily="18" charset="0"/>
                <a:cs typeface="Times New Roman" pitchFamily="18" charset="0"/>
              </a:rPr>
              <a:t>to provide list of vulnerable locations to CPF</a:t>
            </a:r>
          </a:p>
          <a:p>
            <a:pPr algn="just"/>
            <a:endParaRPr lang="en-US" sz="2400" dirty="0">
              <a:solidFill>
                <a:schemeClr val="tx1"/>
              </a:solidFill>
              <a:latin typeface="Times New Roman" pitchFamily="18" charset="0"/>
              <a:cs typeface="Times New Roman" pitchFamily="18" charset="0"/>
            </a:endParaRPr>
          </a:p>
          <a:p>
            <a:pPr marL="231775" indent="-231775" algn="just">
              <a:buFont typeface="Arial" pitchFamily="34" charset="0"/>
              <a:buChar char="•"/>
            </a:pPr>
            <a:r>
              <a:rPr lang="en-US" sz="2400" dirty="0">
                <a:solidFill>
                  <a:schemeClr val="tx1"/>
                </a:solidFill>
                <a:latin typeface="Times New Roman" pitchFamily="18" charset="0"/>
                <a:cs typeface="Times New Roman" pitchFamily="18" charset="0"/>
              </a:rPr>
              <a:t>CPF Commanders to visit such vulnerable locations</a:t>
            </a:r>
          </a:p>
          <a:p>
            <a:pPr algn="just"/>
            <a:endParaRPr lang="en-US" sz="2400" dirty="0">
              <a:solidFill>
                <a:schemeClr val="tx1"/>
              </a:solidFill>
              <a:latin typeface="Times New Roman" pitchFamily="18" charset="0"/>
              <a:cs typeface="Times New Roman" pitchFamily="18" charset="0"/>
            </a:endParaRPr>
          </a:p>
          <a:p>
            <a:pPr marL="231775" indent="-231775" algn="l">
              <a:buFont typeface="Arial" pitchFamily="34" charset="0"/>
              <a:buChar char="•"/>
            </a:pPr>
            <a:r>
              <a:rPr lang="en-US" sz="2400" dirty="0">
                <a:solidFill>
                  <a:schemeClr val="tx1"/>
                </a:solidFill>
                <a:latin typeface="Times New Roman" pitchFamily="18" charset="0"/>
                <a:cs typeface="Times New Roman" pitchFamily="18" charset="0"/>
              </a:rPr>
              <a:t>Area Domination &amp; Flag March.</a:t>
            </a:r>
          </a:p>
          <a:p>
            <a:pPr algn="l"/>
            <a:endParaRPr lang="en-US" sz="2400" dirty="0">
              <a:solidFill>
                <a:schemeClr val="tx1"/>
              </a:solidFill>
              <a:latin typeface="Times New Roman" pitchFamily="18" charset="0"/>
              <a:cs typeface="Times New Roman" pitchFamily="18" charset="0"/>
            </a:endParaRPr>
          </a:p>
          <a:p>
            <a:pPr marL="231775" indent="-231775" algn="l">
              <a:buFont typeface="Arial" pitchFamily="34" charset="0"/>
              <a:buChar char="•"/>
            </a:pPr>
            <a:r>
              <a:rPr lang="en-US" sz="2400" dirty="0">
                <a:solidFill>
                  <a:schemeClr val="tx1"/>
                </a:solidFill>
                <a:latin typeface="Times New Roman" pitchFamily="18" charset="0"/>
                <a:cs typeface="Times New Roman" pitchFamily="18" charset="0"/>
              </a:rPr>
              <a:t>To immediately report to RO/DEO/SP/Observer/Sector Officer if any obstructions.</a:t>
            </a:r>
          </a:p>
          <a:p>
            <a:pPr marL="231775" indent="-231775" algn="l">
              <a:buFont typeface="Arial" pitchFamily="34" charset="0"/>
              <a:buChar char="•"/>
            </a:pPr>
            <a:endParaRPr lang="en-US" sz="2400" dirty="0">
              <a:solidFill>
                <a:schemeClr val="tx1"/>
              </a:solidFill>
              <a:latin typeface="Times New Roman" pitchFamily="18" charset="0"/>
              <a:cs typeface="Times New Roman" pitchFamily="18" charset="0"/>
            </a:endParaRPr>
          </a:p>
        </p:txBody>
      </p:sp>
      <p:sp>
        <p:nvSpPr>
          <p:cNvPr id="4" name="Slide Number Placeholder 3">
            <a:extLst>
              <a:ext uri="{FF2B5EF4-FFF2-40B4-BE49-F238E27FC236}">
                <a16:creationId xmlns:a16="http://schemas.microsoft.com/office/drawing/2014/main" id="{344C0E53-7D05-4EAD-8A70-031E7A6BCD44}"/>
              </a:ext>
            </a:extLst>
          </p:cNvPr>
          <p:cNvSpPr>
            <a:spLocks noGrp="1"/>
          </p:cNvSpPr>
          <p:nvPr>
            <p:ph type="sldNum" sz="quarter" idx="12"/>
          </p:nvPr>
        </p:nvSpPr>
        <p:spPr/>
        <p:txBody>
          <a:bodyPr/>
          <a:lstStyle/>
          <a:p>
            <a:fld id="{1CFBE6BF-D6F5-4987-862E-1B0AD8775C13}" type="slidenum">
              <a:rPr lang="en-US" smtClean="0"/>
              <a:pPr/>
              <a:t>22</a:t>
            </a:fld>
            <a:endParaRPr lang="en-US"/>
          </a:p>
        </p:txBody>
      </p:sp>
      <p:sp>
        <p:nvSpPr>
          <p:cNvPr id="5" name="Rectangle 4"/>
          <p:cNvSpPr/>
          <p:nvPr/>
        </p:nvSpPr>
        <p:spPr>
          <a:xfrm>
            <a:off x="7260357" y="6379698"/>
            <a:ext cx="979755" cy="369332"/>
          </a:xfrm>
          <a:prstGeom prst="rect">
            <a:avLst/>
          </a:prstGeom>
        </p:spPr>
        <p:txBody>
          <a:bodyPr wrap="none">
            <a:spAutoFit/>
          </a:bodyPr>
          <a:lstStyle/>
          <a:p>
            <a:r>
              <a:rPr lang="en-US" dirty="0" err="1" smtClean="0">
                <a:latin typeface="Times New Roman" panose="02020603050405020304" pitchFamily="18" charset="0"/>
                <a:cs typeface="Times New Roman" panose="02020603050405020304" pitchFamily="18" charset="0"/>
              </a:rPr>
              <a:t>Contd</a:t>
            </a:r>
            <a:r>
              <a:rPr lang="en-US" dirty="0" smtClean="0">
                <a:latin typeface="Times New Roman" panose="02020603050405020304" pitchFamily="18" charset="0"/>
                <a:cs typeface="Times New Roman" panose="02020603050405020304" pitchFamily="18" charset="0"/>
              </a:rPr>
              <a:t>…</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7F6B9-CFC4-4B8F-AB0F-8B0F17E1A804}"/>
              </a:ext>
            </a:extLst>
          </p:cNvPr>
          <p:cNvSpPr>
            <a:spLocks noGrp="1"/>
          </p:cNvSpPr>
          <p:nvPr>
            <p:ph type="title"/>
          </p:nvPr>
        </p:nvSpPr>
        <p:spPr>
          <a:xfrm>
            <a:off x="228600" y="685800"/>
            <a:ext cx="8839200" cy="1188720"/>
          </a:xfrm>
        </p:spPr>
        <p:txBody>
          <a:bodyPr>
            <a:noAutofit/>
          </a:bodyPr>
          <a:lstStyle/>
          <a:p>
            <a:r>
              <a:rPr lang="en-US" sz="3600" b="1" cap="none" dirty="0" smtClean="0">
                <a:latin typeface="Times New Roman" panose="02020603050405020304" pitchFamily="18" charset="0"/>
                <a:cs typeface="Times New Roman" panose="02020603050405020304" pitchFamily="18" charset="0"/>
              </a:rPr>
              <a:t>Poll day responsibilities - role of Observer </a:t>
            </a:r>
            <a:r>
              <a:rPr lang="en-US" sz="3600" b="1" dirty="0" smtClean="0">
                <a:latin typeface="Times New Roman" panose="02020603050405020304" pitchFamily="18" charset="0"/>
                <a:cs typeface="Times New Roman" panose="02020603050405020304" pitchFamily="18" charset="0"/>
              </a:rPr>
              <a:t>– </a:t>
            </a:r>
            <a:r>
              <a:rPr lang="en-US" sz="3600" b="1" cap="none" dirty="0" smtClean="0">
                <a:latin typeface="Times New Roman" panose="02020603050405020304" pitchFamily="18" charset="0"/>
                <a:cs typeface="Times New Roman" panose="02020603050405020304" pitchFamily="18" charset="0"/>
              </a:rPr>
              <a:t>contd</a:t>
            </a:r>
            <a:r>
              <a:rPr lang="en-US" sz="3600" b="1" dirty="0" smtClean="0">
                <a:latin typeface="Times New Roman" panose="02020603050405020304" pitchFamily="18" charset="0"/>
                <a:cs typeface="Times New Roman" panose="02020603050405020304" pitchFamily="18" charset="0"/>
              </a:rPr>
              <a:t>.</a:t>
            </a:r>
            <a:endParaRPr lang="en-US" sz="36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7B85CCC-D698-4C5E-AAF0-CA96A99D5B6F}"/>
              </a:ext>
            </a:extLst>
          </p:cNvPr>
          <p:cNvSpPr>
            <a:spLocks noGrp="1"/>
          </p:cNvSpPr>
          <p:nvPr>
            <p:ph idx="1"/>
          </p:nvPr>
        </p:nvSpPr>
        <p:spPr>
          <a:xfrm>
            <a:off x="533399" y="2495228"/>
            <a:ext cx="8229601" cy="3101983"/>
          </a:xfrm>
        </p:spPr>
        <p:txBody>
          <a:bodyPr>
            <a:normAutofit fontScale="77500" lnSpcReduction="20000"/>
          </a:bodyPr>
          <a:lstStyle/>
          <a:p>
            <a:pPr marL="0" indent="0" algn="just">
              <a:buNone/>
            </a:pPr>
            <a:r>
              <a:rPr lang="en-US" sz="2600" b="1" dirty="0" smtClean="0">
                <a:latin typeface="Times New Roman" panose="02020603050405020304" pitchFamily="18" charset="0"/>
                <a:cs typeface="Times New Roman" panose="02020603050405020304" pitchFamily="18" charset="0"/>
              </a:rPr>
              <a:t>Action by observer – visit vulnerable locations – constant monitoring:</a:t>
            </a:r>
          </a:p>
          <a:p>
            <a:pPr algn="just"/>
            <a:r>
              <a:rPr lang="en-US" sz="2600" dirty="0" smtClean="0">
                <a:latin typeface="Times New Roman" panose="02020603050405020304" pitchFamily="18" charset="0"/>
                <a:cs typeface="Times New Roman" panose="02020603050405020304" pitchFamily="18" charset="0"/>
              </a:rPr>
              <a:t>DEO/RO </a:t>
            </a:r>
            <a:r>
              <a:rPr lang="en-US" sz="2600" dirty="0">
                <a:latin typeface="Times New Roman" panose="02020603050405020304" pitchFamily="18" charset="0"/>
                <a:cs typeface="Times New Roman" panose="02020603050405020304" pitchFamily="18" charset="0"/>
              </a:rPr>
              <a:t>shall hand over the details of polling station-wise Vulnerability Mapping of Constituency to the Observer ( in annexure VM-6(RO) &amp;VM-7(DEO).</a:t>
            </a:r>
          </a:p>
          <a:p>
            <a:pPr algn="just"/>
            <a:endParaRPr lang="en-US" sz="2600" dirty="0">
              <a:latin typeface="Times New Roman" panose="02020603050405020304" pitchFamily="18" charset="0"/>
              <a:cs typeface="Times New Roman" panose="02020603050405020304" pitchFamily="18" charset="0"/>
            </a:endParaRPr>
          </a:p>
          <a:p>
            <a:pPr algn="just"/>
            <a:r>
              <a:rPr lang="en-US" sz="2600" dirty="0">
                <a:latin typeface="Times New Roman" panose="02020603050405020304" pitchFamily="18" charset="0"/>
                <a:cs typeface="Times New Roman" panose="02020603050405020304" pitchFamily="18" charset="0"/>
              </a:rPr>
              <a:t>The Observer shall visit vulnerable locations and interact with the voters.</a:t>
            </a:r>
          </a:p>
          <a:p>
            <a:pPr marL="0" indent="0" algn="just">
              <a:buNone/>
            </a:pPr>
            <a:endParaRPr lang="en-US" sz="2600" dirty="0">
              <a:latin typeface="Times New Roman" panose="02020603050405020304" pitchFamily="18" charset="0"/>
              <a:cs typeface="Times New Roman" panose="02020603050405020304" pitchFamily="18" charset="0"/>
            </a:endParaRPr>
          </a:p>
          <a:p>
            <a:pPr algn="just"/>
            <a:r>
              <a:rPr lang="en-US" sz="2600" dirty="0">
                <a:latin typeface="Times New Roman" panose="02020603050405020304" pitchFamily="18" charset="0"/>
                <a:cs typeface="Times New Roman" panose="02020603050405020304" pitchFamily="18" charset="0"/>
              </a:rPr>
              <a:t>The Observer shall constantly monitor the development.</a:t>
            </a:r>
          </a:p>
          <a:p>
            <a:endParaRPr lang="en-US" dirty="0"/>
          </a:p>
        </p:txBody>
      </p:sp>
      <p:sp>
        <p:nvSpPr>
          <p:cNvPr id="4" name="Slide Number Placeholder 3">
            <a:extLst>
              <a:ext uri="{FF2B5EF4-FFF2-40B4-BE49-F238E27FC236}">
                <a16:creationId xmlns:a16="http://schemas.microsoft.com/office/drawing/2014/main" id="{80A0482D-A816-4DDC-92E3-0FDB6BDF1258}"/>
              </a:ext>
            </a:extLst>
          </p:cNvPr>
          <p:cNvSpPr>
            <a:spLocks noGrp="1"/>
          </p:cNvSpPr>
          <p:nvPr>
            <p:ph type="sldNum" sz="quarter" idx="12"/>
          </p:nvPr>
        </p:nvSpPr>
        <p:spPr/>
        <p:txBody>
          <a:bodyPr/>
          <a:lstStyle/>
          <a:p>
            <a:fld id="{1CFBE6BF-D6F5-4987-862E-1B0AD8775C13}" type="slidenum">
              <a:rPr lang="en-US" smtClean="0"/>
              <a:pPr/>
              <a:t>23</a:t>
            </a:fld>
            <a:endParaRPr lang="en-US"/>
          </a:p>
        </p:txBody>
      </p:sp>
      <p:sp>
        <p:nvSpPr>
          <p:cNvPr id="5" name="Rectangle 4"/>
          <p:cNvSpPr/>
          <p:nvPr/>
        </p:nvSpPr>
        <p:spPr>
          <a:xfrm>
            <a:off x="7260357" y="6379698"/>
            <a:ext cx="979755" cy="369332"/>
          </a:xfrm>
          <a:prstGeom prst="rect">
            <a:avLst/>
          </a:prstGeom>
        </p:spPr>
        <p:txBody>
          <a:bodyPr wrap="none">
            <a:spAutoFit/>
          </a:bodyPr>
          <a:lstStyle/>
          <a:p>
            <a:r>
              <a:rPr lang="en-US" dirty="0" err="1" smtClean="0">
                <a:latin typeface="Times New Roman" panose="02020603050405020304" pitchFamily="18" charset="0"/>
                <a:cs typeface="Times New Roman" panose="02020603050405020304" pitchFamily="18" charset="0"/>
              </a:rPr>
              <a:t>Contd</a:t>
            </a:r>
            <a:r>
              <a:rPr lang="en-US" dirty="0" smtClean="0">
                <a:latin typeface="Times New Roman" panose="02020603050405020304" pitchFamily="18" charset="0"/>
                <a:cs typeface="Times New Roman" panose="02020603050405020304" pitchFamily="18" charset="0"/>
              </a:rPr>
              <a:t>…</a:t>
            </a:r>
            <a:endParaRPr lang="en-IN" dirty="0"/>
          </a:p>
        </p:txBody>
      </p:sp>
    </p:spTree>
    <p:extLst>
      <p:ext uri="{BB962C8B-B14F-4D97-AF65-F5344CB8AC3E}">
        <p14:creationId xmlns:p14="http://schemas.microsoft.com/office/powerpoint/2010/main" val="1474385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52400"/>
            <a:ext cx="8686800" cy="1981200"/>
          </a:xfrm>
        </p:spPr>
        <p:txBody>
          <a:bodyPr>
            <a:noAutofit/>
          </a:bodyPr>
          <a:lstStyle/>
          <a:p>
            <a:r>
              <a:rPr lang="en-US" sz="3600" b="1" cap="none" dirty="0" smtClean="0">
                <a:latin typeface="Times New Roman" pitchFamily="18" charset="0"/>
                <a:cs typeface="Times New Roman" pitchFamily="18" charset="0"/>
              </a:rPr>
              <a:t>Poll day responsibilities - poll day monitoring – contd.</a:t>
            </a:r>
            <a:endParaRPr lang="en-US" sz="3600" cap="none" dirty="0">
              <a:latin typeface="Times New Roman" pitchFamily="18" charset="0"/>
              <a:cs typeface="Times New Roman" pitchFamily="18" charset="0"/>
            </a:endParaRPr>
          </a:p>
        </p:txBody>
      </p:sp>
      <p:sp>
        <p:nvSpPr>
          <p:cNvPr id="3" name="Subtitle 2"/>
          <p:cNvSpPr>
            <a:spLocks noGrp="1"/>
          </p:cNvSpPr>
          <p:nvPr>
            <p:ph type="subTitle" idx="1"/>
          </p:nvPr>
        </p:nvSpPr>
        <p:spPr>
          <a:xfrm>
            <a:off x="0" y="2286000"/>
            <a:ext cx="8991600" cy="4191000"/>
          </a:xfrm>
        </p:spPr>
        <p:txBody>
          <a:bodyPr>
            <a:noAutofit/>
          </a:bodyPr>
          <a:lstStyle/>
          <a:p>
            <a:pPr algn="just"/>
            <a:r>
              <a:rPr lang="en-US" sz="2400" b="1" dirty="0" smtClean="0">
                <a:solidFill>
                  <a:schemeClr val="tx1"/>
                </a:solidFill>
                <a:latin typeface="Times New Roman" pitchFamily="18" charset="0"/>
                <a:cs typeface="Times New Roman" pitchFamily="18" charset="0"/>
              </a:rPr>
              <a:t>Measures to tackle vulnerability on real-time basis on poll day – visit </a:t>
            </a:r>
            <a:r>
              <a:rPr lang="en-US" sz="2400" b="1" dirty="0" err="1" smtClean="0">
                <a:solidFill>
                  <a:schemeClr val="tx1"/>
                </a:solidFill>
                <a:latin typeface="Times New Roman" pitchFamily="18" charset="0"/>
                <a:cs typeface="Times New Roman" pitchFamily="18" charset="0"/>
              </a:rPr>
              <a:t>atleast</a:t>
            </a:r>
            <a:r>
              <a:rPr lang="en-US" sz="2400" b="1" dirty="0" smtClean="0">
                <a:solidFill>
                  <a:schemeClr val="tx1"/>
                </a:solidFill>
                <a:latin typeface="Times New Roman" pitchFamily="18" charset="0"/>
                <a:cs typeface="Times New Roman" pitchFamily="18" charset="0"/>
              </a:rPr>
              <a:t> twice – adequate security deployment: </a:t>
            </a:r>
          </a:p>
          <a:p>
            <a:pPr marL="231775" indent="-231775" algn="just">
              <a:buFont typeface="Arial" pitchFamily="34" charset="0"/>
              <a:buChar char="•"/>
            </a:pPr>
            <a:r>
              <a:rPr lang="en-US" sz="2400" dirty="0" smtClean="0">
                <a:solidFill>
                  <a:schemeClr val="tx1"/>
                </a:solidFill>
                <a:latin typeface="Times New Roman" pitchFamily="18" charset="0"/>
                <a:cs typeface="Times New Roman" pitchFamily="18" charset="0"/>
              </a:rPr>
              <a:t>Briefing </a:t>
            </a:r>
            <a:r>
              <a:rPr lang="en-US" sz="2400" dirty="0">
                <a:solidFill>
                  <a:schemeClr val="tx1"/>
                </a:solidFill>
                <a:latin typeface="Times New Roman" pitchFamily="18" charset="0"/>
                <a:cs typeface="Times New Roman" pitchFamily="18" charset="0"/>
              </a:rPr>
              <a:t>to presiding officers by RO at dispatch center</a:t>
            </a:r>
          </a:p>
          <a:p>
            <a:pPr algn="just">
              <a:buFont typeface="Arial" pitchFamily="34" charset="0"/>
              <a:buChar char="•"/>
            </a:pPr>
            <a:r>
              <a:rPr lang="en-US" sz="2400" dirty="0" smtClean="0">
                <a:solidFill>
                  <a:schemeClr val="tx1"/>
                </a:solidFill>
                <a:latin typeface="Times New Roman" pitchFamily="18" charset="0"/>
                <a:cs typeface="Times New Roman" pitchFamily="18" charset="0"/>
              </a:rPr>
              <a:t> </a:t>
            </a:r>
            <a:r>
              <a:rPr lang="en-US" sz="2400" dirty="0">
                <a:solidFill>
                  <a:schemeClr val="tx1"/>
                </a:solidFill>
                <a:latin typeface="Times New Roman" pitchFamily="18" charset="0"/>
                <a:cs typeface="Times New Roman" pitchFamily="18" charset="0"/>
              </a:rPr>
              <a:t>SO report to RO of low % turnout at vulnerable PS</a:t>
            </a:r>
          </a:p>
          <a:p>
            <a:pPr algn="just">
              <a:buFont typeface="Arial" pitchFamily="34" charset="0"/>
              <a:buChar char="•"/>
            </a:pPr>
            <a:r>
              <a:rPr lang="en-US" sz="2400" dirty="0" smtClean="0">
                <a:solidFill>
                  <a:schemeClr val="tx1"/>
                </a:solidFill>
                <a:latin typeface="Times New Roman" pitchFamily="18" charset="0"/>
                <a:cs typeface="Times New Roman" pitchFamily="18" charset="0"/>
              </a:rPr>
              <a:t> </a:t>
            </a:r>
            <a:r>
              <a:rPr lang="en-US" sz="2400" dirty="0">
                <a:solidFill>
                  <a:schemeClr val="tx1"/>
                </a:solidFill>
                <a:latin typeface="Times New Roman" pitchFamily="18" charset="0"/>
                <a:cs typeface="Times New Roman" pitchFamily="18" charset="0"/>
              </a:rPr>
              <a:t>Sector Magistrate/Mobile Forces visit at least twice</a:t>
            </a:r>
          </a:p>
          <a:p>
            <a:pPr algn="just">
              <a:buFont typeface="Arial" pitchFamily="34" charset="0"/>
              <a:buChar char="•"/>
            </a:pPr>
            <a:r>
              <a:rPr lang="en-US" sz="2400" dirty="0" smtClean="0">
                <a:solidFill>
                  <a:schemeClr val="tx1"/>
                </a:solidFill>
                <a:latin typeface="Times New Roman" pitchFamily="18" charset="0"/>
                <a:cs typeface="Times New Roman" pitchFamily="18" charset="0"/>
              </a:rPr>
              <a:t> </a:t>
            </a:r>
            <a:r>
              <a:rPr lang="en-US" sz="2400" dirty="0">
                <a:solidFill>
                  <a:schemeClr val="tx1"/>
                </a:solidFill>
                <a:latin typeface="Times New Roman" pitchFamily="18" charset="0"/>
                <a:cs typeface="Times New Roman" pitchFamily="18" charset="0"/>
              </a:rPr>
              <a:t>Visit by Observer and Senior </a:t>
            </a:r>
            <a:r>
              <a:rPr lang="en-US" sz="2400" dirty="0" smtClean="0">
                <a:solidFill>
                  <a:schemeClr val="tx1"/>
                </a:solidFill>
                <a:latin typeface="Times New Roman" pitchFamily="18" charset="0"/>
                <a:cs typeface="Times New Roman" pitchFamily="18" charset="0"/>
              </a:rPr>
              <a:t>Officers</a:t>
            </a:r>
          </a:p>
          <a:p>
            <a:pPr algn="just">
              <a:buFont typeface="Arial" pitchFamily="34" charset="0"/>
              <a:buChar char="•"/>
            </a:pPr>
            <a:r>
              <a:rPr lang="en-US" sz="2400" dirty="0" smtClean="0">
                <a:solidFill>
                  <a:schemeClr val="tx1"/>
                </a:solidFill>
                <a:latin typeface="Times New Roman" pitchFamily="18" charset="0"/>
                <a:cs typeface="Times New Roman" pitchFamily="18" charset="0"/>
              </a:rPr>
              <a:t>Police </a:t>
            </a:r>
            <a:r>
              <a:rPr lang="en-US" sz="2400" dirty="0">
                <a:solidFill>
                  <a:schemeClr val="tx1"/>
                </a:solidFill>
                <a:latin typeface="Times New Roman" pitchFamily="18" charset="0"/>
                <a:cs typeface="Times New Roman" pitchFamily="18" charset="0"/>
              </a:rPr>
              <a:t>patrolling to keep track, police pickets if </a:t>
            </a:r>
            <a:r>
              <a:rPr lang="en-US" sz="2400" dirty="0" smtClean="0">
                <a:solidFill>
                  <a:schemeClr val="tx1"/>
                </a:solidFill>
                <a:latin typeface="Times New Roman" pitchFamily="18" charset="0"/>
                <a:cs typeface="Times New Roman" pitchFamily="18" charset="0"/>
              </a:rPr>
              <a:t>needed</a:t>
            </a:r>
          </a:p>
          <a:p>
            <a:pPr algn="just">
              <a:buFont typeface="Arial" pitchFamily="34" charset="0"/>
              <a:buChar char="•"/>
            </a:pPr>
            <a:r>
              <a:rPr lang="en-US" sz="2400" dirty="0" smtClean="0">
                <a:solidFill>
                  <a:schemeClr val="tx1"/>
                </a:solidFill>
                <a:latin typeface="Times New Roman" pitchFamily="18" charset="0"/>
                <a:cs typeface="Times New Roman" pitchFamily="18" charset="0"/>
              </a:rPr>
              <a:t> </a:t>
            </a:r>
            <a:r>
              <a:rPr lang="en-US" sz="2400" dirty="0">
                <a:solidFill>
                  <a:schemeClr val="tx1"/>
                </a:solidFill>
                <a:latin typeface="Times New Roman" pitchFamily="18" charset="0"/>
                <a:cs typeface="Times New Roman" pitchFamily="18" charset="0"/>
              </a:rPr>
              <a:t>CPF Commanders visit- if any obstruction report to RO/DEO/SP</a:t>
            </a:r>
            <a:r>
              <a:rPr lang="en-US" sz="2400" dirty="0" smtClean="0">
                <a:solidFill>
                  <a:schemeClr val="tx1"/>
                </a:solidFill>
                <a:latin typeface="Times New Roman" pitchFamily="18" charset="0"/>
                <a:cs typeface="Times New Roman" pitchFamily="18" charset="0"/>
              </a:rPr>
              <a:t>.</a:t>
            </a:r>
          </a:p>
          <a:p>
            <a:pPr algn="just">
              <a:buFont typeface="Arial" pitchFamily="34" charset="0"/>
              <a:buChar char="•"/>
            </a:pPr>
            <a:r>
              <a:rPr lang="en-US" sz="2400" dirty="0" smtClean="0">
                <a:solidFill>
                  <a:schemeClr val="tx1"/>
                </a:solidFill>
                <a:latin typeface="Times New Roman" pitchFamily="18" charset="0"/>
                <a:cs typeface="Times New Roman" pitchFamily="18" charset="0"/>
              </a:rPr>
              <a:t> </a:t>
            </a:r>
            <a:r>
              <a:rPr lang="en-US" sz="2400" dirty="0">
                <a:solidFill>
                  <a:schemeClr val="tx1"/>
                </a:solidFill>
                <a:latin typeface="Times New Roman" pitchFamily="18" charset="0"/>
                <a:cs typeface="Times New Roman" pitchFamily="18" charset="0"/>
              </a:rPr>
              <a:t>Adequate security deployment</a:t>
            </a:r>
          </a:p>
          <a:p>
            <a:pPr algn="just">
              <a:buFont typeface="Arial" pitchFamily="34" charset="0"/>
              <a:buChar char="•"/>
            </a:pPr>
            <a:endParaRPr lang="en-US" sz="2400" dirty="0">
              <a:solidFill>
                <a:schemeClr val="tx1"/>
              </a:solidFill>
              <a:latin typeface="Times New Roman" pitchFamily="18" charset="0"/>
              <a:cs typeface="Times New Roman" pitchFamily="18" charset="0"/>
            </a:endParaRPr>
          </a:p>
        </p:txBody>
      </p:sp>
      <p:sp>
        <p:nvSpPr>
          <p:cNvPr id="4" name="Slide Number Placeholder 3">
            <a:extLst>
              <a:ext uri="{FF2B5EF4-FFF2-40B4-BE49-F238E27FC236}">
                <a16:creationId xmlns:a16="http://schemas.microsoft.com/office/drawing/2014/main" id="{3E7A91C3-959B-4FE7-9EA6-D7CCC20C43BB}"/>
              </a:ext>
            </a:extLst>
          </p:cNvPr>
          <p:cNvSpPr>
            <a:spLocks noGrp="1"/>
          </p:cNvSpPr>
          <p:nvPr>
            <p:ph type="sldNum" sz="quarter" idx="12"/>
          </p:nvPr>
        </p:nvSpPr>
        <p:spPr/>
        <p:txBody>
          <a:bodyPr/>
          <a:lstStyle/>
          <a:p>
            <a:fld id="{1CFBE6BF-D6F5-4987-862E-1B0AD8775C13}"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CFBE6BF-D6F5-4987-862E-1B0AD8775C13}" type="slidenum">
              <a:rPr lang="en-US" smtClean="0"/>
              <a:pPr/>
              <a:t>25</a:t>
            </a:fld>
            <a:endParaRPr lang="en-US"/>
          </a:p>
        </p:txBody>
      </p:sp>
      <p:sp>
        <p:nvSpPr>
          <p:cNvPr id="3" name="Rectangle 2"/>
          <p:cNvSpPr/>
          <p:nvPr/>
        </p:nvSpPr>
        <p:spPr>
          <a:xfrm>
            <a:off x="23446" y="2590800"/>
            <a:ext cx="6215035" cy="2062103"/>
          </a:xfrm>
          <a:prstGeom prst="rect">
            <a:avLst/>
          </a:prstGeom>
        </p:spPr>
        <p:txBody>
          <a:bodyPr wrap="none">
            <a:spAutoFit/>
          </a:bodyPr>
          <a:lstStyle/>
          <a:p>
            <a:r>
              <a:rPr lang="en-US" sz="8000" b="1" dirty="0" smtClean="0">
                <a:latin typeface="Calibri" panose="020F0502020204030204" pitchFamily="34" charset="0"/>
                <a:ea typeface="Calibri" panose="020F0502020204030204" pitchFamily="34" charset="0"/>
                <a:cs typeface="Calibri" panose="020F0502020204030204" pitchFamily="34" charset="0"/>
              </a:rPr>
              <a:t>Part – D</a:t>
            </a:r>
          </a:p>
          <a:p>
            <a:pPr algn="just"/>
            <a:r>
              <a:rPr lang="en-US" sz="4800" dirty="0" smtClean="0">
                <a:latin typeface="Calibri" panose="020F0502020204030204" pitchFamily="34" charset="0"/>
                <a:ea typeface="Calibri" panose="020F0502020204030204" pitchFamily="34" charset="0"/>
                <a:cs typeface="Calibri" panose="020F0502020204030204" pitchFamily="34" charset="0"/>
              </a:rPr>
              <a:t>Post poll responsibilities</a:t>
            </a:r>
            <a:endParaRPr lang="en-IN"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91509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762000"/>
            <a:ext cx="8839200" cy="1523999"/>
          </a:xfrm>
        </p:spPr>
        <p:txBody>
          <a:bodyPr>
            <a:noAutofit/>
          </a:bodyPr>
          <a:lstStyle/>
          <a:p>
            <a:r>
              <a:rPr lang="en-US" sz="3600" b="1" cap="none" dirty="0" smtClean="0">
                <a:latin typeface="Times New Roman" pitchFamily="18" charset="0"/>
                <a:cs typeface="Times New Roman" pitchFamily="18" charset="0"/>
              </a:rPr>
              <a:t>Post poll responsibilities - monitoring after the poll</a:t>
            </a:r>
            <a:endParaRPr lang="en-US" sz="3600" cap="none" dirty="0">
              <a:latin typeface="Times New Roman" pitchFamily="18" charset="0"/>
              <a:cs typeface="Times New Roman" pitchFamily="18" charset="0"/>
            </a:endParaRPr>
          </a:p>
        </p:txBody>
      </p:sp>
      <p:sp>
        <p:nvSpPr>
          <p:cNvPr id="3" name="Subtitle 2"/>
          <p:cNvSpPr>
            <a:spLocks noGrp="1"/>
          </p:cNvSpPr>
          <p:nvPr>
            <p:ph type="subTitle" idx="1"/>
          </p:nvPr>
        </p:nvSpPr>
        <p:spPr>
          <a:xfrm>
            <a:off x="609600" y="2667000"/>
            <a:ext cx="7848600" cy="3657600"/>
          </a:xfrm>
        </p:spPr>
        <p:txBody>
          <a:bodyPr>
            <a:normAutofit/>
          </a:bodyPr>
          <a:lstStyle/>
          <a:p>
            <a:pPr algn="l"/>
            <a:r>
              <a:rPr lang="en-US" sz="2400" b="1" dirty="0" smtClean="0">
                <a:solidFill>
                  <a:schemeClr val="tx1"/>
                </a:solidFill>
                <a:latin typeface="Times New Roman" pitchFamily="18" charset="0"/>
                <a:cs typeface="Times New Roman" pitchFamily="18" charset="0"/>
              </a:rPr>
              <a:t>Post-poll stocktaking of vulnerability/intimidation:</a:t>
            </a:r>
          </a:p>
          <a:p>
            <a:pPr marL="231775" indent="-231775" algn="l">
              <a:buFont typeface="Arial" pitchFamily="34" charset="0"/>
              <a:buChar char="•"/>
            </a:pPr>
            <a:r>
              <a:rPr lang="en-US" sz="2400" dirty="0" smtClean="0">
                <a:solidFill>
                  <a:schemeClr val="tx1"/>
                </a:solidFill>
                <a:latin typeface="Times New Roman" pitchFamily="18" charset="0"/>
                <a:cs typeface="Times New Roman" pitchFamily="18" charset="0"/>
              </a:rPr>
              <a:t>Take </a:t>
            </a:r>
            <a:r>
              <a:rPr lang="en-US" sz="2400" dirty="0">
                <a:solidFill>
                  <a:schemeClr val="tx1"/>
                </a:solidFill>
                <a:latin typeface="Times New Roman" pitchFamily="18" charset="0"/>
                <a:cs typeface="Times New Roman" pitchFamily="18" charset="0"/>
              </a:rPr>
              <a:t>inputs on mass scale intimidation/threat/ obstruction</a:t>
            </a:r>
          </a:p>
          <a:p>
            <a:pPr algn="l"/>
            <a:endParaRPr lang="en-US" sz="2400" dirty="0">
              <a:solidFill>
                <a:schemeClr val="tx1"/>
              </a:solidFill>
              <a:latin typeface="Times New Roman" pitchFamily="18" charset="0"/>
              <a:cs typeface="Times New Roman" pitchFamily="18" charset="0"/>
            </a:endParaRPr>
          </a:p>
          <a:p>
            <a:pPr marL="288925" indent="-288925" algn="l">
              <a:buFont typeface="Arial" pitchFamily="34" charset="0"/>
              <a:buChar char="•"/>
            </a:pPr>
            <a:r>
              <a:rPr lang="en-US" sz="2400" dirty="0" smtClean="0">
                <a:solidFill>
                  <a:schemeClr val="tx1"/>
                </a:solidFill>
                <a:latin typeface="Times New Roman" pitchFamily="18" charset="0"/>
                <a:cs typeface="Times New Roman" pitchFamily="18" charset="0"/>
              </a:rPr>
              <a:t>Observer to pay </a:t>
            </a:r>
            <a:r>
              <a:rPr lang="en-US" sz="2400" dirty="0">
                <a:solidFill>
                  <a:schemeClr val="tx1"/>
                </a:solidFill>
                <a:latin typeface="Times New Roman" pitchFamily="18" charset="0"/>
                <a:cs typeface="Times New Roman" pitchFamily="18" charset="0"/>
              </a:rPr>
              <a:t>full attention to the issue of VM and verify it at every stage</a:t>
            </a:r>
          </a:p>
          <a:p>
            <a:pPr algn="l"/>
            <a:endParaRPr lang="en-US" sz="2400" dirty="0">
              <a:solidFill>
                <a:schemeClr val="tx1"/>
              </a:solidFill>
              <a:latin typeface="Times New Roman" pitchFamily="18" charset="0"/>
              <a:cs typeface="Times New Roman" pitchFamily="18" charset="0"/>
            </a:endParaRPr>
          </a:p>
          <a:p>
            <a:pPr marL="288925" indent="-288925" algn="l">
              <a:buFont typeface="Arial" pitchFamily="34" charset="0"/>
              <a:buChar char="•"/>
            </a:pPr>
            <a:r>
              <a:rPr lang="en-US" sz="2400" dirty="0">
                <a:solidFill>
                  <a:schemeClr val="tx1"/>
                </a:solidFill>
                <a:latin typeface="Times New Roman" pitchFamily="18" charset="0"/>
                <a:cs typeface="Times New Roman" pitchFamily="18" charset="0"/>
              </a:rPr>
              <a:t>Proper analysis of </a:t>
            </a:r>
            <a:r>
              <a:rPr lang="en-US" sz="2400" dirty="0">
                <a:solidFill>
                  <a:srgbClr val="0070C0"/>
                </a:solidFill>
                <a:latin typeface="Times New Roman" pitchFamily="18" charset="0"/>
                <a:cs typeface="Times New Roman" pitchFamily="18" charset="0"/>
              </a:rPr>
              <a:t>Form-17 A</a:t>
            </a:r>
            <a:r>
              <a:rPr lang="en-US" sz="2400" dirty="0">
                <a:solidFill>
                  <a:schemeClr val="tx1"/>
                </a:solidFill>
                <a:latin typeface="Times New Roman" pitchFamily="18" charset="0"/>
                <a:cs typeface="Times New Roman" pitchFamily="18" charset="0"/>
              </a:rPr>
              <a:t> and Marked copy of Roll during scrutiny.</a:t>
            </a:r>
          </a:p>
        </p:txBody>
      </p:sp>
      <p:sp>
        <p:nvSpPr>
          <p:cNvPr id="4" name="Slide Number Placeholder 3">
            <a:extLst>
              <a:ext uri="{FF2B5EF4-FFF2-40B4-BE49-F238E27FC236}">
                <a16:creationId xmlns:a16="http://schemas.microsoft.com/office/drawing/2014/main" id="{37AFA577-6C5B-4FE0-BD4E-05FBBDBDE367}"/>
              </a:ext>
            </a:extLst>
          </p:cNvPr>
          <p:cNvSpPr>
            <a:spLocks noGrp="1"/>
          </p:cNvSpPr>
          <p:nvPr>
            <p:ph type="sldNum" sz="quarter" idx="12"/>
          </p:nvPr>
        </p:nvSpPr>
        <p:spPr/>
        <p:txBody>
          <a:bodyPr/>
          <a:lstStyle/>
          <a:p>
            <a:fld id="{1CFBE6BF-D6F5-4987-862E-1B0AD8775C13}" type="slidenum">
              <a:rPr lang="en-US" smtClean="0"/>
              <a:pPr/>
              <a:t>26</a:t>
            </a:fld>
            <a:endParaRPr lang="en-US"/>
          </a:p>
        </p:txBody>
      </p:sp>
      <p:sp>
        <p:nvSpPr>
          <p:cNvPr id="5" name="Rectangle 4"/>
          <p:cNvSpPr/>
          <p:nvPr/>
        </p:nvSpPr>
        <p:spPr>
          <a:xfrm>
            <a:off x="7260357" y="6379698"/>
            <a:ext cx="979755" cy="369332"/>
          </a:xfrm>
          <a:prstGeom prst="rect">
            <a:avLst/>
          </a:prstGeom>
        </p:spPr>
        <p:txBody>
          <a:bodyPr wrap="none">
            <a:spAutoFit/>
          </a:bodyPr>
          <a:lstStyle/>
          <a:p>
            <a:r>
              <a:rPr lang="en-US" dirty="0" err="1" smtClean="0">
                <a:latin typeface="Times New Roman" panose="02020603050405020304" pitchFamily="18" charset="0"/>
                <a:cs typeface="Times New Roman" panose="02020603050405020304" pitchFamily="18" charset="0"/>
              </a:rPr>
              <a:t>Contd</a:t>
            </a:r>
            <a:r>
              <a:rPr lang="en-US" dirty="0" smtClean="0">
                <a:latin typeface="Times New Roman" panose="02020603050405020304" pitchFamily="18" charset="0"/>
                <a:cs typeface="Times New Roman" panose="02020603050405020304" pitchFamily="18" charset="0"/>
              </a:rPr>
              <a:t>…</a:t>
            </a: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2738" y="609600"/>
            <a:ext cx="8915400" cy="1112519"/>
          </a:xfrm>
        </p:spPr>
        <p:txBody>
          <a:bodyPr>
            <a:noAutofit/>
          </a:bodyPr>
          <a:lstStyle/>
          <a:p>
            <a:r>
              <a:rPr lang="en-US" sz="2400" b="1" cap="none" dirty="0" smtClean="0">
                <a:latin typeface="Times New Roman" panose="02020603050405020304" pitchFamily="18" charset="0"/>
                <a:cs typeface="Times New Roman" pitchFamily="18" charset="0"/>
              </a:rPr>
              <a:t> Post poll responsibilities - accountability and confidentiality – contd.</a:t>
            </a:r>
            <a:endParaRPr lang="en-US" sz="2400" b="1" cap="none" dirty="0">
              <a:latin typeface="Times New Roman" panose="02020603050405020304" pitchFamily="18" charset="0"/>
              <a:cs typeface="Times New Roman" pitchFamily="18" charset="0"/>
            </a:endParaRPr>
          </a:p>
        </p:txBody>
      </p:sp>
      <p:sp>
        <p:nvSpPr>
          <p:cNvPr id="3" name="Subtitle 2"/>
          <p:cNvSpPr>
            <a:spLocks noGrp="1"/>
          </p:cNvSpPr>
          <p:nvPr>
            <p:ph type="subTitle" idx="1"/>
          </p:nvPr>
        </p:nvSpPr>
        <p:spPr>
          <a:xfrm>
            <a:off x="76200" y="2057400"/>
            <a:ext cx="8915400" cy="4191000"/>
          </a:xfrm>
        </p:spPr>
        <p:txBody>
          <a:bodyPr>
            <a:normAutofit fontScale="70000" lnSpcReduction="20000"/>
          </a:bodyPr>
          <a:lstStyle/>
          <a:p>
            <a:pPr lvl="1" algn="just"/>
            <a:r>
              <a:rPr lang="en-US" sz="2600" b="1" dirty="0" smtClean="0">
                <a:solidFill>
                  <a:schemeClr val="tx1"/>
                </a:solidFill>
                <a:latin typeface="Times New Roman" pitchFamily="18" charset="0"/>
                <a:cs typeface="Times New Roman" pitchFamily="18" charset="0"/>
              </a:rPr>
              <a:t>Need to maintain confidentiality regarding details of VM/sources of information – security deployment details not to go in public domain:</a:t>
            </a:r>
          </a:p>
          <a:p>
            <a:pPr algn="just"/>
            <a:endParaRPr lang="en-US" sz="2600" dirty="0" smtClean="0">
              <a:solidFill>
                <a:schemeClr val="tx1"/>
              </a:solidFill>
              <a:latin typeface="Times New Roman" pitchFamily="18" charset="0"/>
              <a:cs typeface="Times New Roman" pitchFamily="18" charset="0"/>
            </a:endParaRPr>
          </a:p>
          <a:p>
            <a:pPr marL="231775" indent="-231775" algn="just">
              <a:buFont typeface="Arial" pitchFamily="34" charset="0"/>
              <a:buChar char="•"/>
            </a:pPr>
            <a:r>
              <a:rPr lang="en-US" sz="2600" dirty="0" smtClean="0">
                <a:solidFill>
                  <a:schemeClr val="tx1"/>
                </a:solidFill>
                <a:latin typeface="Times New Roman" pitchFamily="18" charset="0"/>
                <a:cs typeface="Times New Roman" pitchFamily="18" charset="0"/>
              </a:rPr>
              <a:t>Accountability </a:t>
            </a:r>
            <a:r>
              <a:rPr lang="en-US" sz="2600" dirty="0">
                <a:solidFill>
                  <a:schemeClr val="tx1"/>
                </a:solidFill>
                <a:latin typeface="Times New Roman" pitchFamily="18" charset="0"/>
                <a:cs typeface="Times New Roman" pitchFamily="18" charset="0"/>
              </a:rPr>
              <a:t>of various civil and police officials for Vulnerability Mapping of each polling station/constituency. </a:t>
            </a:r>
          </a:p>
          <a:p>
            <a:pPr marL="231775" indent="-231775" algn="just">
              <a:buFont typeface="Arial" pitchFamily="34" charset="0"/>
              <a:buChar char="•"/>
            </a:pPr>
            <a:endParaRPr lang="en-US" sz="2600" dirty="0">
              <a:solidFill>
                <a:schemeClr val="tx1"/>
              </a:solidFill>
              <a:latin typeface="Times New Roman" pitchFamily="18" charset="0"/>
              <a:cs typeface="Times New Roman" pitchFamily="18" charset="0"/>
            </a:endParaRPr>
          </a:p>
          <a:p>
            <a:pPr marL="231775" indent="-231775" algn="just">
              <a:buFont typeface="Arial" pitchFamily="34" charset="0"/>
              <a:buChar char="•"/>
            </a:pPr>
            <a:r>
              <a:rPr lang="en-US" sz="2600" dirty="0">
                <a:solidFill>
                  <a:schemeClr val="tx1"/>
                </a:solidFill>
                <a:latin typeface="Times New Roman" pitchFamily="18" charset="0"/>
                <a:cs typeface="Times New Roman" pitchFamily="18" charset="0"/>
              </a:rPr>
              <a:t>No press </a:t>
            </a:r>
            <a:r>
              <a:rPr lang="en-US" sz="2600" dirty="0" smtClean="0">
                <a:solidFill>
                  <a:schemeClr val="tx1"/>
                </a:solidFill>
                <a:latin typeface="Times New Roman" pitchFamily="18" charset="0"/>
                <a:cs typeface="Times New Roman" pitchFamily="18" charset="0"/>
              </a:rPr>
              <a:t>conference/furnishing of </a:t>
            </a:r>
            <a:r>
              <a:rPr lang="en-US" sz="2600" dirty="0">
                <a:solidFill>
                  <a:schemeClr val="tx1"/>
                </a:solidFill>
                <a:latin typeface="Times New Roman" pitchFamily="18" charset="0"/>
                <a:cs typeface="Times New Roman" pitchFamily="18" charset="0"/>
              </a:rPr>
              <a:t>details of VM, Vulnerable areas, hamlets, troublemakers &amp; the sources of information or deployment of security forces in public domain.</a:t>
            </a:r>
          </a:p>
          <a:p>
            <a:pPr algn="just"/>
            <a:endParaRPr lang="en-US" sz="2600" dirty="0">
              <a:solidFill>
                <a:schemeClr val="tx1"/>
              </a:solidFill>
              <a:latin typeface="Times New Roman" pitchFamily="18" charset="0"/>
              <a:cs typeface="Times New Roman" pitchFamily="18" charset="0"/>
            </a:endParaRPr>
          </a:p>
          <a:p>
            <a:pPr marL="231775" indent="-231775" algn="just">
              <a:buFont typeface="Arial" pitchFamily="34" charset="0"/>
              <a:buChar char="•"/>
            </a:pPr>
            <a:r>
              <a:rPr lang="en-US" sz="2600" dirty="0">
                <a:solidFill>
                  <a:schemeClr val="tx1"/>
                </a:solidFill>
                <a:latin typeface="Times New Roman" pitchFamily="18" charset="0"/>
                <a:cs typeface="Times New Roman" pitchFamily="18" charset="0"/>
              </a:rPr>
              <a:t>VM portion of DEMP- to be shared </a:t>
            </a:r>
            <a:r>
              <a:rPr lang="en-US" sz="2600" dirty="0" smtClean="0">
                <a:solidFill>
                  <a:schemeClr val="tx1"/>
                </a:solidFill>
                <a:latin typeface="Times New Roman" pitchFamily="18" charset="0"/>
                <a:cs typeface="Times New Roman" pitchFamily="18" charset="0"/>
              </a:rPr>
              <a:t>with concerned officials as </a:t>
            </a:r>
            <a:r>
              <a:rPr lang="en-US" sz="2600" dirty="0">
                <a:solidFill>
                  <a:schemeClr val="tx1"/>
                </a:solidFill>
                <a:latin typeface="Times New Roman" pitchFamily="18" charset="0"/>
                <a:cs typeface="Times New Roman" pitchFamily="18" charset="0"/>
              </a:rPr>
              <a:t>separate handout </a:t>
            </a:r>
            <a:endParaRPr lang="en-US" sz="2600" dirty="0" smtClean="0">
              <a:solidFill>
                <a:schemeClr val="tx1"/>
              </a:solidFill>
              <a:latin typeface="Times New Roman" pitchFamily="18" charset="0"/>
              <a:cs typeface="Times New Roman" pitchFamily="18" charset="0"/>
            </a:endParaRPr>
          </a:p>
          <a:p>
            <a:pPr marL="231775" indent="-231775" algn="just">
              <a:buFont typeface="Arial" pitchFamily="34" charset="0"/>
              <a:buChar char="•"/>
            </a:pPr>
            <a:endParaRPr lang="en-US" sz="2600" dirty="0" smtClean="0">
              <a:solidFill>
                <a:schemeClr val="tx1"/>
              </a:solidFill>
              <a:latin typeface="Times New Roman" pitchFamily="18" charset="0"/>
              <a:cs typeface="Times New Roman" pitchFamily="18" charset="0"/>
            </a:endParaRPr>
          </a:p>
          <a:p>
            <a:pPr marL="231775" indent="-231775" algn="just">
              <a:buFont typeface="Arial" pitchFamily="34" charset="0"/>
              <a:buChar char="•"/>
            </a:pPr>
            <a:r>
              <a:rPr lang="en-US" sz="2600" dirty="0" smtClean="0">
                <a:solidFill>
                  <a:schemeClr val="tx1"/>
                </a:solidFill>
                <a:latin typeface="Times New Roman" pitchFamily="18" charset="0"/>
                <a:cs typeface="Times New Roman" pitchFamily="18" charset="0"/>
              </a:rPr>
              <a:t>Severe </a:t>
            </a:r>
            <a:r>
              <a:rPr lang="en-US" sz="2600" dirty="0">
                <a:solidFill>
                  <a:schemeClr val="tx1"/>
                </a:solidFill>
                <a:latin typeface="Times New Roman" pitchFamily="18" charset="0"/>
                <a:cs typeface="Times New Roman" pitchFamily="18" charset="0"/>
              </a:rPr>
              <a:t>disciplinary action for dereliction of duty.</a:t>
            </a:r>
          </a:p>
          <a:p>
            <a:pPr algn="just"/>
            <a:endParaRPr lang="en-US" sz="2400" dirty="0">
              <a:solidFill>
                <a:schemeClr val="tx1"/>
              </a:solidFill>
              <a:latin typeface="Times New Roman" pitchFamily="18" charset="0"/>
              <a:cs typeface="Times New Roman" pitchFamily="18" charset="0"/>
            </a:endParaRPr>
          </a:p>
          <a:p>
            <a:pPr marL="231775" indent="-231775" algn="just">
              <a:buFont typeface="Arial" pitchFamily="34" charset="0"/>
              <a:buChar char="•"/>
            </a:pPr>
            <a:endParaRPr lang="en-US" sz="2400" dirty="0">
              <a:solidFill>
                <a:schemeClr val="tx1"/>
              </a:solidFill>
              <a:latin typeface="Times New Roman" pitchFamily="18" charset="0"/>
              <a:cs typeface="Times New Roman" pitchFamily="18" charset="0"/>
            </a:endParaRPr>
          </a:p>
        </p:txBody>
      </p:sp>
      <p:sp>
        <p:nvSpPr>
          <p:cNvPr id="4" name="Slide Number Placeholder 3">
            <a:extLst>
              <a:ext uri="{FF2B5EF4-FFF2-40B4-BE49-F238E27FC236}">
                <a16:creationId xmlns:a16="http://schemas.microsoft.com/office/drawing/2014/main" id="{AF4758CD-FF3F-4BEB-8A2A-B02480645B94}"/>
              </a:ext>
            </a:extLst>
          </p:cNvPr>
          <p:cNvSpPr>
            <a:spLocks noGrp="1"/>
          </p:cNvSpPr>
          <p:nvPr>
            <p:ph type="sldNum" sz="quarter" idx="12"/>
          </p:nvPr>
        </p:nvSpPr>
        <p:spPr/>
        <p:txBody>
          <a:bodyPr/>
          <a:lstStyle/>
          <a:p>
            <a:fld id="{1CFBE6BF-D6F5-4987-862E-1B0AD8775C13}"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CFBE6BF-D6F5-4987-862E-1B0AD8775C13}" type="slidenum">
              <a:rPr lang="en-US" smtClean="0"/>
              <a:pPr/>
              <a:t>28</a:t>
            </a:fld>
            <a:endParaRPr lang="en-US"/>
          </a:p>
        </p:txBody>
      </p:sp>
      <p:sp>
        <p:nvSpPr>
          <p:cNvPr id="3" name="Rectangle 2"/>
          <p:cNvSpPr/>
          <p:nvPr/>
        </p:nvSpPr>
        <p:spPr>
          <a:xfrm>
            <a:off x="23446" y="2590800"/>
            <a:ext cx="5646482" cy="2062103"/>
          </a:xfrm>
          <a:prstGeom prst="rect">
            <a:avLst/>
          </a:prstGeom>
        </p:spPr>
        <p:txBody>
          <a:bodyPr wrap="none">
            <a:spAutoFit/>
          </a:bodyPr>
          <a:lstStyle/>
          <a:p>
            <a:r>
              <a:rPr lang="en-US" sz="8000" b="1" dirty="0" smtClean="0">
                <a:latin typeface="Calibri" panose="020F0502020204030204" pitchFamily="34" charset="0"/>
                <a:ea typeface="Calibri" panose="020F0502020204030204" pitchFamily="34" charset="0"/>
                <a:cs typeface="Calibri" panose="020F0502020204030204" pitchFamily="34" charset="0"/>
              </a:rPr>
              <a:t>Part – E</a:t>
            </a:r>
          </a:p>
          <a:p>
            <a:pPr algn="just"/>
            <a:r>
              <a:rPr lang="en-US" sz="4800" dirty="0" smtClean="0">
                <a:latin typeface="Calibri" panose="020F0502020204030204" pitchFamily="34" charset="0"/>
                <a:ea typeface="Calibri" panose="020F0502020204030204" pitchFamily="34" charset="0"/>
                <a:cs typeface="Calibri" panose="020F0502020204030204" pitchFamily="34" charset="0"/>
              </a:rPr>
              <a:t>Reports and timelines</a:t>
            </a:r>
            <a:endParaRPr lang="en-IN"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668411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2424793-1D03-49CE-A265-8879815346D3}"/>
              </a:ext>
            </a:extLst>
          </p:cNvPr>
          <p:cNvGraphicFramePr>
            <a:graphicFrameLocks noGrp="1"/>
          </p:cNvGraphicFramePr>
          <p:nvPr>
            <p:extLst>
              <p:ext uri="{D42A27DB-BD31-4B8C-83A1-F6EECF244321}">
                <p14:modId xmlns:p14="http://schemas.microsoft.com/office/powerpoint/2010/main" val="1533924485"/>
              </p:ext>
            </p:extLst>
          </p:nvPr>
        </p:nvGraphicFramePr>
        <p:xfrm>
          <a:off x="570083" y="1295400"/>
          <a:ext cx="8271973" cy="4937760"/>
        </p:xfrm>
        <a:graphic>
          <a:graphicData uri="http://schemas.openxmlformats.org/drawingml/2006/table">
            <a:tbl>
              <a:tblPr firstRow="1" bandRow="1">
                <a:tableStyleId>{5C22544A-7EE6-4342-B048-85BDC9FD1C3A}</a:tableStyleId>
              </a:tblPr>
              <a:tblGrid>
                <a:gridCol w="496717">
                  <a:extLst>
                    <a:ext uri="{9D8B030D-6E8A-4147-A177-3AD203B41FA5}">
                      <a16:colId xmlns:a16="http://schemas.microsoft.com/office/drawing/2014/main" val="895527926"/>
                    </a:ext>
                  </a:extLst>
                </a:gridCol>
                <a:gridCol w="1447800">
                  <a:extLst>
                    <a:ext uri="{9D8B030D-6E8A-4147-A177-3AD203B41FA5}">
                      <a16:colId xmlns:a16="http://schemas.microsoft.com/office/drawing/2014/main" val="3343342618"/>
                    </a:ext>
                  </a:extLst>
                </a:gridCol>
                <a:gridCol w="2246483">
                  <a:extLst>
                    <a:ext uri="{9D8B030D-6E8A-4147-A177-3AD203B41FA5}">
                      <a16:colId xmlns:a16="http://schemas.microsoft.com/office/drawing/2014/main" val="2409115752"/>
                    </a:ext>
                  </a:extLst>
                </a:gridCol>
                <a:gridCol w="2400115">
                  <a:extLst>
                    <a:ext uri="{9D8B030D-6E8A-4147-A177-3AD203B41FA5}">
                      <a16:colId xmlns:a16="http://schemas.microsoft.com/office/drawing/2014/main" val="944913323"/>
                    </a:ext>
                  </a:extLst>
                </a:gridCol>
                <a:gridCol w="1680858">
                  <a:extLst>
                    <a:ext uri="{9D8B030D-6E8A-4147-A177-3AD203B41FA5}">
                      <a16:colId xmlns:a16="http://schemas.microsoft.com/office/drawing/2014/main" val="1517098937"/>
                    </a:ext>
                  </a:extLst>
                </a:gridCol>
              </a:tblGrid>
              <a:tr h="122694">
                <a:tc>
                  <a:txBody>
                    <a:bodyPr/>
                    <a:lstStyle/>
                    <a:p>
                      <a:pPr algn="ctr"/>
                      <a:r>
                        <a:rPr lang="en-US" sz="2000" dirty="0" err="1">
                          <a:solidFill>
                            <a:schemeClr val="tx1"/>
                          </a:solidFill>
                          <a:latin typeface="Times New Roman" panose="02020603050405020304" pitchFamily="18" charset="0"/>
                          <a:cs typeface="Times New Roman" panose="02020603050405020304" pitchFamily="18" charset="0"/>
                        </a:rPr>
                        <a:t>Sl</a:t>
                      </a:r>
                      <a:r>
                        <a:rPr lang="en-US" sz="2000" dirty="0">
                          <a:solidFill>
                            <a:schemeClr val="tx1"/>
                          </a:solidFill>
                          <a:latin typeface="Times New Roman" panose="02020603050405020304" pitchFamily="18" charset="0"/>
                          <a:cs typeface="Times New Roman" panose="02020603050405020304" pitchFamily="18" charset="0"/>
                        </a:rPr>
                        <a:t> 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Format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Subject Matter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Sender/Receiver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Timeline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2755166"/>
                  </a:ext>
                </a:extLst>
              </a:tr>
              <a:tr h="872197">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rgbClr val="0070C0"/>
                          </a:solidFill>
                          <a:latin typeface="Times New Roman" panose="02020603050405020304" pitchFamily="18" charset="0"/>
                          <a:cs typeface="Times New Roman" panose="02020603050405020304" pitchFamily="18" charset="0"/>
                        </a:rPr>
                        <a:t>VM- I</a:t>
                      </a:r>
                    </a:p>
                    <a:p>
                      <a:pPr algn="ctr"/>
                      <a:r>
                        <a:rPr lang="en-US" sz="2000" dirty="0">
                          <a:solidFill>
                            <a:srgbClr val="0070C0"/>
                          </a:solidFill>
                          <a:latin typeface="Times New Roman" panose="02020603050405020304" pitchFamily="18" charset="0"/>
                          <a:cs typeface="Times New Roman" panose="02020603050405020304" pitchFamily="18" charset="0"/>
                        </a:rPr>
                        <a:t>(Annexure-I)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Election Offences and Crime Record Statistics(AC wise)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SO       DEO       RO</a:t>
                      </a:r>
                    </a:p>
                    <a:p>
                      <a:pPr algn="ctr"/>
                      <a:r>
                        <a:rPr lang="en-US" sz="2000" dirty="0">
                          <a:solidFill>
                            <a:schemeClr val="tx1"/>
                          </a:solidFill>
                          <a:latin typeface="Times New Roman" panose="02020603050405020304" pitchFamily="18" charset="0"/>
                          <a:cs typeface="Times New Roman" panose="02020603050405020304" pitchFamily="18" charset="0"/>
                        </a:rPr>
                        <a:t>SO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44171"/>
                  </a:ext>
                </a:extLst>
              </a:tr>
              <a:tr h="1243115">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rgbClr val="0070C0"/>
                          </a:solidFill>
                          <a:latin typeface="Times New Roman" panose="02020603050405020304" pitchFamily="18" charset="0"/>
                          <a:cs typeface="Times New Roman" panose="02020603050405020304" pitchFamily="18" charset="0"/>
                        </a:rPr>
                        <a:t>VM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rgbClr val="0070C0"/>
                          </a:solidFill>
                          <a:latin typeface="Times New Roman" panose="02020603050405020304" pitchFamily="18" charset="0"/>
                          <a:cs typeface="Times New Roman" panose="02020603050405020304" pitchFamily="18" charset="0"/>
                        </a:rPr>
                        <a:t>(Annexure-II)</a:t>
                      </a:r>
                    </a:p>
                    <a:p>
                      <a:pPr algn="ctr"/>
                      <a:endParaRPr lang="en-US" sz="2000" dirty="0">
                        <a:solidFill>
                          <a:srgbClr val="0070C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Vulnerable areas (Sector Wise)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SO      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Times New Roman" panose="02020603050405020304" pitchFamily="18" charset="0"/>
                          <a:cs typeface="Times New Roman" panose="02020603050405020304" pitchFamily="18" charset="0"/>
                        </a:rPr>
                        <a:t>Submit within 3 days of announcement of election</a:t>
                      </a:r>
                    </a:p>
                    <a:p>
                      <a:pPr algn="ct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0406581"/>
                  </a:ext>
                </a:extLst>
              </a:tr>
              <a:tr h="1395515">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rgbClr val="0070C0"/>
                          </a:solidFill>
                          <a:latin typeface="Times New Roman" panose="02020603050405020304" pitchFamily="18" charset="0"/>
                          <a:cs typeface="Times New Roman" panose="02020603050405020304" pitchFamily="18" charset="0"/>
                        </a:rPr>
                        <a:t>VM-3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rgbClr val="0070C0"/>
                          </a:solidFill>
                          <a:latin typeface="Times New Roman" panose="02020603050405020304" pitchFamily="18" charset="0"/>
                          <a:cs typeface="Times New Roman" panose="02020603050405020304" pitchFamily="18" charset="0"/>
                        </a:rPr>
                        <a:t>(Annexure-III)</a:t>
                      </a:r>
                    </a:p>
                    <a:p>
                      <a:pPr algn="ctr"/>
                      <a:endParaRPr lang="en-US" sz="2000" dirty="0">
                        <a:solidFill>
                          <a:srgbClr val="0070C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People causing vulnerability(Sector Wise)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SO      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Times New Roman" panose="02020603050405020304" pitchFamily="18" charset="0"/>
                          <a:cs typeface="Times New Roman" panose="02020603050405020304" pitchFamily="18" charset="0"/>
                        </a:rPr>
                        <a:t>Submit within 3 days of announcement of election</a:t>
                      </a:r>
                    </a:p>
                    <a:p>
                      <a:pPr algn="ct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6464672"/>
                  </a:ext>
                </a:extLst>
              </a:tr>
            </a:tbl>
          </a:graphicData>
        </a:graphic>
      </p:graphicFrame>
      <p:sp>
        <p:nvSpPr>
          <p:cNvPr id="11" name="TextBox 10">
            <a:extLst>
              <a:ext uri="{FF2B5EF4-FFF2-40B4-BE49-F238E27FC236}">
                <a16:creationId xmlns:a16="http://schemas.microsoft.com/office/drawing/2014/main" id="{28F3AA4B-A0EC-414B-8C57-2C4ADFEE827D}"/>
              </a:ext>
            </a:extLst>
          </p:cNvPr>
          <p:cNvSpPr txBox="1"/>
          <p:nvPr/>
        </p:nvSpPr>
        <p:spPr>
          <a:xfrm>
            <a:off x="2367731" y="227730"/>
            <a:ext cx="3685624" cy="646331"/>
          </a:xfrm>
          <a:prstGeom prst="rect">
            <a:avLst/>
          </a:prstGeom>
          <a:noFill/>
        </p:spPr>
        <p:txBody>
          <a:bodyPr wrap="none" rtlCol="0">
            <a:spAutoFit/>
          </a:bodyPr>
          <a:lstStyle/>
          <a:p>
            <a:pPr algn="ctr"/>
            <a:r>
              <a:rPr lang="en-US" sz="3600" dirty="0" smtClean="0">
                <a:latin typeface="Times New Roman" panose="02020603050405020304" pitchFamily="18" charset="0"/>
                <a:cs typeface="Times New Roman" panose="02020603050405020304" pitchFamily="18" charset="0"/>
              </a:rPr>
              <a:t>Reports flowcharts</a:t>
            </a:r>
            <a:endParaRPr lang="en-US" sz="3600" dirty="0">
              <a:latin typeface="Times New Roman" panose="02020603050405020304" pitchFamily="18" charset="0"/>
              <a:cs typeface="Times New Roman" panose="02020603050405020304" pitchFamily="18" charset="0"/>
            </a:endParaRPr>
          </a:p>
        </p:txBody>
      </p:sp>
      <p:sp>
        <p:nvSpPr>
          <p:cNvPr id="12" name="Slide Number Placeholder 11">
            <a:extLst>
              <a:ext uri="{FF2B5EF4-FFF2-40B4-BE49-F238E27FC236}">
                <a16:creationId xmlns:a16="http://schemas.microsoft.com/office/drawing/2014/main" id="{7755C24C-A8B1-4D35-9B6C-F02950E2A4D9}"/>
              </a:ext>
            </a:extLst>
          </p:cNvPr>
          <p:cNvSpPr>
            <a:spLocks noGrp="1"/>
          </p:cNvSpPr>
          <p:nvPr>
            <p:ph type="sldNum" sz="quarter" idx="12"/>
          </p:nvPr>
        </p:nvSpPr>
        <p:spPr/>
        <p:txBody>
          <a:bodyPr/>
          <a:lstStyle/>
          <a:p>
            <a:fld id="{1CFBE6BF-D6F5-4987-862E-1B0AD8775C13}" type="slidenum">
              <a:rPr lang="en-US" smtClean="0"/>
              <a:pPr/>
              <a:t>29</a:t>
            </a:fld>
            <a:endParaRPr lang="en-US"/>
          </a:p>
        </p:txBody>
      </p:sp>
      <p:sp>
        <p:nvSpPr>
          <p:cNvPr id="15" name="Arrow: Right 14">
            <a:extLst>
              <a:ext uri="{FF2B5EF4-FFF2-40B4-BE49-F238E27FC236}">
                <a16:creationId xmlns:a16="http://schemas.microsoft.com/office/drawing/2014/main" id="{7674F7F5-D4CE-4572-8A62-DF57ACEF63A5}"/>
              </a:ext>
            </a:extLst>
          </p:cNvPr>
          <p:cNvSpPr/>
          <p:nvPr/>
        </p:nvSpPr>
        <p:spPr>
          <a:xfrm>
            <a:off x="6248400" y="2130383"/>
            <a:ext cx="304800" cy="1524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8BEF6411-63C3-45DE-9BA0-0A1EA0A825D8}"/>
              </a:ext>
            </a:extLst>
          </p:cNvPr>
          <p:cNvSpPr/>
          <p:nvPr/>
        </p:nvSpPr>
        <p:spPr>
          <a:xfrm>
            <a:off x="5257800" y="2130383"/>
            <a:ext cx="304800" cy="1524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Arrow: Right 1">
            <a:extLst>
              <a:ext uri="{FF2B5EF4-FFF2-40B4-BE49-F238E27FC236}">
                <a16:creationId xmlns:a16="http://schemas.microsoft.com/office/drawing/2014/main" id="{6144691C-4A6B-BB22-834B-C75ABD6AB740}"/>
              </a:ext>
            </a:extLst>
          </p:cNvPr>
          <p:cNvSpPr/>
          <p:nvPr/>
        </p:nvSpPr>
        <p:spPr>
          <a:xfrm>
            <a:off x="5791200" y="3124200"/>
            <a:ext cx="304800" cy="14224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Arrow: Right 2">
            <a:extLst>
              <a:ext uri="{FF2B5EF4-FFF2-40B4-BE49-F238E27FC236}">
                <a16:creationId xmlns:a16="http://schemas.microsoft.com/office/drawing/2014/main" id="{D1A6555F-5366-6924-88A0-E5B3C16174B3}"/>
              </a:ext>
            </a:extLst>
          </p:cNvPr>
          <p:cNvSpPr/>
          <p:nvPr/>
        </p:nvSpPr>
        <p:spPr>
          <a:xfrm>
            <a:off x="5796116" y="4800600"/>
            <a:ext cx="304800" cy="14224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Arrow: Right 4">
            <a:extLst>
              <a:ext uri="{FF2B5EF4-FFF2-40B4-BE49-F238E27FC236}">
                <a16:creationId xmlns:a16="http://schemas.microsoft.com/office/drawing/2014/main" id="{5444A586-725F-ED4F-A38C-A0F46087B4B8}"/>
              </a:ext>
            </a:extLst>
          </p:cNvPr>
          <p:cNvSpPr/>
          <p:nvPr/>
        </p:nvSpPr>
        <p:spPr>
          <a:xfrm>
            <a:off x="5257800" y="2438400"/>
            <a:ext cx="304800" cy="1524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162800" y="6323325"/>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extLst>
      <p:ext uri="{BB962C8B-B14F-4D97-AF65-F5344CB8AC3E}">
        <p14:creationId xmlns:p14="http://schemas.microsoft.com/office/powerpoint/2010/main" val="2041326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63343-9AEB-4FA6-B67C-6E27884C2AF0}"/>
              </a:ext>
            </a:extLst>
          </p:cNvPr>
          <p:cNvSpPr>
            <a:spLocks noGrp="1"/>
          </p:cNvSpPr>
          <p:nvPr>
            <p:ph type="title"/>
          </p:nvPr>
        </p:nvSpPr>
        <p:spPr>
          <a:xfrm>
            <a:off x="569507" y="152400"/>
            <a:ext cx="7812494" cy="1188720"/>
          </a:xfrm>
        </p:spPr>
        <p:txBody>
          <a:bodyPr>
            <a:normAutofit/>
          </a:bodyPr>
          <a:lstStyle/>
          <a:p>
            <a:pPr algn="ctr"/>
            <a:r>
              <a:rPr lang="en-US" sz="4000" b="1" cap="none" dirty="0">
                <a:latin typeface="Times New Roman" panose="02020603050405020304" pitchFamily="18" charset="0"/>
                <a:cs typeface="Times New Roman" panose="02020603050405020304" pitchFamily="18" charset="0"/>
              </a:rPr>
              <a:t>Reading/reference material</a:t>
            </a:r>
          </a:p>
        </p:txBody>
      </p:sp>
      <p:sp>
        <p:nvSpPr>
          <p:cNvPr id="3" name="Content Placeholder 2">
            <a:extLst>
              <a:ext uri="{FF2B5EF4-FFF2-40B4-BE49-F238E27FC236}">
                <a16:creationId xmlns:a16="http://schemas.microsoft.com/office/drawing/2014/main" id="{D0E8870C-7F50-4CF7-8B75-78685A00C4FD}"/>
              </a:ext>
            </a:extLst>
          </p:cNvPr>
          <p:cNvSpPr>
            <a:spLocks noGrp="1"/>
          </p:cNvSpPr>
          <p:nvPr>
            <p:ph idx="1"/>
          </p:nvPr>
        </p:nvSpPr>
        <p:spPr>
          <a:xfrm>
            <a:off x="838200" y="1828800"/>
            <a:ext cx="8010456" cy="4114800"/>
          </a:xfrm>
        </p:spPr>
        <p:txBody>
          <a:bodyPr>
            <a:noAutofit/>
          </a:bodyPr>
          <a:lstStyle/>
          <a:p>
            <a:pPr algn="just"/>
            <a:r>
              <a:rPr lang="en-US" sz="2400" dirty="0">
                <a:latin typeface="Times New Roman" panose="02020603050405020304" pitchFamily="18" charset="0"/>
                <a:cs typeface="Times New Roman" panose="02020603050405020304" pitchFamily="18" charset="0"/>
              </a:rPr>
              <a:t>DEMP</a:t>
            </a:r>
          </a:p>
          <a:p>
            <a:pPr algn="just"/>
            <a:r>
              <a:rPr lang="en-US" sz="2400" dirty="0">
                <a:latin typeface="Times New Roman" panose="02020603050405020304" pitchFamily="18" charset="0"/>
                <a:cs typeface="Times New Roman" panose="02020603050405020304" pitchFamily="18" charset="0"/>
              </a:rPr>
              <a:t>VM-MANUAL</a:t>
            </a:r>
            <a:r>
              <a:rPr lang="en-US" sz="2400" dirty="0">
                <a:solidFill>
                  <a:schemeClr val="tx1"/>
                </a:solidFill>
                <a:latin typeface="Times New Roman" panose="02020603050405020304" pitchFamily="18" charset="0"/>
                <a:cs typeface="Times New Roman" panose="02020603050405020304" pitchFamily="18" charset="0"/>
              </a:rPr>
              <a:t>-</a:t>
            </a:r>
            <a:r>
              <a:rPr lang="en-US" sz="2000" dirty="0">
                <a:solidFill>
                  <a:schemeClr val="tx1"/>
                </a:solidFill>
                <a:latin typeface="Times New Roman" panose="02020603050405020304" pitchFamily="18" charset="0"/>
                <a:cs typeface="Times New Roman" panose="02020603050405020304" pitchFamily="18" charset="0"/>
              </a:rPr>
              <a:t>(https://eci.gov.in/files/category/138-vulnerability-mapping/)</a:t>
            </a:r>
          </a:p>
          <a:p>
            <a:pPr algn="just"/>
            <a:r>
              <a:rPr lang="en-US" sz="2400" dirty="0">
                <a:latin typeface="Times New Roman" panose="02020603050405020304" pitchFamily="18" charset="0"/>
                <a:cs typeface="Times New Roman" panose="02020603050405020304" pitchFamily="18" charset="0"/>
              </a:rPr>
              <a:t>List of Critical Polling Stations of last election with details of issues</a:t>
            </a:r>
          </a:p>
          <a:p>
            <a:pPr algn="just"/>
            <a:r>
              <a:rPr lang="en-US" sz="2400" dirty="0">
                <a:latin typeface="Times New Roman" panose="02020603050405020304" pitchFamily="18" charset="0"/>
                <a:cs typeface="Times New Roman" panose="02020603050405020304" pitchFamily="18" charset="0"/>
              </a:rPr>
              <a:t>Demographic details- Caste/Minorities </a:t>
            </a:r>
          </a:p>
          <a:p>
            <a:pPr algn="just"/>
            <a:r>
              <a:rPr lang="en-US" sz="2400" dirty="0">
                <a:latin typeface="Times New Roman" panose="02020603050405020304" pitchFamily="18" charset="0"/>
                <a:cs typeface="Times New Roman" panose="02020603050405020304" pitchFamily="18" charset="0"/>
              </a:rPr>
              <a:t>Caste Matrix- Village/polling station wise </a:t>
            </a:r>
          </a:p>
        </p:txBody>
      </p:sp>
      <p:sp>
        <p:nvSpPr>
          <p:cNvPr id="4" name="Slide Number Placeholder 3">
            <a:extLst>
              <a:ext uri="{FF2B5EF4-FFF2-40B4-BE49-F238E27FC236}">
                <a16:creationId xmlns:a16="http://schemas.microsoft.com/office/drawing/2014/main" id="{08ACB6C0-9711-4C91-8DBE-2AAD2297343C}"/>
              </a:ext>
            </a:extLst>
          </p:cNvPr>
          <p:cNvSpPr>
            <a:spLocks noGrp="1"/>
          </p:cNvSpPr>
          <p:nvPr>
            <p:ph type="sldNum" sz="quarter" idx="12"/>
          </p:nvPr>
        </p:nvSpPr>
        <p:spPr/>
        <p:txBody>
          <a:bodyPr/>
          <a:lstStyle/>
          <a:p>
            <a:fld id="{1CFBE6BF-D6F5-4987-862E-1B0AD8775C13}" type="slidenum">
              <a:rPr lang="en-US" smtClean="0"/>
              <a:pPr/>
              <a:t>3</a:t>
            </a:fld>
            <a:endParaRPr lang="en-US"/>
          </a:p>
        </p:txBody>
      </p:sp>
      <p:sp>
        <p:nvSpPr>
          <p:cNvPr id="5" name="Rectangle 4"/>
          <p:cNvSpPr/>
          <p:nvPr/>
        </p:nvSpPr>
        <p:spPr>
          <a:xfrm>
            <a:off x="7260357" y="6379698"/>
            <a:ext cx="979755" cy="369332"/>
          </a:xfrm>
          <a:prstGeom prst="rect">
            <a:avLst/>
          </a:prstGeom>
        </p:spPr>
        <p:txBody>
          <a:bodyPr wrap="none">
            <a:spAutoFit/>
          </a:bodyPr>
          <a:lstStyle/>
          <a:p>
            <a:r>
              <a:rPr lang="en-US" dirty="0" err="1" smtClean="0">
                <a:latin typeface="Times New Roman" panose="02020603050405020304" pitchFamily="18" charset="0"/>
                <a:cs typeface="Times New Roman" panose="02020603050405020304" pitchFamily="18" charset="0"/>
              </a:rPr>
              <a:t>Contd</a:t>
            </a:r>
            <a:r>
              <a:rPr lang="en-US" dirty="0" smtClean="0">
                <a:latin typeface="Times New Roman" panose="02020603050405020304" pitchFamily="18" charset="0"/>
                <a:cs typeface="Times New Roman" panose="02020603050405020304" pitchFamily="18" charset="0"/>
              </a:rPr>
              <a:t>…</a:t>
            </a:r>
            <a:endParaRPr lang="en-IN" dirty="0"/>
          </a:p>
        </p:txBody>
      </p:sp>
    </p:spTree>
    <p:extLst>
      <p:ext uri="{BB962C8B-B14F-4D97-AF65-F5344CB8AC3E}">
        <p14:creationId xmlns:p14="http://schemas.microsoft.com/office/powerpoint/2010/main" val="18496684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84CA5CF-7005-4C1B-9AC3-90265C7CA586}"/>
              </a:ext>
            </a:extLst>
          </p:cNvPr>
          <p:cNvGraphicFramePr>
            <a:graphicFrameLocks noGrp="1"/>
          </p:cNvGraphicFramePr>
          <p:nvPr>
            <p:extLst>
              <p:ext uri="{D42A27DB-BD31-4B8C-83A1-F6EECF244321}">
                <p14:modId xmlns:p14="http://schemas.microsoft.com/office/powerpoint/2010/main" val="4041694111"/>
              </p:ext>
            </p:extLst>
          </p:nvPr>
        </p:nvGraphicFramePr>
        <p:xfrm>
          <a:off x="152400" y="270481"/>
          <a:ext cx="8839200" cy="6509874"/>
        </p:xfrm>
        <a:graphic>
          <a:graphicData uri="http://schemas.openxmlformats.org/drawingml/2006/table">
            <a:tbl>
              <a:tblPr firstRow="1" bandRow="1">
                <a:tableStyleId>{5C22544A-7EE6-4342-B048-85BDC9FD1C3A}</a:tableStyleId>
              </a:tblPr>
              <a:tblGrid>
                <a:gridCol w="576471">
                  <a:extLst>
                    <a:ext uri="{9D8B030D-6E8A-4147-A177-3AD203B41FA5}">
                      <a16:colId xmlns:a16="http://schemas.microsoft.com/office/drawing/2014/main" val="348258096"/>
                    </a:ext>
                  </a:extLst>
                </a:gridCol>
                <a:gridCol w="1792296">
                  <a:extLst>
                    <a:ext uri="{9D8B030D-6E8A-4147-A177-3AD203B41FA5}">
                      <a16:colId xmlns:a16="http://schemas.microsoft.com/office/drawing/2014/main" val="271053284"/>
                    </a:ext>
                  </a:extLst>
                </a:gridCol>
                <a:gridCol w="2842519">
                  <a:extLst>
                    <a:ext uri="{9D8B030D-6E8A-4147-A177-3AD203B41FA5}">
                      <a16:colId xmlns:a16="http://schemas.microsoft.com/office/drawing/2014/main" val="1780302216"/>
                    </a:ext>
                  </a:extLst>
                </a:gridCol>
                <a:gridCol w="1821644">
                  <a:extLst>
                    <a:ext uri="{9D8B030D-6E8A-4147-A177-3AD203B41FA5}">
                      <a16:colId xmlns:a16="http://schemas.microsoft.com/office/drawing/2014/main" val="603769791"/>
                    </a:ext>
                  </a:extLst>
                </a:gridCol>
                <a:gridCol w="1806270">
                  <a:extLst>
                    <a:ext uri="{9D8B030D-6E8A-4147-A177-3AD203B41FA5}">
                      <a16:colId xmlns:a16="http://schemas.microsoft.com/office/drawing/2014/main" val="40271982"/>
                    </a:ext>
                  </a:extLst>
                </a:gridCol>
              </a:tblGrid>
              <a:tr h="669184">
                <a:tc>
                  <a:txBody>
                    <a:bodyPr/>
                    <a:lstStyle/>
                    <a:p>
                      <a:pPr algn="ctr"/>
                      <a:r>
                        <a:rPr lang="en-US" sz="2000" dirty="0" err="1">
                          <a:solidFill>
                            <a:schemeClr val="tx1"/>
                          </a:solidFill>
                          <a:latin typeface="Times New Roman" panose="02020603050405020304" pitchFamily="18" charset="0"/>
                          <a:cs typeface="Times New Roman" panose="02020603050405020304" pitchFamily="18" charset="0"/>
                        </a:rPr>
                        <a:t>Sl</a:t>
                      </a:r>
                      <a:r>
                        <a:rPr lang="en-US" sz="2000" dirty="0">
                          <a:solidFill>
                            <a:schemeClr val="tx1"/>
                          </a:solidFill>
                          <a:latin typeface="Times New Roman" panose="02020603050405020304" pitchFamily="18" charset="0"/>
                          <a:cs typeface="Times New Roman" panose="02020603050405020304" pitchFamily="18" charset="0"/>
                        </a:rPr>
                        <a:t> 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Format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Subject Matter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Sender/Receiver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Timeline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2991393"/>
                  </a:ext>
                </a:extLst>
              </a:tr>
              <a:tr h="1251084">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rgbClr val="0070C0"/>
                          </a:solidFill>
                          <a:latin typeface="Times New Roman" panose="02020603050405020304" pitchFamily="18" charset="0"/>
                          <a:cs typeface="Times New Roman" panose="02020603050405020304" pitchFamily="18" charset="0"/>
                        </a:rPr>
                        <a:t>VM-4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rgbClr val="0070C0"/>
                          </a:solidFill>
                          <a:latin typeface="Times New Roman" panose="02020603050405020304" pitchFamily="18" charset="0"/>
                          <a:cs typeface="Times New Roman" panose="02020603050405020304" pitchFamily="18" charset="0"/>
                        </a:rPr>
                        <a:t>(Annexure-IV)</a:t>
                      </a:r>
                    </a:p>
                    <a:p>
                      <a:pPr algn="ctr"/>
                      <a:endParaRPr lang="en-US" sz="2000" dirty="0">
                        <a:solidFill>
                          <a:srgbClr val="0070C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Summary of Vulnerable/ polling stations(Sector Wise)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SO       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Times New Roman" panose="02020603050405020304" pitchFamily="18" charset="0"/>
                          <a:cs typeface="Times New Roman" panose="02020603050405020304" pitchFamily="18" charset="0"/>
                        </a:rPr>
                        <a:t>Submit within 3 days of announcement of 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4505011"/>
                  </a:ext>
                </a:extLst>
              </a:tr>
              <a:tr h="1251084">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rgbClr val="0070C0"/>
                          </a:solidFill>
                          <a:latin typeface="Times New Roman" panose="02020603050405020304" pitchFamily="18" charset="0"/>
                          <a:cs typeface="Times New Roman" panose="02020603050405020304" pitchFamily="18" charset="0"/>
                        </a:rPr>
                        <a:t>VM-5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rgbClr val="0070C0"/>
                          </a:solidFill>
                          <a:latin typeface="Times New Roman" panose="02020603050405020304" pitchFamily="18" charset="0"/>
                          <a:cs typeface="Times New Roman" panose="02020603050405020304" pitchFamily="18" charset="0"/>
                        </a:rPr>
                        <a:t>(Annexure-V)</a:t>
                      </a:r>
                    </a:p>
                    <a:p>
                      <a:pPr algn="ctr"/>
                      <a:endParaRPr lang="en-US" sz="2000" dirty="0">
                        <a:solidFill>
                          <a:srgbClr val="0070C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Sector Police Officer’s report(Sector Wise)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SO     RO   DEO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Times New Roman" panose="02020603050405020304" pitchFamily="18" charset="0"/>
                          <a:cs typeface="Times New Roman" panose="02020603050405020304" pitchFamily="18" charset="0"/>
                        </a:rPr>
                        <a:t>Submit within 3 days of announcement of 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3219007"/>
                  </a:ext>
                </a:extLst>
              </a:tr>
              <a:tr h="960134">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rgbClr val="0070C0"/>
                          </a:solidFill>
                          <a:latin typeface="Times New Roman" panose="02020603050405020304" pitchFamily="18" charset="0"/>
                          <a:cs typeface="Times New Roman" panose="02020603050405020304" pitchFamily="18" charset="0"/>
                        </a:rPr>
                        <a:t>VM-6</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rgbClr val="0070C0"/>
                          </a:solidFill>
                          <a:latin typeface="Times New Roman" panose="02020603050405020304" pitchFamily="18" charset="0"/>
                          <a:cs typeface="Times New Roman" panose="02020603050405020304" pitchFamily="18" charset="0"/>
                        </a:rPr>
                        <a:t>(Annexure-VI)</a:t>
                      </a:r>
                    </a:p>
                    <a:p>
                      <a:pPr algn="ctr"/>
                      <a:endParaRPr lang="en-US" sz="2000" dirty="0">
                        <a:solidFill>
                          <a:srgbClr val="0070C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Abstract of Vulnerable polling stations(AC)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RO       DEO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itchFamily="18" charset="0"/>
                          <a:cs typeface="Times New Roman" pitchFamily="18" charset="0"/>
                        </a:rPr>
                        <a:t>submit within 5 days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3151219"/>
                  </a:ext>
                </a:extLst>
              </a:tr>
              <a:tr h="1251084">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rgbClr val="0070C0"/>
                          </a:solidFill>
                          <a:latin typeface="Times New Roman" panose="02020603050405020304" pitchFamily="18" charset="0"/>
                          <a:cs typeface="Times New Roman" panose="02020603050405020304" pitchFamily="18" charset="0"/>
                        </a:rPr>
                        <a:t>VM-7</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rgbClr val="0070C0"/>
                          </a:solidFill>
                          <a:latin typeface="Times New Roman" panose="02020603050405020304" pitchFamily="18" charset="0"/>
                          <a:cs typeface="Times New Roman" panose="02020603050405020304" pitchFamily="18" charset="0"/>
                        </a:rPr>
                        <a:t>(Annexure-VII)</a:t>
                      </a:r>
                    </a:p>
                    <a:p>
                      <a:pPr algn="ctr"/>
                      <a:endParaRPr lang="en-US" sz="2000" dirty="0">
                        <a:solidFill>
                          <a:srgbClr val="0070C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Abstract of vulnerable polling stations (Hold District)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anose="02020603050405020304" pitchFamily="18" charset="0"/>
                          <a:cs typeface="Times New Roman" panose="02020603050405020304" pitchFamily="18" charset="0"/>
                        </a:rPr>
                        <a:t>DEO      CEO              ECI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Times New Roman" pitchFamily="18" charset="0"/>
                          <a:cs typeface="Times New Roman" pitchFamily="18" charset="0"/>
                        </a:rPr>
                        <a:t>submit within 5 days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9734281"/>
                  </a:ext>
                </a:extLst>
              </a:tr>
              <a:tr h="930630">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Times New Roman" pitchFamily="18" charset="0"/>
                          <a:cs typeface="Times New Roman" pitchFamily="18" charset="0"/>
                        </a:rPr>
                        <a:t>CEO to compile and send to ECI within 10 days of announcement of election</a:t>
                      </a:r>
                    </a:p>
                    <a:p>
                      <a:pPr algn="ct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sz="2000" dirty="0">
                        <a:latin typeface="Times New Roman" panose="02020603050405020304" pitchFamily="18" charset="0"/>
                        <a:cs typeface="Times New Roman" panose="02020603050405020304" pitchFamily="18" charset="0"/>
                      </a:endParaRPr>
                    </a:p>
                  </a:txBody>
                  <a:tcPr/>
                </a:tc>
                <a:tc hMerge="1">
                  <a:txBody>
                    <a:bodyPr/>
                    <a:lstStyle/>
                    <a:p>
                      <a:pPr algn="ctr"/>
                      <a:endParaRPr lang="en-US" sz="2000" dirty="0">
                        <a:latin typeface="Times New Roman" panose="02020603050405020304" pitchFamily="18" charset="0"/>
                        <a:cs typeface="Times New Roman" panose="02020603050405020304" pitchFamily="18" charset="0"/>
                      </a:endParaRPr>
                    </a:p>
                  </a:txBody>
                  <a:tcPr/>
                </a:tc>
                <a:tc hMerge="1">
                  <a:txBody>
                    <a:bodyPr/>
                    <a:lstStyle/>
                    <a:p>
                      <a:pPr algn="ctr"/>
                      <a:endParaRPr lang="en-US" sz="2000" dirty="0">
                        <a:latin typeface="Times New Roman" panose="02020603050405020304" pitchFamily="18" charset="0"/>
                        <a:cs typeface="Times New Roman" panose="02020603050405020304" pitchFamily="18" charset="0"/>
                      </a:endParaRPr>
                    </a:p>
                  </a:txBody>
                  <a:tcPr/>
                </a:tc>
                <a:tc hMerge="1">
                  <a:txBody>
                    <a:bodyPr/>
                    <a:lstStyle/>
                    <a:p>
                      <a:pPr algn="ct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9586534"/>
                  </a:ext>
                </a:extLst>
              </a:tr>
            </a:tbl>
          </a:graphicData>
        </a:graphic>
      </p:graphicFrame>
      <p:sp>
        <p:nvSpPr>
          <p:cNvPr id="3" name="Slide Number Placeholder 2">
            <a:extLst>
              <a:ext uri="{FF2B5EF4-FFF2-40B4-BE49-F238E27FC236}">
                <a16:creationId xmlns:a16="http://schemas.microsoft.com/office/drawing/2014/main" id="{BA9E28E9-17AF-4DE5-BE05-4363695202F9}"/>
              </a:ext>
            </a:extLst>
          </p:cNvPr>
          <p:cNvSpPr>
            <a:spLocks noGrp="1"/>
          </p:cNvSpPr>
          <p:nvPr>
            <p:ph type="sldNum" sz="quarter" idx="12"/>
          </p:nvPr>
        </p:nvSpPr>
        <p:spPr/>
        <p:txBody>
          <a:bodyPr/>
          <a:lstStyle/>
          <a:p>
            <a:fld id="{1CFBE6BF-D6F5-4987-862E-1B0AD8775C13}" type="slidenum">
              <a:rPr lang="en-US" smtClean="0"/>
              <a:pPr/>
              <a:t>30</a:t>
            </a:fld>
            <a:endParaRPr lang="en-US"/>
          </a:p>
        </p:txBody>
      </p:sp>
      <p:sp>
        <p:nvSpPr>
          <p:cNvPr id="5" name="Arrow: Right 4">
            <a:extLst>
              <a:ext uri="{FF2B5EF4-FFF2-40B4-BE49-F238E27FC236}">
                <a16:creationId xmlns:a16="http://schemas.microsoft.com/office/drawing/2014/main" id="{7C3E0867-CC26-E798-630B-067ECF9CD209}"/>
              </a:ext>
            </a:extLst>
          </p:cNvPr>
          <p:cNvSpPr/>
          <p:nvPr/>
        </p:nvSpPr>
        <p:spPr>
          <a:xfrm>
            <a:off x="6076336" y="1143000"/>
            <a:ext cx="304800" cy="14224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Arrow: Right 5">
            <a:extLst>
              <a:ext uri="{FF2B5EF4-FFF2-40B4-BE49-F238E27FC236}">
                <a16:creationId xmlns:a16="http://schemas.microsoft.com/office/drawing/2014/main" id="{A5517991-3CA2-C2B3-E979-4AA7978B11E6}"/>
              </a:ext>
            </a:extLst>
          </p:cNvPr>
          <p:cNvSpPr/>
          <p:nvPr/>
        </p:nvSpPr>
        <p:spPr>
          <a:xfrm>
            <a:off x="6107490" y="2437144"/>
            <a:ext cx="304800" cy="14224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Arrow: Right 6">
            <a:extLst>
              <a:ext uri="{FF2B5EF4-FFF2-40B4-BE49-F238E27FC236}">
                <a16:creationId xmlns:a16="http://schemas.microsoft.com/office/drawing/2014/main" id="{158DC5C3-94E8-11C5-3835-0E77F9D49081}"/>
              </a:ext>
            </a:extLst>
          </p:cNvPr>
          <p:cNvSpPr/>
          <p:nvPr/>
        </p:nvSpPr>
        <p:spPr>
          <a:xfrm>
            <a:off x="5638800" y="2743200"/>
            <a:ext cx="304800" cy="14224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Arrow: Right 7">
            <a:extLst>
              <a:ext uri="{FF2B5EF4-FFF2-40B4-BE49-F238E27FC236}">
                <a16:creationId xmlns:a16="http://schemas.microsoft.com/office/drawing/2014/main" id="{65F1C1F5-DB52-7846-A05E-B096155EF53A}"/>
              </a:ext>
            </a:extLst>
          </p:cNvPr>
          <p:cNvSpPr/>
          <p:nvPr/>
        </p:nvSpPr>
        <p:spPr>
          <a:xfrm>
            <a:off x="6107490" y="4753639"/>
            <a:ext cx="304800" cy="14224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Arrow: Right 8">
            <a:extLst>
              <a:ext uri="{FF2B5EF4-FFF2-40B4-BE49-F238E27FC236}">
                <a16:creationId xmlns:a16="http://schemas.microsoft.com/office/drawing/2014/main" id="{C5A4D2B8-B11D-1827-1606-3D63A5268548}"/>
              </a:ext>
            </a:extLst>
          </p:cNvPr>
          <p:cNvSpPr/>
          <p:nvPr/>
        </p:nvSpPr>
        <p:spPr>
          <a:xfrm>
            <a:off x="5998783" y="3731289"/>
            <a:ext cx="304800" cy="14224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Arrow: Right 9">
            <a:extLst>
              <a:ext uri="{FF2B5EF4-FFF2-40B4-BE49-F238E27FC236}">
                <a16:creationId xmlns:a16="http://schemas.microsoft.com/office/drawing/2014/main" id="{AC290CC1-7469-AEDA-030C-0685C21C3BC6}"/>
              </a:ext>
            </a:extLst>
          </p:cNvPr>
          <p:cNvSpPr/>
          <p:nvPr/>
        </p:nvSpPr>
        <p:spPr>
          <a:xfrm>
            <a:off x="5638800" y="5029200"/>
            <a:ext cx="304800" cy="14224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TextBox 10">
            <a:extLst>
              <a:ext uri="{FF2B5EF4-FFF2-40B4-BE49-F238E27FC236}">
                <a16:creationId xmlns:a16="http://schemas.microsoft.com/office/drawing/2014/main" id="{28F3AA4B-A0EC-414B-8C57-2C4ADFEE827D}"/>
              </a:ext>
            </a:extLst>
          </p:cNvPr>
          <p:cNvSpPr txBox="1"/>
          <p:nvPr/>
        </p:nvSpPr>
        <p:spPr>
          <a:xfrm>
            <a:off x="2404407" y="-66026"/>
            <a:ext cx="3594637" cy="369332"/>
          </a:xfrm>
          <a:prstGeom prst="rect">
            <a:avLst/>
          </a:prstGeom>
          <a:noFill/>
        </p:spPr>
        <p:txBody>
          <a:bodyPr wrap="none" rtlCol="0">
            <a:spAutoFit/>
          </a:bodyPr>
          <a:lstStyle/>
          <a:p>
            <a:pPr algn="ctr"/>
            <a:r>
              <a:rPr lang="en-US" b="1" dirty="0" smtClean="0">
                <a:latin typeface="Times New Roman" panose="02020603050405020304" pitchFamily="18" charset="0"/>
                <a:cs typeface="Times New Roman" panose="02020603050405020304" pitchFamily="18" charset="0"/>
              </a:rPr>
              <a:t>REPORTS FLOWCHART - </a:t>
            </a:r>
            <a:r>
              <a:rPr lang="en-US" b="1" dirty="0" err="1" smtClean="0">
                <a:latin typeface="Times New Roman" panose="02020603050405020304" pitchFamily="18" charset="0"/>
                <a:cs typeface="Times New Roman" panose="02020603050405020304" pitchFamily="18" charset="0"/>
              </a:rPr>
              <a:t>contd</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36448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579430058"/>
              </p:ext>
            </p:extLst>
          </p:nvPr>
        </p:nvGraphicFramePr>
        <p:xfrm>
          <a:off x="152400" y="1143000"/>
          <a:ext cx="8763000" cy="5394959"/>
        </p:xfrm>
        <a:graphic>
          <a:graphicData uri="http://schemas.openxmlformats.org/drawingml/2006/table">
            <a:tbl>
              <a:tblPr firstRow="1" bandRow="1">
                <a:tableStyleId>{5C22544A-7EE6-4342-B048-85BDC9FD1C3A}</a:tableStyleId>
              </a:tblPr>
              <a:tblGrid>
                <a:gridCol w="775487">
                  <a:extLst>
                    <a:ext uri="{9D8B030D-6E8A-4147-A177-3AD203B41FA5}">
                      <a16:colId xmlns:a16="http://schemas.microsoft.com/office/drawing/2014/main" val="20000"/>
                    </a:ext>
                  </a:extLst>
                </a:gridCol>
                <a:gridCol w="5040664">
                  <a:extLst>
                    <a:ext uri="{9D8B030D-6E8A-4147-A177-3AD203B41FA5}">
                      <a16:colId xmlns:a16="http://schemas.microsoft.com/office/drawing/2014/main" val="20001"/>
                    </a:ext>
                  </a:extLst>
                </a:gridCol>
                <a:gridCol w="2946849">
                  <a:extLst>
                    <a:ext uri="{9D8B030D-6E8A-4147-A177-3AD203B41FA5}">
                      <a16:colId xmlns:a16="http://schemas.microsoft.com/office/drawing/2014/main" val="20002"/>
                    </a:ext>
                  </a:extLst>
                </a:gridCol>
              </a:tblGrid>
              <a:tr h="228600">
                <a:tc>
                  <a:txBody>
                    <a:bodyPr/>
                    <a:lstStyle/>
                    <a:p>
                      <a:pPr algn="ctr"/>
                      <a:r>
                        <a:rPr lang="en-US" sz="2400" dirty="0">
                          <a:solidFill>
                            <a:schemeClr val="tx1"/>
                          </a:solidFill>
                          <a:latin typeface="Times New Roman" pitchFamily="18" charset="0"/>
                          <a:cs typeface="Times New Roman" pitchFamily="18" charset="0"/>
                        </a:rPr>
                        <a:t>Sl.</a:t>
                      </a:r>
                      <a:r>
                        <a:rPr lang="en-US" sz="2400" baseline="0" dirty="0">
                          <a:solidFill>
                            <a:schemeClr val="tx1"/>
                          </a:solidFill>
                          <a:latin typeface="Times New Roman" pitchFamily="18" charset="0"/>
                          <a:cs typeface="Times New Roman" pitchFamily="18" charset="0"/>
                        </a:rPr>
                        <a:t> </a:t>
                      </a:r>
                      <a:r>
                        <a:rPr lang="en-US" sz="2400" dirty="0">
                          <a:solidFill>
                            <a:schemeClr val="tx1"/>
                          </a:solidFill>
                          <a:latin typeface="Times New Roman" pitchFamily="18" charset="0"/>
                          <a:cs typeface="Times New Roman" pitchFamily="18"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latin typeface="Times New Roman" pitchFamily="18" charset="0"/>
                          <a:cs typeface="Times New Roman" pitchFamily="18" charset="0"/>
                        </a:rPr>
                        <a:t>Activity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latin typeface="Times New Roman" pitchFamily="18" charset="0"/>
                          <a:cs typeface="Times New Roman" pitchFamily="18" charset="0"/>
                        </a:rPr>
                        <a:t>Timeline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78933">
                <a:tc>
                  <a:txBody>
                    <a:bodyPr/>
                    <a:lstStyle/>
                    <a:p>
                      <a:pPr algn="ctr"/>
                      <a:r>
                        <a:rPr lang="en-US" sz="2000" dirty="0">
                          <a:solidFill>
                            <a:schemeClr val="tx1"/>
                          </a:solidFill>
                          <a:latin typeface="Times New Roman" pitchFamily="18" charset="0"/>
                          <a:cs typeface="Times New Roman"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Collection &amp; compilation of basis information on each AC by DEO/RO (as per Annexure-I)</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Six months before the election</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78933">
                <a:tc>
                  <a:txBody>
                    <a:bodyPr/>
                    <a:lstStyle/>
                    <a:p>
                      <a:pPr algn="ctr"/>
                      <a:r>
                        <a:rPr lang="en-US" sz="2000" dirty="0">
                          <a:solidFill>
                            <a:schemeClr val="tx1"/>
                          </a:solidFill>
                          <a:latin typeface="Times New Roman" pitchFamily="18" charset="0"/>
                          <a:cs typeface="Times New Roman"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err="1">
                          <a:solidFill>
                            <a:schemeClr val="tx1"/>
                          </a:solidFill>
                          <a:latin typeface="Times New Roman" pitchFamily="18" charset="0"/>
                          <a:ea typeface="+mn-ea"/>
                          <a:cs typeface="Times New Roman" pitchFamily="18" charset="0"/>
                        </a:rPr>
                        <a:t>Updation</a:t>
                      </a:r>
                      <a:r>
                        <a:rPr lang="en-US" sz="2000" kern="1200" baseline="0" dirty="0">
                          <a:solidFill>
                            <a:schemeClr val="tx1"/>
                          </a:solidFill>
                          <a:latin typeface="Times New Roman" pitchFamily="18" charset="0"/>
                          <a:ea typeface="+mn-ea"/>
                          <a:cs typeface="Times New Roman" pitchFamily="18" charset="0"/>
                        </a:rPr>
                        <a:t> of basic information by DEO/RO (as per Annexure-I)</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Before handing over to Sector Officer</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78933">
                <a:tc>
                  <a:txBody>
                    <a:bodyPr/>
                    <a:lstStyle/>
                    <a:p>
                      <a:pPr algn="ctr"/>
                      <a:r>
                        <a:rPr lang="en-US" sz="2000" dirty="0">
                          <a:solidFill>
                            <a:schemeClr val="tx1"/>
                          </a:solidFill>
                          <a:latin typeface="Times New Roman" pitchFamily="18" charset="0"/>
                          <a:cs typeface="Times New Roman"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Appointment of Sector Officers &amp; Police Sector Officers</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About six to four months before the election.</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78933">
                <a:tc>
                  <a:txBody>
                    <a:bodyPr/>
                    <a:lstStyle/>
                    <a:p>
                      <a:pPr algn="ctr"/>
                      <a:r>
                        <a:rPr lang="en-US" sz="2000" dirty="0">
                          <a:solidFill>
                            <a:schemeClr val="tx1"/>
                          </a:solidFill>
                          <a:latin typeface="Times New Roman" pitchFamily="18" charset="0"/>
                          <a:cs typeface="Times New Roman"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Appointment of Designated Police Officer at police station level</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About six to four months before the election.</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456267">
                <a:tc>
                  <a:txBody>
                    <a:bodyPr/>
                    <a:lstStyle/>
                    <a:p>
                      <a:pPr algn="ctr"/>
                      <a:r>
                        <a:rPr lang="en-US" sz="2000" dirty="0">
                          <a:solidFill>
                            <a:schemeClr val="tx1"/>
                          </a:solidFill>
                          <a:latin typeface="Times New Roman" pitchFamily="18" charset="0"/>
                          <a:cs typeface="Times New Roman" pitchFamily="18"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Training of Sector Officers &amp; Designated Police Officers &amp; handing over of basic information of AC to Sector Officers by DEO/RO</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Four to two months before the election</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2" name="Slide Number Placeholder 1">
            <a:extLst>
              <a:ext uri="{FF2B5EF4-FFF2-40B4-BE49-F238E27FC236}">
                <a16:creationId xmlns:a16="http://schemas.microsoft.com/office/drawing/2014/main" id="{586015EE-69C9-4977-ABBC-CE86796BA5D9}"/>
              </a:ext>
            </a:extLst>
          </p:cNvPr>
          <p:cNvSpPr>
            <a:spLocks noGrp="1"/>
          </p:cNvSpPr>
          <p:nvPr>
            <p:ph type="sldNum" sz="quarter" idx="12"/>
          </p:nvPr>
        </p:nvSpPr>
        <p:spPr/>
        <p:txBody>
          <a:bodyPr/>
          <a:lstStyle/>
          <a:p>
            <a:fld id="{1CFBE6BF-D6F5-4987-862E-1B0AD8775C13}" type="slidenum">
              <a:rPr lang="en-US" smtClean="0"/>
              <a:pPr/>
              <a:t>31</a:t>
            </a:fld>
            <a:endParaRPr lang="en-US"/>
          </a:p>
        </p:txBody>
      </p:sp>
      <p:sp>
        <p:nvSpPr>
          <p:cNvPr id="4" name="TextBox 3">
            <a:extLst>
              <a:ext uri="{FF2B5EF4-FFF2-40B4-BE49-F238E27FC236}">
                <a16:creationId xmlns:a16="http://schemas.microsoft.com/office/drawing/2014/main" id="{9B6EFED8-2FA4-40F0-83FF-635B654D9064}"/>
              </a:ext>
            </a:extLst>
          </p:cNvPr>
          <p:cNvSpPr txBox="1"/>
          <p:nvPr/>
        </p:nvSpPr>
        <p:spPr>
          <a:xfrm>
            <a:off x="2124941" y="266282"/>
            <a:ext cx="4594911" cy="830997"/>
          </a:xfrm>
          <a:prstGeom prst="rect">
            <a:avLst/>
          </a:prstGeom>
          <a:noFill/>
        </p:spPr>
        <p:txBody>
          <a:bodyPr wrap="none" rtlCol="0">
            <a:spAutoFit/>
          </a:bodyPr>
          <a:lstStyle/>
          <a:p>
            <a:pPr algn="ctr"/>
            <a:r>
              <a:rPr lang="en-US" sz="4800" b="1" dirty="0" smtClean="0">
                <a:latin typeface="Times New Roman" panose="02020603050405020304" pitchFamily="18" charset="0"/>
                <a:cs typeface="Times New Roman" panose="02020603050405020304" pitchFamily="18" charset="0"/>
              </a:rPr>
              <a:t>Timeline for VM</a:t>
            </a:r>
            <a:endParaRPr lang="en-US" sz="4800" b="1" dirty="0">
              <a:latin typeface="Times New Roman" panose="02020603050405020304" pitchFamily="18" charset="0"/>
              <a:cs typeface="Times New Roman" panose="02020603050405020304" pitchFamily="18" charset="0"/>
            </a:endParaRPr>
          </a:p>
        </p:txBody>
      </p:sp>
      <p:sp>
        <p:nvSpPr>
          <p:cNvPr id="5" name="Rectangle 4"/>
          <p:cNvSpPr/>
          <p:nvPr/>
        </p:nvSpPr>
        <p:spPr>
          <a:xfrm>
            <a:off x="7162800" y="6323325"/>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147302-83FA-4290-8C8F-406A2C898FD1}"/>
              </a:ext>
            </a:extLst>
          </p:cNvPr>
          <p:cNvSpPr>
            <a:spLocks noGrp="1"/>
          </p:cNvSpPr>
          <p:nvPr>
            <p:ph type="sldNum" sz="quarter" idx="12"/>
          </p:nvPr>
        </p:nvSpPr>
        <p:spPr/>
        <p:txBody>
          <a:bodyPr/>
          <a:lstStyle/>
          <a:p>
            <a:fld id="{1CFBE6BF-D6F5-4987-862E-1B0AD8775C13}" type="slidenum">
              <a:rPr lang="en-US" smtClean="0"/>
              <a:pPr/>
              <a:t>32</a:t>
            </a:fld>
            <a:endParaRPr lang="en-US"/>
          </a:p>
        </p:txBody>
      </p:sp>
      <p:graphicFrame>
        <p:nvGraphicFramePr>
          <p:cNvPr id="3" name="Table 2">
            <a:extLst>
              <a:ext uri="{FF2B5EF4-FFF2-40B4-BE49-F238E27FC236}">
                <a16:creationId xmlns:a16="http://schemas.microsoft.com/office/drawing/2014/main" id="{3FFCC9EE-93C1-48C7-B440-F638355A1925}"/>
              </a:ext>
            </a:extLst>
          </p:cNvPr>
          <p:cNvGraphicFramePr>
            <a:graphicFrameLocks noGrp="1"/>
          </p:cNvGraphicFramePr>
          <p:nvPr>
            <p:extLst>
              <p:ext uri="{D42A27DB-BD31-4B8C-83A1-F6EECF244321}">
                <p14:modId xmlns:p14="http://schemas.microsoft.com/office/powerpoint/2010/main" val="1675538235"/>
              </p:ext>
            </p:extLst>
          </p:nvPr>
        </p:nvGraphicFramePr>
        <p:xfrm>
          <a:off x="304800" y="838200"/>
          <a:ext cx="8534400" cy="5175351"/>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606197112"/>
                    </a:ext>
                  </a:extLst>
                </a:gridCol>
                <a:gridCol w="4999620">
                  <a:extLst>
                    <a:ext uri="{9D8B030D-6E8A-4147-A177-3AD203B41FA5}">
                      <a16:colId xmlns:a16="http://schemas.microsoft.com/office/drawing/2014/main" val="444462970"/>
                    </a:ext>
                  </a:extLst>
                </a:gridCol>
                <a:gridCol w="2772780">
                  <a:extLst>
                    <a:ext uri="{9D8B030D-6E8A-4147-A177-3AD203B41FA5}">
                      <a16:colId xmlns:a16="http://schemas.microsoft.com/office/drawing/2014/main" val="77626517"/>
                    </a:ext>
                  </a:extLst>
                </a:gridCol>
              </a:tblGrid>
              <a:tr h="501111">
                <a:tc>
                  <a:txBody>
                    <a:bodyPr/>
                    <a:lstStyle/>
                    <a:p>
                      <a:pPr algn="ctr"/>
                      <a:r>
                        <a:rPr lang="en-US" sz="2400" dirty="0">
                          <a:solidFill>
                            <a:schemeClr val="tx1"/>
                          </a:solidFill>
                          <a:latin typeface="Times New Roman" pitchFamily="18" charset="0"/>
                          <a:cs typeface="Times New Roman" pitchFamily="18" charset="0"/>
                        </a:rPr>
                        <a:t>Sl.</a:t>
                      </a:r>
                      <a:r>
                        <a:rPr lang="en-US" sz="2400" baseline="0" dirty="0">
                          <a:solidFill>
                            <a:schemeClr val="tx1"/>
                          </a:solidFill>
                          <a:latin typeface="Times New Roman" pitchFamily="18" charset="0"/>
                          <a:cs typeface="Times New Roman" pitchFamily="18" charset="0"/>
                        </a:rPr>
                        <a:t> </a:t>
                      </a:r>
                      <a:r>
                        <a:rPr lang="en-US" sz="2400" dirty="0">
                          <a:solidFill>
                            <a:schemeClr val="tx1"/>
                          </a:solidFill>
                          <a:latin typeface="Times New Roman" pitchFamily="18" charset="0"/>
                          <a:cs typeface="Times New Roman" pitchFamily="18"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latin typeface="Times New Roman" pitchFamily="18" charset="0"/>
                          <a:cs typeface="Times New Roman" pitchFamily="18" charset="0"/>
                        </a:rPr>
                        <a:t>Activity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latin typeface="Times New Roman" pitchFamily="18" charset="0"/>
                          <a:cs typeface="Times New Roman" pitchFamily="18" charset="0"/>
                        </a:rPr>
                        <a:t>Timeline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3025438"/>
                  </a:ext>
                </a:extLst>
              </a:tr>
              <a:tr h="782556">
                <a:tc>
                  <a:txBody>
                    <a:bodyPr/>
                    <a:lstStyle/>
                    <a:p>
                      <a:pPr algn="ctr"/>
                      <a:r>
                        <a:rPr lang="en-US" sz="2000" dirty="0">
                          <a:solidFill>
                            <a:schemeClr val="tx1"/>
                          </a:solidFill>
                          <a:latin typeface="Times New Roman" pitchFamily="18" charset="0"/>
                          <a:cs typeface="Times New Roman" pitchFamily="18"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Making Law and Order Portal of State functional by ECI</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baseline="0" dirty="0">
                          <a:solidFill>
                            <a:schemeClr val="tx1"/>
                          </a:solidFill>
                          <a:latin typeface="Times New Roman" pitchFamily="18" charset="0"/>
                          <a:ea typeface="+mn-ea"/>
                          <a:cs typeface="Times New Roman" pitchFamily="18" charset="0"/>
                        </a:rPr>
                        <a:t>Four months before the election.</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3645632"/>
                  </a:ext>
                </a:extLst>
              </a:tr>
              <a:tr h="1590444">
                <a:tc>
                  <a:txBody>
                    <a:bodyPr/>
                    <a:lstStyle/>
                    <a:p>
                      <a:pPr algn="ctr"/>
                      <a:r>
                        <a:rPr lang="en-US" sz="2000" dirty="0">
                          <a:solidFill>
                            <a:schemeClr val="tx1"/>
                          </a:solidFill>
                          <a:latin typeface="Times New Roman" pitchFamily="18" charset="0"/>
                          <a:cs typeface="Times New Roman" pitchFamily="18"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Identification of vulnerable areas/ segments/villages/hamlets, persons causing such vulnerabilities in Annexure-I, II, III, IV &amp; V</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After the issue of Press Note by the Commission and before the issue of the gazette notification.</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3844369"/>
                  </a:ext>
                </a:extLst>
              </a:tr>
              <a:tr h="782556">
                <a:tc>
                  <a:txBody>
                    <a:bodyPr/>
                    <a:lstStyle/>
                    <a:p>
                      <a:pPr algn="ctr"/>
                      <a:r>
                        <a:rPr lang="en-US" sz="2000" dirty="0">
                          <a:solidFill>
                            <a:schemeClr val="tx1"/>
                          </a:solidFill>
                          <a:latin typeface="Times New Roman" pitchFamily="18" charset="0"/>
                          <a:cs typeface="Times New Roman" pitchFamily="18"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Identification of the persons causing such vulnerability</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Within 5 days of issue of gazette notification</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2469217"/>
                  </a:ext>
                </a:extLst>
              </a:tr>
              <a:tr h="1196835">
                <a:tc>
                  <a:txBody>
                    <a:bodyPr/>
                    <a:lstStyle/>
                    <a:p>
                      <a:pPr algn="ctr"/>
                      <a:r>
                        <a:rPr lang="en-US" sz="2000" dirty="0">
                          <a:solidFill>
                            <a:schemeClr val="tx1"/>
                          </a:solidFill>
                          <a:latin typeface="Times New Roman" pitchFamily="18" charset="0"/>
                          <a:cs typeface="Times New Roman" pitchFamily="18"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Submission of all VM reports in formats by SO</a:t>
                      </a:r>
                    </a:p>
                    <a:p>
                      <a:pPr algn="ctr"/>
                      <a:r>
                        <a:rPr lang="en-US" sz="2000" kern="1200" baseline="0" dirty="0">
                          <a:solidFill>
                            <a:schemeClr val="tx1"/>
                          </a:solidFill>
                          <a:latin typeface="Times New Roman" pitchFamily="18" charset="0"/>
                          <a:ea typeface="+mn-ea"/>
                          <a:cs typeface="Times New Roman" pitchFamily="18" charset="0"/>
                        </a:rPr>
                        <a:t>(in Annexure II, III, IV &amp; V) to RO</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Within 3 days of announcement of elections</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8241841"/>
                  </a:ext>
                </a:extLst>
              </a:tr>
            </a:tbl>
          </a:graphicData>
        </a:graphic>
      </p:graphicFrame>
      <p:sp>
        <p:nvSpPr>
          <p:cNvPr id="4" name="Rectangle 3"/>
          <p:cNvSpPr/>
          <p:nvPr/>
        </p:nvSpPr>
        <p:spPr>
          <a:xfrm>
            <a:off x="7162800" y="6323325"/>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
        <p:nvSpPr>
          <p:cNvPr id="5" name="TextBox 4">
            <a:extLst>
              <a:ext uri="{FF2B5EF4-FFF2-40B4-BE49-F238E27FC236}">
                <a16:creationId xmlns:a16="http://schemas.microsoft.com/office/drawing/2014/main" id="{9B6EFED8-2FA4-40F0-83FF-635B654D9064}"/>
              </a:ext>
            </a:extLst>
          </p:cNvPr>
          <p:cNvSpPr txBox="1"/>
          <p:nvPr/>
        </p:nvSpPr>
        <p:spPr>
          <a:xfrm>
            <a:off x="2390528" y="266282"/>
            <a:ext cx="4063741" cy="523220"/>
          </a:xfrm>
          <a:prstGeom prst="rect">
            <a:avLst/>
          </a:prstGeom>
          <a:noFill/>
        </p:spPr>
        <p:txBody>
          <a:bodyPr wrap="none" rtlCol="0">
            <a:spAutoFit/>
          </a:bodyPr>
          <a:lstStyle/>
          <a:p>
            <a:pPr algn="ctr"/>
            <a:r>
              <a:rPr lang="en-US" sz="2800" b="1" dirty="0" smtClean="0">
                <a:latin typeface="Times New Roman" panose="02020603050405020304" pitchFamily="18" charset="0"/>
                <a:cs typeface="Times New Roman" panose="02020603050405020304" pitchFamily="18" charset="0"/>
              </a:rPr>
              <a:t>Timeline for VM – contd.</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79501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10187278"/>
              </p:ext>
            </p:extLst>
          </p:nvPr>
        </p:nvGraphicFramePr>
        <p:xfrm>
          <a:off x="228600" y="789502"/>
          <a:ext cx="8763000" cy="512482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0000"/>
                    </a:ext>
                  </a:extLst>
                </a:gridCol>
                <a:gridCol w="4824202">
                  <a:extLst>
                    <a:ext uri="{9D8B030D-6E8A-4147-A177-3AD203B41FA5}">
                      <a16:colId xmlns:a16="http://schemas.microsoft.com/office/drawing/2014/main" val="20001"/>
                    </a:ext>
                  </a:extLst>
                </a:gridCol>
                <a:gridCol w="3024398">
                  <a:extLst>
                    <a:ext uri="{9D8B030D-6E8A-4147-A177-3AD203B41FA5}">
                      <a16:colId xmlns:a16="http://schemas.microsoft.com/office/drawing/2014/main" val="20002"/>
                    </a:ext>
                  </a:extLst>
                </a:gridCol>
              </a:tblGrid>
              <a:tr h="609600">
                <a:tc>
                  <a:txBody>
                    <a:bodyPr/>
                    <a:lstStyle/>
                    <a:p>
                      <a:pPr algn="ctr"/>
                      <a:r>
                        <a:rPr lang="en-US" sz="2400" dirty="0" err="1">
                          <a:solidFill>
                            <a:schemeClr val="tx1"/>
                          </a:solidFill>
                          <a:latin typeface="Times New Roman" pitchFamily="18" charset="0"/>
                          <a:cs typeface="Times New Roman" pitchFamily="18" charset="0"/>
                        </a:rPr>
                        <a:t>Sl.No</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latin typeface="Times New Roman" pitchFamily="18" charset="0"/>
                          <a:cs typeface="Times New Roman" pitchFamily="18" charset="0"/>
                        </a:rPr>
                        <a:t>Activity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latin typeface="Times New Roman" pitchFamily="18" charset="0"/>
                          <a:cs typeface="Times New Roman" pitchFamily="18" charset="0"/>
                        </a:rPr>
                        <a:t>Timeline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28805">
                <a:tc>
                  <a:txBody>
                    <a:bodyPr/>
                    <a:lstStyle/>
                    <a:p>
                      <a:pPr algn="ctr"/>
                      <a:r>
                        <a:rPr lang="en-US" sz="2000" dirty="0">
                          <a:solidFill>
                            <a:schemeClr val="tx1"/>
                          </a:solidFill>
                          <a:latin typeface="Times New Roman" pitchFamily="18" charset="0"/>
                          <a:cs typeface="Times New Roman" pitchFamily="18"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Compilation of all Sector Officers reports by RO and submission to DEO (in Annexure.VI)</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Within 5 days of announcement of elections</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28805">
                <a:tc>
                  <a:txBody>
                    <a:bodyPr/>
                    <a:lstStyle/>
                    <a:p>
                      <a:pPr algn="ctr"/>
                      <a:r>
                        <a:rPr lang="en-US" sz="2000" dirty="0">
                          <a:solidFill>
                            <a:schemeClr val="tx1"/>
                          </a:solidFill>
                          <a:latin typeface="Times New Roman" pitchFamily="18" charset="0"/>
                          <a:cs typeface="Times New Roman" pitchFamily="18" charset="0"/>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Compilation of VM reports of all ROs by DEO &amp;submission to CEO (in Annexure VII)</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7 days of announcement of elections</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128805">
                <a:tc>
                  <a:txBody>
                    <a:bodyPr/>
                    <a:lstStyle/>
                    <a:p>
                      <a:pPr algn="ctr"/>
                      <a:r>
                        <a:rPr lang="en-US" sz="2000" dirty="0">
                          <a:solidFill>
                            <a:schemeClr val="tx1"/>
                          </a:solidFill>
                          <a:latin typeface="Times New Roman" pitchFamily="18" charset="0"/>
                          <a:cs typeface="Times New Roman" pitchFamily="18" charset="0"/>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Certificate of NO Vulnerable village/area in Assembly Constituency, by DEO to CEO</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7 days of announcement of elections</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28805">
                <a:tc>
                  <a:txBody>
                    <a:bodyPr/>
                    <a:lstStyle/>
                    <a:p>
                      <a:pPr algn="ctr"/>
                      <a:r>
                        <a:rPr lang="en-US" sz="2000" dirty="0">
                          <a:solidFill>
                            <a:schemeClr val="tx1"/>
                          </a:solidFill>
                          <a:latin typeface="Times New Roman" pitchFamily="18" charset="0"/>
                          <a:cs typeface="Times New Roman" pitchFamily="18" charset="0"/>
                        </a:rPr>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Compilation of VM reports of all DEOs by CEO for submission to ECI</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 10 days of announcement of elections</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3" name="Slide Number Placeholder 2">
            <a:extLst>
              <a:ext uri="{FF2B5EF4-FFF2-40B4-BE49-F238E27FC236}">
                <a16:creationId xmlns:a16="http://schemas.microsoft.com/office/drawing/2014/main" id="{CA2741D7-81F9-4D09-8CB9-F1388566D937}"/>
              </a:ext>
            </a:extLst>
          </p:cNvPr>
          <p:cNvSpPr>
            <a:spLocks noGrp="1"/>
          </p:cNvSpPr>
          <p:nvPr>
            <p:ph type="sldNum" sz="quarter" idx="12"/>
          </p:nvPr>
        </p:nvSpPr>
        <p:spPr/>
        <p:txBody>
          <a:bodyPr/>
          <a:lstStyle/>
          <a:p>
            <a:fld id="{1CFBE6BF-D6F5-4987-862E-1B0AD8775C13}" type="slidenum">
              <a:rPr lang="en-US" smtClean="0"/>
              <a:pPr/>
              <a:t>33</a:t>
            </a:fld>
            <a:endParaRPr lang="en-US"/>
          </a:p>
        </p:txBody>
      </p:sp>
      <p:sp>
        <p:nvSpPr>
          <p:cNvPr id="4" name="Rectangle 3"/>
          <p:cNvSpPr/>
          <p:nvPr/>
        </p:nvSpPr>
        <p:spPr>
          <a:xfrm>
            <a:off x="7162800" y="6323325"/>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
        <p:nvSpPr>
          <p:cNvPr id="5" name="TextBox 4">
            <a:extLst>
              <a:ext uri="{FF2B5EF4-FFF2-40B4-BE49-F238E27FC236}">
                <a16:creationId xmlns:a16="http://schemas.microsoft.com/office/drawing/2014/main" id="{9B6EFED8-2FA4-40F0-83FF-635B654D9064}"/>
              </a:ext>
            </a:extLst>
          </p:cNvPr>
          <p:cNvSpPr txBox="1"/>
          <p:nvPr/>
        </p:nvSpPr>
        <p:spPr>
          <a:xfrm>
            <a:off x="2390528" y="266282"/>
            <a:ext cx="4063741" cy="523220"/>
          </a:xfrm>
          <a:prstGeom prst="rect">
            <a:avLst/>
          </a:prstGeom>
          <a:noFill/>
        </p:spPr>
        <p:txBody>
          <a:bodyPr wrap="none" rtlCol="0">
            <a:spAutoFit/>
          </a:bodyPr>
          <a:lstStyle/>
          <a:p>
            <a:pPr algn="ctr"/>
            <a:r>
              <a:rPr lang="en-US" sz="2800" b="1" dirty="0" smtClean="0">
                <a:latin typeface="Times New Roman" panose="02020603050405020304" pitchFamily="18" charset="0"/>
                <a:cs typeface="Times New Roman" panose="02020603050405020304" pitchFamily="18" charset="0"/>
              </a:rPr>
              <a:t>Timeline for VM – contd.</a:t>
            </a:r>
            <a:endParaRPr lang="en-US" sz="28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769F915-2D66-48DE-8DC4-D72D912FC9A1}"/>
              </a:ext>
            </a:extLst>
          </p:cNvPr>
          <p:cNvSpPr>
            <a:spLocks noGrp="1"/>
          </p:cNvSpPr>
          <p:nvPr>
            <p:ph type="sldNum" sz="quarter" idx="12"/>
          </p:nvPr>
        </p:nvSpPr>
        <p:spPr/>
        <p:txBody>
          <a:bodyPr/>
          <a:lstStyle/>
          <a:p>
            <a:fld id="{1CFBE6BF-D6F5-4987-862E-1B0AD8775C13}" type="slidenum">
              <a:rPr lang="en-US" smtClean="0"/>
              <a:pPr/>
              <a:t>34</a:t>
            </a:fld>
            <a:endParaRPr lang="en-US"/>
          </a:p>
        </p:txBody>
      </p:sp>
      <p:graphicFrame>
        <p:nvGraphicFramePr>
          <p:cNvPr id="3" name="Table 2">
            <a:extLst>
              <a:ext uri="{FF2B5EF4-FFF2-40B4-BE49-F238E27FC236}">
                <a16:creationId xmlns:a16="http://schemas.microsoft.com/office/drawing/2014/main" id="{00FC1D27-31C8-4B80-8593-310FFEA3E482}"/>
              </a:ext>
            </a:extLst>
          </p:cNvPr>
          <p:cNvGraphicFramePr>
            <a:graphicFrameLocks noGrp="1"/>
          </p:cNvGraphicFramePr>
          <p:nvPr>
            <p:extLst>
              <p:ext uri="{D42A27DB-BD31-4B8C-83A1-F6EECF244321}">
                <p14:modId xmlns:p14="http://schemas.microsoft.com/office/powerpoint/2010/main" val="2015445134"/>
              </p:ext>
            </p:extLst>
          </p:nvPr>
        </p:nvGraphicFramePr>
        <p:xfrm>
          <a:off x="89057" y="831166"/>
          <a:ext cx="9072528" cy="5562600"/>
        </p:xfrm>
        <a:graphic>
          <a:graphicData uri="http://schemas.openxmlformats.org/drawingml/2006/table">
            <a:tbl>
              <a:tblPr firstRow="1" bandRow="1">
                <a:tableStyleId>{5C22544A-7EE6-4342-B048-85BDC9FD1C3A}</a:tableStyleId>
              </a:tblPr>
              <a:tblGrid>
                <a:gridCol w="1139092">
                  <a:extLst>
                    <a:ext uri="{9D8B030D-6E8A-4147-A177-3AD203B41FA5}">
                      <a16:colId xmlns:a16="http://schemas.microsoft.com/office/drawing/2014/main" val="30656667"/>
                    </a:ext>
                  </a:extLst>
                </a:gridCol>
                <a:gridCol w="4885436">
                  <a:extLst>
                    <a:ext uri="{9D8B030D-6E8A-4147-A177-3AD203B41FA5}">
                      <a16:colId xmlns:a16="http://schemas.microsoft.com/office/drawing/2014/main" val="702339694"/>
                    </a:ext>
                  </a:extLst>
                </a:gridCol>
                <a:gridCol w="3048000">
                  <a:extLst>
                    <a:ext uri="{9D8B030D-6E8A-4147-A177-3AD203B41FA5}">
                      <a16:colId xmlns:a16="http://schemas.microsoft.com/office/drawing/2014/main" val="334685908"/>
                    </a:ext>
                  </a:extLst>
                </a:gridCol>
              </a:tblGrid>
              <a:tr h="646135">
                <a:tc>
                  <a:txBody>
                    <a:bodyPr/>
                    <a:lstStyle/>
                    <a:p>
                      <a:pPr algn="ctr"/>
                      <a:r>
                        <a:rPr lang="en-US" sz="2400" dirty="0" err="1">
                          <a:solidFill>
                            <a:schemeClr val="tx1"/>
                          </a:solidFill>
                          <a:latin typeface="Times New Roman" pitchFamily="18" charset="0"/>
                          <a:cs typeface="Times New Roman" pitchFamily="18" charset="0"/>
                        </a:rPr>
                        <a:t>Sl.No</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latin typeface="Times New Roman" pitchFamily="18" charset="0"/>
                          <a:cs typeface="Times New Roman" pitchFamily="18" charset="0"/>
                        </a:rPr>
                        <a:t>Activity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chemeClr val="tx1"/>
                          </a:solidFill>
                          <a:latin typeface="Times New Roman" pitchFamily="18" charset="0"/>
                          <a:cs typeface="Times New Roman" pitchFamily="18" charset="0"/>
                        </a:rPr>
                        <a:t>Timeline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6786493"/>
                  </a:ext>
                </a:extLst>
              </a:tr>
              <a:tr h="1130735">
                <a:tc>
                  <a:txBody>
                    <a:bodyPr/>
                    <a:lstStyle/>
                    <a:p>
                      <a:pPr algn="ctr"/>
                      <a:r>
                        <a:rPr lang="en-US" sz="2000" dirty="0">
                          <a:solidFill>
                            <a:schemeClr val="tx1"/>
                          </a:solidFill>
                          <a:latin typeface="Times New Roman" pitchFamily="18" charset="0"/>
                          <a:cs typeface="Times New Roman" pitchFamily="18" charset="0"/>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Action against the persons responsible for causing vulnerability</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before 5 days before day of poll.</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7315104"/>
                  </a:ext>
                </a:extLst>
              </a:tr>
              <a:tr h="1591485">
                <a:tc>
                  <a:txBody>
                    <a:bodyPr/>
                    <a:lstStyle/>
                    <a:p>
                      <a:pPr algn="ctr"/>
                      <a:r>
                        <a:rPr lang="en-US" sz="2000" dirty="0">
                          <a:solidFill>
                            <a:schemeClr val="tx1"/>
                          </a:solidFill>
                          <a:latin typeface="Times New Roman" pitchFamily="18" charset="0"/>
                          <a:cs typeface="Times New Roman" pitchFamily="18"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Plan and execute joint confidence building visits/Flag March by DM/SP; SDM/</a:t>
                      </a:r>
                      <a:r>
                        <a:rPr lang="en-US" sz="2000" kern="1200" baseline="0" dirty="0" err="1">
                          <a:solidFill>
                            <a:schemeClr val="tx1"/>
                          </a:solidFill>
                          <a:latin typeface="Times New Roman" pitchFamily="18" charset="0"/>
                          <a:ea typeface="+mn-ea"/>
                          <a:cs typeface="Times New Roman" pitchFamily="18" charset="0"/>
                        </a:rPr>
                        <a:t>DySP</a:t>
                      </a:r>
                      <a:r>
                        <a:rPr lang="en-US" sz="2000" kern="1200" baseline="0" dirty="0">
                          <a:solidFill>
                            <a:schemeClr val="tx1"/>
                          </a:solidFill>
                          <a:latin typeface="Times New Roman" pitchFamily="18" charset="0"/>
                          <a:ea typeface="+mn-ea"/>
                          <a:cs typeface="Times New Roman" pitchFamily="18" charset="0"/>
                        </a:rPr>
                        <a:t>; Tehsildar/PI in areas identified as most vulnerable.</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2 weeks prior to poll day</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6876686"/>
                  </a:ext>
                </a:extLst>
              </a:tr>
              <a:tr h="975045">
                <a:tc>
                  <a:txBody>
                    <a:bodyPr/>
                    <a:lstStyle/>
                    <a:p>
                      <a:pPr algn="ctr"/>
                      <a:r>
                        <a:rPr lang="en-US" sz="2000" dirty="0">
                          <a:solidFill>
                            <a:schemeClr val="tx1"/>
                          </a:solidFill>
                          <a:latin typeface="Times New Roman" pitchFamily="18" charset="0"/>
                          <a:cs typeface="Times New Roman" pitchFamily="18" charset="0"/>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Pre-poll area domination by CPF</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3-5 days before poll day.</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0278614"/>
                  </a:ext>
                </a:extLst>
              </a:tr>
              <a:tr h="1219200">
                <a:tc>
                  <a:txBody>
                    <a:bodyPr/>
                    <a:lstStyle/>
                    <a:p>
                      <a:pPr algn="ctr"/>
                      <a:r>
                        <a:rPr lang="en-US" sz="2000" dirty="0">
                          <a:solidFill>
                            <a:schemeClr val="tx1"/>
                          </a:solidFill>
                          <a:latin typeface="Times New Roman" pitchFamily="18" charset="0"/>
                          <a:cs typeface="Times New Roman" pitchFamily="18" charset="0"/>
                        </a:rPr>
                        <a:t>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Strict vigil and monitoring of vulnerable areas/persons by Observers/DEO/RO/SO/Police</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kern="1200" baseline="0" dirty="0">
                          <a:solidFill>
                            <a:schemeClr val="tx1"/>
                          </a:solidFill>
                          <a:latin typeface="Times New Roman" pitchFamily="18" charset="0"/>
                          <a:ea typeface="+mn-ea"/>
                          <a:cs typeface="Times New Roman" pitchFamily="18" charset="0"/>
                        </a:rPr>
                        <a:t>On the Poll day</a:t>
                      </a:r>
                      <a:endParaRPr lang="en-US"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2342366"/>
                  </a:ext>
                </a:extLst>
              </a:tr>
            </a:tbl>
          </a:graphicData>
        </a:graphic>
      </p:graphicFrame>
      <p:sp>
        <p:nvSpPr>
          <p:cNvPr id="5" name="TextBox 4">
            <a:extLst>
              <a:ext uri="{FF2B5EF4-FFF2-40B4-BE49-F238E27FC236}">
                <a16:creationId xmlns:a16="http://schemas.microsoft.com/office/drawing/2014/main" id="{9B6EFED8-2FA4-40F0-83FF-635B654D9064}"/>
              </a:ext>
            </a:extLst>
          </p:cNvPr>
          <p:cNvSpPr txBox="1"/>
          <p:nvPr/>
        </p:nvSpPr>
        <p:spPr>
          <a:xfrm>
            <a:off x="2390528" y="266282"/>
            <a:ext cx="4063741" cy="523220"/>
          </a:xfrm>
          <a:prstGeom prst="rect">
            <a:avLst/>
          </a:prstGeom>
          <a:noFill/>
        </p:spPr>
        <p:txBody>
          <a:bodyPr wrap="none" rtlCol="0">
            <a:spAutoFit/>
          </a:bodyPr>
          <a:lstStyle/>
          <a:p>
            <a:pPr algn="ctr"/>
            <a:r>
              <a:rPr lang="en-US" sz="2800" b="1" dirty="0" smtClean="0">
                <a:latin typeface="Times New Roman" panose="02020603050405020304" pitchFamily="18" charset="0"/>
                <a:cs typeface="Times New Roman" panose="02020603050405020304" pitchFamily="18" charset="0"/>
              </a:rPr>
              <a:t>Timeline for VM – contd.</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88435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CFBE6BF-D6F5-4987-862E-1B0AD8775C13}" type="slidenum">
              <a:rPr lang="en-US" smtClean="0"/>
              <a:pPr/>
              <a:t>35</a:t>
            </a:fld>
            <a:endParaRPr lang="en-US"/>
          </a:p>
        </p:txBody>
      </p:sp>
      <p:sp>
        <p:nvSpPr>
          <p:cNvPr id="3" name="Rectangle 2"/>
          <p:cNvSpPr/>
          <p:nvPr/>
        </p:nvSpPr>
        <p:spPr>
          <a:xfrm>
            <a:off x="23446" y="2590800"/>
            <a:ext cx="8691034" cy="2062103"/>
          </a:xfrm>
          <a:prstGeom prst="rect">
            <a:avLst/>
          </a:prstGeom>
        </p:spPr>
        <p:txBody>
          <a:bodyPr wrap="none">
            <a:spAutoFit/>
          </a:bodyPr>
          <a:lstStyle/>
          <a:p>
            <a:r>
              <a:rPr lang="en-US" sz="8000" b="1" dirty="0" smtClean="0">
                <a:latin typeface="Calibri" panose="020F0502020204030204" pitchFamily="34" charset="0"/>
                <a:ea typeface="Calibri" panose="020F0502020204030204" pitchFamily="34" charset="0"/>
                <a:cs typeface="Calibri" panose="020F0502020204030204" pitchFamily="34" charset="0"/>
              </a:rPr>
              <a:t>Part – F</a:t>
            </a:r>
          </a:p>
          <a:p>
            <a:pPr algn="just"/>
            <a:r>
              <a:rPr lang="en-US" sz="4800" dirty="0">
                <a:latin typeface="Calibri" panose="020F0502020204030204" pitchFamily="34" charset="0"/>
                <a:ea typeface="Calibri" panose="020F0502020204030204" pitchFamily="34" charset="0"/>
                <a:cs typeface="Calibri" panose="020F0502020204030204" pitchFamily="34" charset="0"/>
              </a:rPr>
              <a:t>Hypothetical Situation for analysis</a:t>
            </a:r>
            <a:endParaRPr lang="en-IN"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855291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450D6B6-CEE0-41EB-9413-18429B84BF65}"/>
              </a:ext>
            </a:extLst>
          </p:cNvPr>
          <p:cNvSpPr>
            <a:spLocks noGrp="1"/>
          </p:cNvSpPr>
          <p:nvPr>
            <p:ph type="title"/>
          </p:nvPr>
        </p:nvSpPr>
        <p:spPr>
          <a:xfrm>
            <a:off x="543973" y="964692"/>
            <a:ext cx="8061900" cy="1188720"/>
          </a:xfrm>
        </p:spPr>
        <p:txBody>
          <a:bodyPr>
            <a:normAutofit/>
          </a:bodyPr>
          <a:lstStyle/>
          <a:p>
            <a:r>
              <a:rPr lang="en-US" sz="3600" b="1" cap="none" dirty="0" smtClean="0">
                <a:latin typeface="Times New Roman" panose="02020603050405020304" pitchFamily="18" charset="0"/>
                <a:cs typeface="Times New Roman" panose="02020603050405020304" pitchFamily="18" charset="0"/>
              </a:rPr>
              <a:t>Hypothetical situation for analysis</a:t>
            </a:r>
            <a:endParaRPr lang="en-US" sz="3600" b="1" cap="none" dirty="0">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4B11312C-AA29-4BDC-BAC5-6FCCB07BD721}"/>
              </a:ext>
            </a:extLst>
          </p:cNvPr>
          <p:cNvSpPr>
            <a:spLocks noGrp="1"/>
          </p:cNvSpPr>
          <p:nvPr>
            <p:ph idx="1"/>
          </p:nvPr>
        </p:nvSpPr>
        <p:spPr>
          <a:xfrm>
            <a:off x="152400" y="2638045"/>
            <a:ext cx="8915399" cy="3101983"/>
          </a:xfrm>
        </p:spPr>
        <p:txBody>
          <a:bodyPr>
            <a:normAutofit/>
          </a:bodyPr>
          <a:lstStyle/>
          <a:p>
            <a:pPr marL="0" indent="0" algn="just">
              <a:buNone/>
            </a:pPr>
            <a:r>
              <a:rPr lang="en-US" sz="2400" dirty="0">
                <a:latin typeface="Times New Roman" panose="02020603050405020304" pitchFamily="18" charset="0"/>
                <a:cs typeface="Times New Roman" panose="02020603050405020304" pitchFamily="18" charset="0"/>
              </a:rPr>
              <a:t>On the poll day in </a:t>
            </a: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parliamentary election </a:t>
            </a:r>
            <a:r>
              <a:rPr lang="en-US" sz="2400" dirty="0" smtClean="0">
                <a:latin typeface="Times New Roman" panose="02020603050405020304" pitchFamily="18" charset="0"/>
                <a:cs typeface="Times New Roman" panose="02020603050405020304" pitchFamily="18" charset="0"/>
              </a:rPr>
              <a:t>there is information received telephonically </a:t>
            </a:r>
            <a:r>
              <a:rPr lang="en-US" sz="2400" dirty="0">
                <a:latin typeface="Times New Roman" panose="02020603050405020304" pitchFamily="18" charset="0"/>
                <a:cs typeface="Times New Roman" panose="02020603050405020304" pitchFamily="18" charset="0"/>
              </a:rPr>
              <a:t>that </a:t>
            </a:r>
            <a:r>
              <a:rPr lang="en-US" sz="2400" dirty="0" smtClean="0">
                <a:latin typeface="Times New Roman" panose="02020603050405020304" pitchFamily="18" charset="0"/>
                <a:cs typeface="Times New Roman" panose="02020603050405020304" pitchFamily="18" charset="0"/>
              </a:rPr>
              <a:t>some </a:t>
            </a:r>
            <a:r>
              <a:rPr lang="en-US" sz="2400" dirty="0">
                <a:latin typeface="Times New Roman" panose="02020603050405020304" pitchFamily="18" charset="0"/>
                <a:cs typeface="Times New Roman" panose="02020603050405020304" pitchFamily="18" charset="0"/>
              </a:rPr>
              <a:t>voters of a particular segment are </a:t>
            </a:r>
            <a:r>
              <a:rPr lang="en-US" sz="2400" dirty="0" smtClean="0">
                <a:latin typeface="Times New Roman" panose="02020603050405020304" pitchFamily="18" charset="0"/>
                <a:cs typeface="Times New Roman" panose="02020603050405020304" pitchFamily="18" charset="0"/>
              </a:rPr>
              <a:t>being prevented </a:t>
            </a:r>
            <a:r>
              <a:rPr lang="en-US" sz="2400" dirty="0">
                <a:latin typeface="Times New Roman" panose="02020603050405020304" pitchFamily="18" charset="0"/>
                <a:cs typeface="Times New Roman" panose="02020603050405020304" pitchFamily="18" charset="0"/>
              </a:rPr>
              <a:t>from approaching the polling station to vote.</a:t>
            </a:r>
          </a:p>
          <a:p>
            <a:pPr algn="just"/>
            <a:r>
              <a:rPr lang="en-US" sz="2400" dirty="0">
                <a:latin typeface="Times New Roman" panose="02020603050405020304" pitchFamily="18" charset="0"/>
                <a:cs typeface="Times New Roman" panose="02020603050405020304" pitchFamily="18" charset="0"/>
              </a:rPr>
              <a:t>What  possible action  points are suggested ?</a:t>
            </a:r>
          </a:p>
          <a:p>
            <a:pPr algn="just"/>
            <a:r>
              <a:rPr lang="en-US" sz="2400" dirty="0" smtClean="0">
                <a:latin typeface="Times New Roman" panose="02020603050405020304" pitchFamily="18" charset="0"/>
                <a:cs typeface="Times New Roman" panose="02020603050405020304" pitchFamily="18" charset="0"/>
              </a:rPr>
              <a:t>write </a:t>
            </a:r>
            <a:r>
              <a:rPr lang="en-US" sz="2400" dirty="0">
                <a:latin typeface="Times New Roman" panose="02020603050405020304" pitchFamily="18" charset="0"/>
                <a:cs typeface="Times New Roman" panose="02020603050405020304" pitchFamily="18" charset="0"/>
              </a:rPr>
              <a:t>action points in chronological </a:t>
            </a:r>
            <a:r>
              <a:rPr lang="en-US" sz="2400" dirty="0" smtClean="0">
                <a:latin typeface="Times New Roman" panose="02020603050405020304" pitchFamily="18" charset="0"/>
                <a:cs typeface="Times New Roman" panose="02020603050405020304" pitchFamily="18" charset="0"/>
              </a:rPr>
              <a:t>order</a:t>
            </a:r>
            <a:endParaRPr lang="en-US" sz="24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BDCA7408-C2A6-4DD8-AE16-40BFFEC8A0C5}"/>
              </a:ext>
            </a:extLst>
          </p:cNvPr>
          <p:cNvSpPr>
            <a:spLocks noGrp="1"/>
          </p:cNvSpPr>
          <p:nvPr>
            <p:ph type="sldNum" sz="quarter" idx="12"/>
          </p:nvPr>
        </p:nvSpPr>
        <p:spPr/>
        <p:txBody>
          <a:bodyPr/>
          <a:lstStyle/>
          <a:p>
            <a:fld id="{1CFBE6BF-D6F5-4987-862E-1B0AD8775C13}" type="slidenum">
              <a:rPr lang="en-US" smtClean="0"/>
              <a:pPr/>
              <a:t>36</a:t>
            </a:fld>
            <a:endParaRPr lang="en-US"/>
          </a:p>
        </p:txBody>
      </p:sp>
    </p:spTree>
    <p:extLst>
      <p:ext uri="{BB962C8B-B14F-4D97-AF65-F5344CB8AC3E}">
        <p14:creationId xmlns:p14="http://schemas.microsoft.com/office/powerpoint/2010/main" val="1243383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3060D-A8E2-43B8-ACDE-1ECEE9608865}"/>
              </a:ext>
            </a:extLst>
          </p:cNvPr>
          <p:cNvSpPr>
            <a:spLocks noGrp="1"/>
          </p:cNvSpPr>
          <p:nvPr>
            <p:ph type="title"/>
          </p:nvPr>
        </p:nvSpPr>
        <p:spPr>
          <a:xfrm>
            <a:off x="234444" y="964692"/>
            <a:ext cx="8680958" cy="1188720"/>
          </a:xfrm>
        </p:spPr>
        <p:txBody>
          <a:bodyPr>
            <a:normAutofit/>
          </a:bodyPr>
          <a:lstStyle/>
          <a:p>
            <a:r>
              <a:rPr lang="en-US" sz="3600" b="1" cap="none" dirty="0">
                <a:latin typeface="Times New Roman" panose="02020603050405020304" pitchFamily="18" charset="0"/>
                <a:cs typeface="Times New Roman" panose="02020603050405020304" pitchFamily="18" charset="0"/>
              </a:rPr>
              <a:t>Reading/reference </a:t>
            </a:r>
            <a:r>
              <a:rPr lang="en-US" sz="3600" b="1" cap="none" dirty="0" smtClean="0">
                <a:latin typeface="Times New Roman" panose="02020603050405020304" pitchFamily="18" charset="0"/>
                <a:cs typeface="Times New Roman" panose="02020603050405020304" pitchFamily="18" charset="0"/>
              </a:rPr>
              <a:t>material – Contd.</a:t>
            </a:r>
            <a:endParaRPr lang="en-US" sz="3600" b="1" cap="none"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2C704E1-3626-4B0F-B2D8-39B826FFB178}"/>
              </a:ext>
            </a:extLst>
          </p:cNvPr>
          <p:cNvSpPr>
            <a:spLocks noGrp="1"/>
          </p:cNvSpPr>
          <p:nvPr>
            <p:ph idx="1"/>
          </p:nvPr>
        </p:nvSpPr>
        <p:spPr>
          <a:xfrm>
            <a:off x="685801" y="2638045"/>
            <a:ext cx="8229600" cy="3101983"/>
          </a:xfrm>
        </p:spPr>
        <p:txBody>
          <a:bodyPr>
            <a:normAutofit/>
          </a:bodyPr>
          <a:lstStyle/>
          <a:p>
            <a:pPr algn="just"/>
            <a:r>
              <a:rPr lang="en-US" sz="2400" dirty="0">
                <a:latin typeface="Times New Roman" panose="02020603050405020304" pitchFamily="18" charset="0"/>
                <a:cs typeface="Times New Roman" panose="02020603050405020304" pitchFamily="18" charset="0"/>
              </a:rPr>
              <a:t>Election offences/Statistics and crime record in VM-I format (AC wise)</a:t>
            </a:r>
          </a:p>
          <a:p>
            <a:r>
              <a:rPr lang="en-US" sz="2400" dirty="0">
                <a:latin typeface="Times New Roman" panose="02020603050405020304" pitchFamily="18" charset="0"/>
                <a:cs typeface="Times New Roman" panose="02020603050405020304" pitchFamily="18" charset="0"/>
              </a:rPr>
              <a:t>‘Checklist for Sector officers/Magistrates</a:t>
            </a:r>
            <a:r>
              <a:rPr lang="en-US" sz="2000" dirty="0">
                <a:latin typeface="Times New Roman" panose="02020603050405020304" pitchFamily="18" charset="0"/>
                <a:cs typeface="Times New Roman" panose="02020603050405020304" pitchFamily="18" charset="0"/>
              </a:rPr>
              <a:t>’-(https://eci.gov.in/files/file/32-sector-officers/)</a:t>
            </a:r>
          </a:p>
          <a:p>
            <a:r>
              <a:rPr lang="en-US" sz="2400" dirty="0">
                <a:latin typeface="Times New Roman" panose="02020603050405020304" pitchFamily="18" charset="0"/>
                <a:cs typeface="Times New Roman" panose="02020603050405020304" pitchFamily="18" charset="0"/>
              </a:rPr>
              <a:t>Providing link/copies of ‘Handbook for Executive Magistrate’ and copies of </a:t>
            </a:r>
            <a:r>
              <a:rPr lang="en-US" sz="2400" dirty="0" err="1">
                <a:latin typeface="Times New Roman" panose="02020603050405020304" pitchFamily="18" charset="0"/>
                <a:cs typeface="Times New Roman" panose="02020603050405020304" pitchFamily="18" charset="0"/>
              </a:rPr>
              <a:t>CrPC</a:t>
            </a:r>
            <a:r>
              <a:rPr lang="en-US" sz="2400" dirty="0">
                <a:latin typeface="Times New Roman" panose="02020603050405020304" pitchFamily="18" charset="0"/>
                <a:cs typeface="Times New Roman" panose="02020603050405020304" pitchFamily="18" charset="0"/>
              </a:rPr>
              <a:t> (Chapter10) </a:t>
            </a:r>
            <a:r>
              <a:rPr lang="en-US" sz="2000" dirty="0">
                <a:latin typeface="Times New Roman" panose="02020603050405020304" pitchFamily="18" charset="0"/>
                <a:cs typeface="Times New Roman" panose="02020603050405020304" pitchFamily="18" charset="0"/>
              </a:rPr>
              <a:t>(https://www.scribd.com/document/148117367/Handbook-for-Executive-Magistrates)</a:t>
            </a:r>
          </a:p>
          <a:p>
            <a:endParaRPr lang="en-US" dirty="0"/>
          </a:p>
        </p:txBody>
      </p:sp>
      <p:sp>
        <p:nvSpPr>
          <p:cNvPr id="4" name="Slide Number Placeholder 3">
            <a:extLst>
              <a:ext uri="{FF2B5EF4-FFF2-40B4-BE49-F238E27FC236}">
                <a16:creationId xmlns:a16="http://schemas.microsoft.com/office/drawing/2014/main" id="{33B1C58B-8641-40E6-9C8B-8ADC0B028874}"/>
              </a:ext>
            </a:extLst>
          </p:cNvPr>
          <p:cNvSpPr>
            <a:spLocks noGrp="1"/>
          </p:cNvSpPr>
          <p:nvPr>
            <p:ph type="sldNum" sz="quarter" idx="12"/>
          </p:nvPr>
        </p:nvSpPr>
        <p:spPr/>
        <p:txBody>
          <a:bodyPr/>
          <a:lstStyle/>
          <a:p>
            <a:fld id="{1CFBE6BF-D6F5-4987-862E-1B0AD8775C13}" type="slidenum">
              <a:rPr lang="en-US" smtClean="0"/>
              <a:pPr/>
              <a:t>4</a:t>
            </a:fld>
            <a:endParaRPr lang="en-US"/>
          </a:p>
        </p:txBody>
      </p:sp>
    </p:spTree>
    <p:extLst>
      <p:ext uri="{BB962C8B-B14F-4D97-AF65-F5344CB8AC3E}">
        <p14:creationId xmlns:p14="http://schemas.microsoft.com/office/powerpoint/2010/main" val="748749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114" y="169398"/>
            <a:ext cx="8845044" cy="1333500"/>
          </a:xfrm>
        </p:spPr>
        <p:txBody>
          <a:bodyPr>
            <a:noAutofit/>
          </a:bodyPr>
          <a:lstStyle/>
          <a:p>
            <a:pPr algn="ctr"/>
            <a:r>
              <a:rPr lang="en-US" sz="3600" b="1" cap="none" dirty="0" smtClean="0">
                <a:latin typeface="Times New Roman" pitchFamily="18" charset="0"/>
                <a:cs typeface="Times New Roman" pitchFamily="18" charset="0"/>
              </a:rPr>
              <a:t>Understanding vulnerability </a:t>
            </a:r>
            <a:endParaRPr lang="en-US" sz="3600" b="1" cap="none" dirty="0">
              <a:latin typeface="Times New Roman" pitchFamily="18" charset="0"/>
              <a:cs typeface="Times New Roman" pitchFamily="18" charset="0"/>
            </a:endParaRPr>
          </a:p>
        </p:txBody>
      </p:sp>
      <p:sp>
        <p:nvSpPr>
          <p:cNvPr id="3" name="Text Placeholder 2"/>
          <p:cNvSpPr>
            <a:spLocks noGrp="1"/>
          </p:cNvSpPr>
          <p:nvPr>
            <p:ph type="body" sz="half" idx="4294967295"/>
          </p:nvPr>
        </p:nvSpPr>
        <p:spPr>
          <a:xfrm>
            <a:off x="300072" y="1833489"/>
            <a:ext cx="8539128" cy="4419600"/>
          </a:xfrm>
        </p:spPr>
        <p:txBody>
          <a:bodyPr>
            <a:noAutofit/>
          </a:bodyPr>
          <a:lstStyle/>
          <a:p>
            <a:pPr marL="0" indent="0" algn="just">
              <a:buNone/>
            </a:pPr>
            <a:r>
              <a:rPr lang="en-US" sz="2800" b="1" dirty="0" smtClean="0">
                <a:solidFill>
                  <a:schemeClr val="tx1"/>
                </a:solidFill>
                <a:latin typeface="Times New Roman" pitchFamily="18" charset="0"/>
                <a:cs typeface="Times New Roman" pitchFamily="18" charset="0"/>
              </a:rPr>
              <a:t>VM – Susceptibility-intimidation-undue influence-force on the voter:</a:t>
            </a:r>
          </a:p>
          <a:p>
            <a:pPr algn="just"/>
            <a:r>
              <a:rPr lang="en-US" sz="2800" dirty="0" smtClean="0">
                <a:solidFill>
                  <a:schemeClr val="tx1"/>
                </a:solidFill>
                <a:latin typeface="Times New Roman" pitchFamily="18" charset="0"/>
                <a:cs typeface="Times New Roman" pitchFamily="18" charset="0"/>
              </a:rPr>
              <a:t>“</a:t>
            </a:r>
            <a:r>
              <a:rPr lang="en-US" sz="2800" dirty="0">
                <a:solidFill>
                  <a:schemeClr val="tx1"/>
                </a:solidFill>
                <a:latin typeface="Times New Roman" pitchFamily="18" charset="0"/>
                <a:cs typeface="Times New Roman" pitchFamily="18" charset="0"/>
              </a:rPr>
              <a:t>Susceptibility of any voter or section of voters, whether or not living in a geographically identifiable area, to be wrongfully prevented from or influenced upon in relation to the exercise of his right to vote in a free and fair manner, through intimidation or use of any kind of undue influence or force on the voter”</a:t>
            </a:r>
            <a:endParaRPr lang="en-US" sz="2800" dirty="0">
              <a:solidFill>
                <a:schemeClr val="tx1"/>
              </a:solidFill>
            </a:endParaRPr>
          </a:p>
        </p:txBody>
      </p:sp>
      <p:sp>
        <p:nvSpPr>
          <p:cNvPr id="4" name="Slide Number Placeholder 3">
            <a:extLst>
              <a:ext uri="{FF2B5EF4-FFF2-40B4-BE49-F238E27FC236}">
                <a16:creationId xmlns:a16="http://schemas.microsoft.com/office/drawing/2014/main" id="{8F6136D5-41AF-4BAC-A866-D54A22334D29}"/>
              </a:ext>
            </a:extLst>
          </p:cNvPr>
          <p:cNvSpPr>
            <a:spLocks noGrp="1"/>
          </p:cNvSpPr>
          <p:nvPr>
            <p:ph type="sldNum" sz="quarter" idx="12"/>
          </p:nvPr>
        </p:nvSpPr>
        <p:spPr/>
        <p:txBody>
          <a:bodyPr/>
          <a:lstStyle/>
          <a:p>
            <a:fld id="{1CFBE6BF-D6F5-4987-862E-1B0AD8775C13}" type="slidenum">
              <a:rPr lang="en-US" smtClean="0"/>
              <a:pPr/>
              <a:t>5</a:t>
            </a:fld>
            <a:endParaRPr lang="en-US"/>
          </a:p>
        </p:txBody>
      </p:sp>
      <p:sp>
        <p:nvSpPr>
          <p:cNvPr id="5" name="Rectangle 4"/>
          <p:cNvSpPr/>
          <p:nvPr/>
        </p:nvSpPr>
        <p:spPr>
          <a:xfrm>
            <a:off x="7010400" y="6379698"/>
            <a:ext cx="979755" cy="369332"/>
          </a:xfrm>
          <a:prstGeom prst="rect">
            <a:avLst/>
          </a:prstGeom>
        </p:spPr>
        <p:txBody>
          <a:bodyPr wrap="none">
            <a:spAutoFit/>
          </a:bodyPr>
          <a:lstStyle/>
          <a:p>
            <a:r>
              <a:rPr lang="en-US" dirty="0" err="1" smtClean="0">
                <a:latin typeface="Times New Roman" panose="02020603050405020304" pitchFamily="18" charset="0"/>
                <a:cs typeface="Times New Roman" panose="02020603050405020304" pitchFamily="18" charset="0"/>
              </a:rPr>
              <a:t>Contd</a:t>
            </a:r>
            <a:r>
              <a:rPr lang="en-US" dirty="0" smtClean="0">
                <a:latin typeface="Times New Roman" panose="02020603050405020304" pitchFamily="18" charset="0"/>
                <a:cs typeface="Times New Roman" panose="02020603050405020304" pitchFamily="18" charset="0"/>
              </a:rPr>
              <a:t>…</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43F19-A5EE-4793-934D-4F9E3E81569A}"/>
              </a:ext>
            </a:extLst>
          </p:cNvPr>
          <p:cNvSpPr>
            <a:spLocks noGrp="1"/>
          </p:cNvSpPr>
          <p:nvPr>
            <p:ph type="title"/>
          </p:nvPr>
        </p:nvSpPr>
        <p:spPr>
          <a:xfrm>
            <a:off x="538126" y="381000"/>
            <a:ext cx="8067746" cy="1188720"/>
          </a:xfrm>
        </p:spPr>
        <p:txBody>
          <a:bodyPr>
            <a:normAutofit/>
          </a:bodyPr>
          <a:lstStyle/>
          <a:p>
            <a:pPr algn="ctr"/>
            <a:r>
              <a:rPr lang="en-US" sz="3600" b="1" cap="none" dirty="0" smtClean="0">
                <a:latin typeface="Times New Roman" panose="02020603050405020304" pitchFamily="18" charset="0"/>
                <a:cs typeface="Times New Roman" panose="02020603050405020304" pitchFamily="18" charset="0"/>
              </a:rPr>
              <a:t>Understanding Mapping – contd.</a:t>
            </a:r>
            <a:endParaRPr lang="en-US" sz="3600" b="1" cap="none"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2E418C7-AE87-4D84-95ED-75413C452DD3}"/>
              </a:ext>
            </a:extLst>
          </p:cNvPr>
          <p:cNvSpPr>
            <a:spLocks noGrp="1"/>
          </p:cNvSpPr>
          <p:nvPr>
            <p:ph idx="1"/>
          </p:nvPr>
        </p:nvSpPr>
        <p:spPr>
          <a:xfrm>
            <a:off x="511163" y="1981200"/>
            <a:ext cx="8467656" cy="3101983"/>
          </a:xfrm>
        </p:spPr>
        <p:txBody>
          <a:bodyPr>
            <a:normAutofit/>
          </a:bodyPr>
          <a:lstStyle/>
          <a:p>
            <a:pPr marL="0" indent="0" algn="just">
              <a:buNone/>
            </a:pPr>
            <a:r>
              <a:rPr lang="en-US" sz="2400" b="1" dirty="0" smtClean="0">
                <a:latin typeface="Times New Roman" panose="02020603050405020304" pitchFamily="18" charset="0"/>
                <a:cs typeface="Times New Roman" panose="02020603050405020304" pitchFamily="18" charset="0"/>
              </a:rPr>
              <a:t>Confidential/dynamic report of vulnerable areas of the constituency:</a:t>
            </a:r>
          </a:p>
          <a:p>
            <a:pPr algn="just"/>
            <a:r>
              <a:rPr lang="en-US" sz="2400" dirty="0" smtClean="0">
                <a:latin typeface="Times New Roman" panose="02020603050405020304" pitchFamily="18" charset="0"/>
                <a:cs typeface="Times New Roman" panose="02020603050405020304" pitchFamily="18" charset="0"/>
              </a:rPr>
              <a:t>Listing </a:t>
            </a:r>
            <a:r>
              <a:rPr lang="en-US" sz="2400" dirty="0">
                <a:latin typeface="Times New Roman" panose="02020603050405020304" pitchFamily="18" charset="0"/>
                <a:cs typeface="Times New Roman" panose="02020603050405020304" pitchFamily="18" charset="0"/>
              </a:rPr>
              <a:t>and marking vulnerable areas/Pockets/ Villages/Polling Station on the constituency –map and including in the DEMP.</a:t>
            </a:r>
          </a:p>
          <a:p>
            <a:pPr marL="0" indent="0" algn="just">
              <a:buNone/>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report is confidential and dynamic</a:t>
            </a:r>
          </a:p>
        </p:txBody>
      </p:sp>
      <p:sp>
        <p:nvSpPr>
          <p:cNvPr id="4" name="Slide Number Placeholder 3">
            <a:extLst>
              <a:ext uri="{FF2B5EF4-FFF2-40B4-BE49-F238E27FC236}">
                <a16:creationId xmlns:a16="http://schemas.microsoft.com/office/drawing/2014/main" id="{B834813B-F828-445A-956C-06C66CF060C4}"/>
              </a:ext>
            </a:extLst>
          </p:cNvPr>
          <p:cNvSpPr>
            <a:spLocks noGrp="1"/>
          </p:cNvSpPr>
          <p:nvPr>
            <p:ph type="sldNum" sz="quarter" idx="12"/>
          </p:nvPr>
        </p:nvSpPr>
        <p:spPr/>
        <p:txBody>
          <a:bodyPr/>
          <a:lstStyle/>
          <a:p>
            <a:fld id="{1CFBE6BF-D6F5-4987-862E-1B0AD8775C13}" type="slidenum">
              <a:rPr lang="en-US" smtClean="0"/>
              <a:pPr/>
              <a:t>6</a:t>
            </a:fld>
            <a:endParaRPr lang="en-US"/>
          </a:p>
        </p:txBody>
      </p:sp>
    </p:spTree>
    <p:extLst>
      <p:ext uri="{BB962C8B-B14F-4D97-AF65-F5344CB8AC3E}">
        <p14:creationId xmlns:p14="http://schemas.microsoft.com/office/powerpoint/2010/main" val="1171226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6355F-A8EA-4BB3-8A4A-66FBAFEF637E}"/>
              </a:ext>
            </a:extLst>
          </p:cNvPr>
          <p:cNvSpPr>
            <a:spLocks noGrp="1"/>
          </p:cNvSpPr>
          <p:nvPr>
            <p:ph type="title"/>
          </p:nvPr>
        </p:nvSpPr>
        <p:spPr>
          <a:xfrm>
            <a:off x="578978" y="92224"/>
            <a:ext cx="8107822" cy="1188720"/>
          </a:xfrm>
        </p:spPr>
        <p:txBody>
          <a:bodyPr>
            <a:noAutofit/>
          </a:bodyPr>
          <a:lstStyle/>
          <a:p>
            <a:r>
              <a:rPr lang="en-US" sz="3600" b="1" cap="none" dirty="0" smtClean="0">
                <a:latin typeface="Times New Roman" panose="02020603050405020304" pitchFamily="18" charset="0"/>
                <a:cs typeface="Times New Roman" panose="02020603050405020304" pitchFamily="18" charset="0"/>
              </a:rPr>
              <a:t>Vulnerable </a:t>
            </a:r>
            <a:r>
              <a:rPr lang="en-US" sz="2400" b="1" cap="none" dirty="0" smtClean="0">
                <a:latin typeface="Times New Roman" panose="02020603050405020304" pitchFamily="18" charset="0"/>
                <a:cs typeface="Times New Roman" panose="02020603050405020304" pitchFamily="18" charset="0"/>
              </a:rPr>
              <a:t>vs</a:t>
            </a:r>
            <a:r>
              <a:rPr lang="en-US" sz="3600" b="1" cap="none" dirty="0" smtClean="0">
                <a:latin typeface="Times New Roman" panose="02020603050405020304" pitchFamily="18" charset="0"/>
                <a:cs typeface="Times New Roman" panose="02020603050405020304" pitchFamily="18" charset="0"/>
              </a:rPr>
              <a:t> Critical</a:t>
            </a:r>
            <a:endParaRPr lang="en-US" sz="3600" b="1" cap="none" dirty="0">
              <a:latin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A8A463F1-C7BA-486A-B7D8-5278984729D1}"/>
              </a:ext>
            </a:extLst>
          </p:cNvPr>
          <p:cNvGraphicFramePr>
            <a:graphicFrameLocks noGrp="1"/>
          </p:cNvGraphicFramePr>
          <p:nvPr>
            <p:extLst>
              <p:ext uri="{D42A27DB-BD31-4B8C-83A1-F6EECF244321}">
                <p14:modId xmlns:p14="http://schemas.microsoft.com/office/powerpoint/2010/main" val="2145020260"/>
              </p:ext>
            </p:extLst>
          </p:nvPr>
        </p:nvGraphicFramePr>
        <p:xfrm>
          <a:off x="879192" y="1862740"/>
          <a:ext cx="7543800" cy="3952240"/>
        </p:xfrm>
        <a:graphic>
          <a:graphicData uri="http://schemas.openxmlformats.org/drawingml/2006/table">
            <a:tbl>
              <a:tblPr firstRow="1" bandRow="1">
                <a:tableStyleId>{5C22544A-7EE6-4342-B048-85BDC9FD1C3A}</a:tableStyleId>
              </a:tblPr>
              <a:tblGrid>
                <a:gridCol w="4191058">
                  <a:extLst>
                    <a:ext uri="{9D8B030D-6E8A-4147-A177-3AD203B41FA5}">
                      <a16:colId xmlns:a16="http://schemas.microsoft.com/office/drawing/2014/main" val="1096051562"/>
                    </a:ext>
                  </a:extLst>
                </a:gridCol>
                <a:gridCol w="3352742">
                  <a:extLst>
                    <a:ext uri="{9D8B030D-6E8A-4147-A177-3AD203B41FA5}">
                      <a16:colId xmlns:a16="http://schemas.microsoft.com/office/drawing/2014/main" val="799444533"/>
                    </a:ext>
                  </a:extLst>
                </a:gridCol>
              </a:tblGrid>
              <a:tr h="751840">
                <a:tc>
                  <a:txBody>
                    <a:bodyPr/>
                    <a:lstStyle/>
                    <a:p>
                      <a:pPr algn="ctr"/>
                      <a:r>
                        <a:rPr lang="en-US" sz="2400" b="1" dirty="0">
                          <a:solidFill>
                            <a:schemeClr val="tx1"/>
                          </a:solidFill>
                          <a:latin typeface="Times New Roman" panose="02020603050405020304" pitchFamily="18" charset="0"/>
                          <a:cs typeface="Times New Roman" panose="02020603050405020304" pitchFamily="18" charset="0"/>
                        </a:rPr>
                        <a:t>Vulnerable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a:solidFill>
                            <a:schemeClr val="tx1"/>
                          </a:solidFill>
                          <a:latin typeface="Times New Roman" panose="02020603050405020304" pitchFamily="18" charset="0"/>
                          <a:cs typeface="Times New Roman" panose="02020603050405020304" pitchFamily="18" charset="0"/>
                        </a:rPr>
                        <a:t>Critical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5576797"/>
                  </a:ext>
                </a:extLst>
              </a:tr>
              <a:tr h="370840">
                <a:tc>
                  <a:txBody>
                    <a:bodyPr/>
                    <a:lstStyle/>
                    <a:p>
                      <a:pPr marL="342900" indent="-342900">
                        <a:buFont typeface="Wingdings" panose="05000000000000000000" pitchFamily="2" charset="2"/>
                        <a:buChar char="§"/>
                      </a:pPr>
                      <a:r>
                        <a:rPr lang="en-US" sz="2400" dirty="0">
                          <a:solidFill>
                            <a:schemeClr val="tx1"/>
                          </a:solidFill>
                          <a:latin typeface="Times New Roman" panose="02020603050405020304" pitchFamily="18" charset="0"/>
                          <a:cs typeface="Times New Roman" panose="02020603050405020304" pitchFamily="18" charset="0"/>
                        </a:rPr>
                        <a:t>Specified in circular dated on 12</a:t>
                      </a:r>
                      <a:r>
                        <a:rPr lang="en-US" sz="2400" baseline="30000" dirty="0">
                          <a:solidFill>
                            <a:schemeClr val="tx1"/>
                          </a:solidFill>
                          <a:latin typeface="Times New Roman" panose="02020603050405020304" pitchFamily="18" charset="0"/>
                          <a:cs typeface="Times New Roman" panose="02020603050405020304" pitchFamily="18" charset="0"/>
                        </a:rPr>
                        <a:t>th</a:t>
                      </a:r>
                      <a:r>
                        <a:rPr lang="en-US" sz="2400" dirty="0">
                          <a:solidFill>
                            <a:schemeClr val="tx1"/>
                          </a:solidFill>
                          <a:latin typeface="Times New Roman" panose="02020603050405020304" pitchFamily="18" charset="0"/>
                          <a:cs typeface="Times New Roman" panose="02020603050405020304" pitchFamily="18" charset="0"/>
                        </a:rPr>
                        <a:t> Oct 2007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Wingdings" panose="05000000000000000000" pitchFamily="2" charset="2"/>
                        <a:buChar char="§"/>
                      </a:pPr>
                      <a:r>
                        <a:rPr lang="en-US" sz="2400" dirty="0">
                          <a:solidFill>
                            <a:schemeClr val="tx1"/>
                          </a:solidFill>
                          <a:latin typeface="Times New Roman" panose="02020603050405020304" pitchFamily="18" charset="0"/>
                          <a:cs typeface="Times New Roman" panose="02020603050405020304" pitchFamily="18" charset="0"/>
                        </a:rPr>
                        <a:t>Criteria explained in a separate letter of the same date &amp; revised on 24</a:t>
                      </a:r>
                      <a:r>
                        <a:rPr lang="en-US" sz="2400" baseline="30000" dirty="0">
                          <a:solidFill>
                            <a:schemeClr val="tx1"/>
                          </a:solidFill>
                          <a:latin typeface="Times New Roman" panose="02020603050405020304" pitchFamily="18" charset="0"/>
                          <a:cs typeface="Times New Roman" panose="02020603050405020304" pitchFamily="18" charset="0"/>
                        </a:rPr>
                        <a:t>th</a:t>
                      </a:r>
                      <a:r>
                        <a:rPr lang="en-US" sz="2400" dirty="0">
                          <a:solidFill>
                            <a:schemeClr val="tx1"/>
                          </a:solidFill>
                          <a:latin typeface="Times New Roman" panose="02020603050405020304" pitchFamily="18" charset="0"/>
                          <a:cs typeface="Times New Roman" panose="02020603050405020304" pitchFamily="18" charset="0"/>
                        </a:rPr>
                        <a:t> Oct 2008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3612153"/>
                  </a:ext>
                </a:extLst>
              </a:tr>
              <a:tr h="370840">
                <a:tc>
                  <a:txBody>
                    <a:bodyPr/>
                    <a:lstStyle/>
                    <a:p>
                      <a:pPr marL="285750" indent="-285750">
                        <a:buFont typeface="Wingdings" panose="05000000000000000000" pitchFamily="2" charset="2"/>
                        <a:buChar char="§"/>
                      </a:pPr>
                      <a:r>
                        <a:rPr lang="en-US" sz="2400" dirty="0">
                          <a:solidFill>
                            <a:schemeClr val="tx1"/>
                          </a:solidFill>
                          <a:latin typeface="Times New Roman" panose="02020603050405020304" pitchFamily="18" charset="0"/>
                          <a:cs typeface="Times New Roman" panose="02020603050405020304" pitchFamily="18" charset="0"/>
                        </a:rPr>
                        <a:t>For Voters/Segment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Wingdings" panose="05000000000000000000" pitchFamily="2" charset="2"/>
                        <a:buChar char="§"/>
                      </a:pPr>
                      <a:r>
                        <a:rPr lang="en-US" sz="2400" dirty="0">
                          <a:solidFill>
                            <a:schemeClr val="tx1"/>
                          </a:solidFill>
                          <a:latin typeface="Times New Roman" panose="02020603050405020304" pitchFamily="18" charset="0"/>
                          <a:cs typeface="Times New Roman" panose="02020603050405020304" pitchFamily="18" charset="0"/>
                        </a:rPr>
                        <a:t>For polling station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1974080"/>
                  </a:ext>
                </a:extLst>
              </a:tr>
              <a:tr h="370840">
                <a:tc>
                  <a:txBody>
                    <a:bodyPr/>
                    <a:lstStyle/>
                    <a:p>
                      <a:pPr marL="285750" indent="-285750">
                        <a:buFont typeface="Wingdings" panose="05000000000000000000" pitchFamily="2" charset="2"/>
                        <a:buChar char="§"/>
                      </a:pPr>
                      <a:r>
                        <a:rPr lang="en-US" sz="2400" dirty="0">
                          <a:solidFill>
                            <a:schemeClr val="tx1"/>
                          </a:solidFill>
                          <a:latin typeface="Times New Roman" panose="02020603050405020304" pitchFamily="18" charset="0"/>
                          <a:cs typeface="Times New Roman" panose="02020603050405020304" pitchFamily="18" charset="0"/>
                        </a:rPr>
                        <a:t>Perception for upcoming election(Element of Subjectivity)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Wingdings" panose="05000000000000000000" pitchFamily="2" charset="2"/>
                        <a:buChar char="§"/>
                      </a:pPr>
                      <a:r>
                        <a:rPr lang="en-US" sz="2400" dirty="0">
                          <a:solidFill>
                            <a:schemeClr val="tx1"/>
                          </a:solidFill>
                          <a:latin typeface="Times New Roman" panose="02020603050405020304" pitchFamily="18" charset="0"/>
                          <a:cs typeface="Times New Roman" panose="02020603050405020304" pitchFamily="18" charset="0"/>
                        </a:rPr>
                        <a:t>Based on last election (Objective)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9661016"/>
                  </a:ext>
                </a:extLst>
              </a:tr>
            </a:tbl>
          </a:graphicData>
        </a:graphic>
      </p:graphicFrame>
      <p:sp>
        <p:nvSpPr>
          <p:cNvPr id="7" name="TextBox 6">
            <a:extLst>
              <a:ext uri="{FF2B5EF4-FFF2-40B4-BE49-F238E27FC236}">
                <a16:creationId xmlns:a16="http://schemas.microsoft.com/office/drawing/2014/main" id="{11BE78E0-F362-4600-BAE0-8CABF8A85E45}"/>
              </a:ext>
            </a:extLst>
          </p:cNvPr>
          <p:cNvSpPr txBox="1"/>
          <p:nvPr/>
        </p:nvSpPr>
        <p:spPr>
          <a:xfrm>
            <a:off x="848712" y="6023512"/>
            <a:ext cx="7238999" cy="1107996"/>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The polling stations having vulnerable pockets are treated as critical</a:t>
            </a:r>
            <a:r>
              <a:rPr lang="en-US" dirty="0">
                <a:latin typeface="Times New Roman" panose="02020603050405020304" pitchFamily="18" charset="0"/>
                <a:cs typeface="Times New Roman" panose="02020603050405020304" pitchFamily="18" charset="0"/>
              </a:rPr>
              <a:t>.</a:t>
            </a:r>
          </a:p>
          <a:p>
            <a:endParaRPr lang="en-US" dirty="0"/>
          </a:p>
        </p:txBody>
      </p:sp>
      <p:sp>
        <p:nvSpPr>
          <p:cNvPr id="8" name="Slide Number Placeholder 7">
            <a:extLst>
              <a:ext uri="{FF2B5EF4-FFF2-40B4-BE49-F238E27FC236}">
                <a16:creationId xmlns:a16="http://schemas.microsoft.com/office/drawing/2014/main" id="{BDF11FC9-9EFC-43CF-94C5-1AECA5B7EAB3}"/>
              </a:ext>
            </a:extLst>
          </p:cNvPr>
          <p:cNvSpPr>
            <a:spLocks noGrp="1"/>
          </p:cNvSpPr>
          <p:nvPr>
            <p:ph type="sldNum" sz="quarter" idx="12"/>
          </p:nvPr>
        </p:nvSpPr>
        <p:spPr/>
        <p:txBody>
          <a:bodyPr/>
          <a:lstStyle/>
          <a:p>
            <a:fld id="{1CFBE6BF-D6F5-4987-862E-1B0AD8775C13}" type="slidenum">
              <a:rPr lang="en-US" smtClean="0"/>
              <a:pPr/>
              <a:t>7</a:t>
            </a:fld>
            <a:endParaRPr lang="en-US"/>
          </a:p>
        </p:txBody>
      </p:sp>
      <p:sp>
        <p:nvSpPr>
          <p:cNvPr id="3" name="Rectangle 2"/>
          <p:cNvSpPr/>
          <p:nvPr/>
        </p:nvSpPr>
        <p:spPr>
          <a:xfrm>
            <a:off x="914400" y="1245774"/>
            <a:ext cx="7772400" cy="369332"/>
          </a:xfrm>
          <a:prstGeom prst="rect">
            <a:avLst/>
          </a:prstGeom>
        </p:spPr>
        <p:txBody>
          <a:bodyPr wrap="square">
            <a:spAutoFit/>
          </a:bodyPr>
          <a:lstStyle/>
          <a:p>
            <a:pPr algn="just"/>
            <a:r>
              <a:rPr lang="en-US" b="1" dirty="0" smtClean="0">
                <a:latin typeface="Times New Roman" panose="02020603050405020304" pitchFamily="18" charset="0"/>
                <a:cs typeface="Times New Roman" panose="02020603050405020304" pitchFamily="18" charset="0"/>
              </a:rPr>
              <a:t>Difference/relation between vulnerable areas and critical areas:</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8732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D2EB-AFF4-4CE2-8C20-23AEC42F2657}"/>
              </a:ext>
            </a:extLst>
          </p:cNvPr>
          <p:cNvSpPr>
            <a:spLocks noGrp="1"/>
          </p:cNvSpPr>
          <p:nvPr>
            <p:ph type="title"/>
          </p:nvPr>
        </p:nvSpPr>
        <p:spPr>
          <a:xfrm>
            <a:off x="1606045" y="381000"/>
            <a:ext cx="5937755" cy="1188720"/>
          </a:xfrm>
        </p:spPr>
        <p:txBody>
          <a:bodyPr>
            <a:normAutofit/>
          </a:bodyPr>
          <a:lstStyle/>
          <a:p>
            <a:pPr algn="ctr"/>
            <a:r>
              <a:rPr lang="en-US" sz="4000" b="1" cap="none" dirty="0" smtClean="0">
                <a:latin typeface="Times New Roman" panose="02020603050405020304" pitchFamily="18" charset="0"/>
                <a:cs typeface="Times New Roman" panose="02020603050405020304" pitchFamily="18" charset="0"/>
              </a:rPr>
              <a:t>Parameters of VM</a:t>
            </a:r>
            <a:endParaRPr lang="en-US" sz="4000" b="1" cap="none"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BA6BFEC-8B3B-4CFE-83AF-E9B4073A9743}"/>
              </a:ext>
            </a:extLst>
          </p:cNvPr>
          <p:cNvSpPr>
            <a:spLocks noGrp="1"/>
          </p:cNvSpPr>
          <p:nvPr>
            <p:ph idx="1"/>
          </p:nvPr>
        </p:nvSpPr>
        <p:spPr>
          <a:xfrm>
            <a:off x="1606045" y="2514600"/>
            <a:ext cx="6318755" cy="3101983"/>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Pre-Poll </a:t>
            </a:r>
            <a:r>
              <a:rPr lang="en-US" sz="2400" dirty="0">
                <a:latin typeface="Times New Roman" panose="02020603050405020304" pitchFamily="18" charset="0"/>
                <a:cs typeface="Times New Roman" panose="02020603050405020304" pitchFamily="18" charset="0"/>
              </a:rPr>
              <a:t>Complaints</a:t>
            </a:r>
          </a:p>
          <a:p>
            <a:pPr marL="0" indent="0" algn="just">
              <a:buNone/>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Act of political parties (Violations of MCC)</a:t>
            </a:r>
          </a:p>
          <a:p>
            <a:pPr marL="0" indent="0" algn="just">
              <a:buNone/>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Inputs from the worry lists by candidates</a:t>
            </a:r>
          </a:p>
          <a:p>
            <a:pPr marL="0" indent="0" algn="just">
              <a:buNone/>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Information sharing from the voters</a:t>
            </a:r>
          </a:p>
        </p:txBody>
      </p:sp>
      <p:sp>
        <p:nvSpPr>
          <p:cNvPr id="4" name="Slide Number Placeholder 3">
            <a:extLst>
              <a:ext uri="{FF2B5EF4-FFF2-40B4-BE49-F238E27FC236}">
                <a16:creationId xmlns:a16="http://schemas.microsoft.com/office/drawing/2014/main" id="{F3CD1781-7638-460D-8465-98E551094296}"/>
              </a:ext>
            </a:extLst>
          </p:cNvPr>
          <p:cNvSpPr>
            <a:spLocks noGrp="1"/>
          </p:cNvSpPr>
          <p:nvPr>
            <p:ph type="sldNum" sz="quarter" idx="12"/>
          </p:nvPr>
        </p:nvSpPr>
        <p:spPr/>
        <p:txBody>
          <a:bodyPr/>
          <a:lstStyle/>
          <a:p>
            <a:fld id="{1CFBE6BF-D6F5-4987-862E-1B0AD8775C13}" type="slidenum">
              <a:rPr lang="en-US" smtClean="0"/>
              <a:pPr/>
              <a:t>8</a:t>
            </a:fld>
            <a:endParaRPr lang="en-US"/>
          </a:p>
        </p:txBody>
      </p:sp>
    </p:spTree>
    <p:extLst>
      <p:ext uri="{BB962C8B-B14F-4D97-AF65-F5344CB8AC3E}">
        <p14:creationId xmlns:p14="http://schemas.microsoft.com/office/powerpoint/2010/main" val="2393806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6172200" cy="685800"/>
          </a:xfrm>
        </p:spPr>
        <p:txBody>
          <a:bodyPr>
            <a:noAutofit/>
          </a:bodyPr>
          <a:lstStyle/>
          <a:p>
            <a:pPr algn="ctr"/>
            <a:r>
              <a:rPr lang="en-US" sz="3600" b="1" cap="none" dirty="0" smtClean="0">
                <a:solidFill>
                  <a:schemeClr val="tx1"/>
                </a:solidFill>
                <a:latin typeface="Times New Roman" pitchFamily="18" charset="0"/>
                <a:cs typeface="Times New Roman" pitchFamily="18" charset="0"/>
              </a:rPr>
              <a:t>Legal framework</a:t>
            </a:r>
            <a:endParaRPr lang="en-US" sz="3600" b="1" cap="none" dirty="0">
              <a:solidFill>
                <a:schemeClr val="tx1"/>
              </a:solidFill>
            </a:endParaRPr>
          </a:p>
        </p:txBody>
      </p:sp>
      <p:sp>
        <p:nvSpPr>
          <p:cNvPr id="3" name="Text Placeholder 2"/>
          <p:cNvSpPr>
            <a:spLocks noGrp="1"/>
          </p:cNvSpPr>
          <p:nvPr>
            <p:ph type="body" sz="half" idx="2"/>
          </p:nvPr>
        </p:nvSpPr>
        <p:spPr>
          <a:xfrm>
            <a:off x="304800" y="1219200"/>
            <a:ext cx="8153400" cy="5334000"/>
          </a:xfrm>
        </p:spPr>
        <p:txBody>
          <a:bodyPr>
            <a:normAutofit/>
          </a:bodyPr>
          <a:lstStyle/>
          <a:p>
            <a:pPr marL="231775" indent="-231775" algn="just">
              <a:buFont typeface="Arial" pitchFamily="34" charset="0"/>
              <a:buChar char="•"/>
            </a:pPr>
            <a:r>
              <a:rPr lang="en-US" sz="2400" b="1" dirty="0" smtClean="0">
                <a:solidFill>
                  <a:srgbClr val="FF0000"/>
                </a:solidFill>
                <a:latin typeface="Times New Roman" pitchFamily="18" charset="0"/>
                <a:cs typeface="Times New Roman" pitchFamily="18" charset="0"/>
              </a:rPr>
              <a:t>S 171C IP</a:t>
            </a:r>
            <a:r>
              <a:rPr lang="en-US" sz="2400" dirty="0" smtClean="0">
                <a:solidFill>
                  <a:srgbClr val="FF0000"/>
                </a:solidFill>
                <a:latin typeface="Times New Roman" pitchFamily="18" charset="0"/>
                <a:cs typeface="Times New Roman" pitchFamily="18" charset="0"/>
              </a:rPr>
              <a:t>C</a:t>
            </a:r>
            <a:r>
              <a:rPr lang="en-US" sz="2400" dirty="0">
                <a:solidFill>
                  <a:srgbClr val="FF0000"/>
                </a:solidFill>
                <a:latin typeface="Times New Roman" pitchFamily="18" charset="0"/>
                <a:cs typeface="Times New Roman" pitchFamily="18" charset="0"/>
              </a:rPr>
              <a:t>: </a:t>
            </a:r>
            <a:r>
              <a:rPr lang="en-US" sz="2400" dirty="0">
                <a:latin typeface="Times New Roman" pitchFamily="18" charset="0"/>
                <a:cs typeface="Times New Roman" pitchFamily="18" charset="0"/>
              </a:rPr>
              <a:t>Undue Influence at Elections- Whoever voluntarily interferes or attempts to interfere with the free exercise of any electoral right commits the offence of undue influence at an election.</a:t>
            </a:r>
          </a:p>
          <a:p>
            <a:pPr marL="231775" indent="-231775" algn="just">
              <a:buFont typeface="Arial" pitchFamily="34" charset="0"/>
              <a:buChar char="•"/>
            </a:pPr>
            <a:r>
              <a:rPr lang="en-US" sz="2400" dirty="0">
                <a:solidFill>
                  <a:srgbClr val="FF0000"/>
                </a:solidFill>
                <a:latin typeface="Times New Roman" pitchFamily="18" charset="0"/>
                <a:cs typeface="Times New Roman" pitchFamily="18" charset="0"/>
              </a:rPr>
              <a:t> </a:t>
            </a:r>
            <a:r>
              <a:rPr lang="en-IN" sz="2400" b="1" dirty="0" smtClean="0">
                <a:solidFill>
                  <a:srgbClr val="FF0000"/>
                </a:solidFill>
                <a:latin typeface="Times New Roman" pitchFamily="18" charset="0"/>
                <a:cs typeface="Times New Roman" pitchFamily="18" charset="0"/>
              </a:rPr>
              <a:t>S 123(2</a:t>
            </a:r>
            <a:r>
              <a:rPr lang="en-IN" sz="2400" b="1" dirty="0">
                <a:solidFill>
                  <a:srgbClr val="FF0000"/>
                </a:solidFill>
                <a:latin typeface="Times New Roman" pitchFamily="18" charset="0"/>
                <a:cs typeface="Times New Roman" pitchFamily="18" charset="0"/>
              </a:rPr>
              <a:t>) </a:t>
            </a:r>
            <a:r>
              <a:rPr lang="en-IN" sz="2400" b="1" dirty="0" smtClean="0">
                <a:solidFill>
                  <a:srgbClr val="FF0000"/>
                </a:solidFill>
                <a:latin typeface="Times New Roman" pitchFamily="18" charset="0"/>
                <a:cs typeface="Times New Roman" pitchFamily="18" charset="0"/>
              </a:rPr>
              <a:t>RPA </a:t>
            </a:r>
            <a:r>
              <a:rPr lang="en-IN" sz="2400" b="1" dirty="0">
                <a:solidFill>
                  <a:srgbClr val="FF0000"/>
                </a:solidFill>
                <a:latin typeface="Times New Roman" pitchFamily="18" charset="0"/>
                <a:cs typeface="Times New Roman" pitchFamily="18" charset="0"/>
              </a:rPr>
              <a:t>1951: </a:t>
            </a:r>
            <a:r>
              <a:rPr lang="en-US" sz="2400" dirty="0">
                <a:latin typeface="Times New Roman" pitchFamily="18" charset="0"/>
                <a:cs typeface="Times New Roman" pitchFamily="18" charset="0"/>
              </a:rPr>
              <a:t>Any direct or indirect interference or attempt to interfere on the part of the candidate or his agent, or of any other person with the consent of the candidate or his election agent with the free exercise of any electoral right is a Corrupt Practice</a:t>
            </a:r>
            <a:r>
              <a:rPr lang="en-IN" sz="2400" b="1" dirty="0">
                <a:latin typeface="Times New Roman" pitchFamily="18" charset="0"/>
                <a:cs typeface="Times New Roman" pitchFamily="18" charset="0"/>
              </a:rPr>
              <a:t>.</a:t>
            </a:r>
            <a:endParaRPr lang="en-US" sz="2400" dirty="0"/>
          </a:p>
          <a:p>
            <a:endParaRPr lang="en-US" dirty="0"/>
          </a:p>
        </p:txBody>
      </p:sp>
      <p:sp>
        <p:nvSpPr>
          <p:cNvPr id="4" name="Slide Number Placeholder 3">
            <a:extLst>
              <a:ext uri="{FF2B5EF4-FFF2-40B4-BE49-F238E27FC236}">
                <a16:creationId xmlns:a16="http://schemas.microsoft.com/office/drawing/2014/main" id="{BF31407B-8C8B-41A1-9A5C-6F58973A0951}"/>
              </a:ext>
            </a:extLst>
          </p:cNvPr>
          <p:cNvSpPr>
            <a:spLocks noGrp="1"/>
          </p:cNvSpPr>
          <p:nvPr>
            <p:ph type="sldNum" sz="quarter" idx="12"/>
          </p:nvPr>
        </p:nvSpPr>
        <p:spPr/>
        <p:txBody>
          <a:bodyPr/>
          <a:lstStyle/>
          <a:p>
            <a:fld id="{1CFBE6BF-D6F5-4987-862E-1B0AD8775C13}" type="slidenum">
              <a:rPr lang="en-US" smtClean="0"/>
              <a:pPr/>
              <a:t>9</a:t>
            </a:fld>
            <a:endParaRPr lang="en-US"/>
          </a:p>
        </p:txBody>
      </p:sp>
    </p:spTree>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5185</TotalTime>
  <Words>2492</Words>
  <Application>Microsoft Office PowerPoint</Application>
  <PresentationFormat>On-screen Show (4:3)</PresentationFormat>
  <Paragraphs>387</Paragraphs>
  <Slides>36</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Calibri</vt:lpstr>
      <vt:lpstr>Courier New</vt:lpstr>
      <vt:lpstr>Gill Sans MT</vt:lpstr>
      <vt:lpstr>Mangal</vt:lpstr>
      <vt:lpstr>Times New Roman</vt:lpstr>
      <vt:lpstr>Wingdings</vt:lpstr>
      <vt:lpstr>Parcel</vt:lpstr>
      <vt:lpstr>PowerPoint Presentation</vt:lpstr>
      <vt:lpstr>PowerPoint Presentation</vt:lpstr>
      <vt:lpstr>Reading/reference material</vt:lpstr>
      <vt:lpstr>Reading/reference material – Contd.</vt:lpstr>
      <vt:lpstr>Understanding vulnerability </vt:lpstr>
      <vt:lpstr>Understanding Mapping – contd.</vt:lpstr>
      <vt:lpstr>Vulnerable vs Critical</vt:lpstr>
      <vt:lpstr>Parameters of VM</vt:lpstr>
      <vt:lpstr>Legal framework</vt:lpstr>
      <vt:lpstr>PowerPoint Presentation</vt:lpstr>
      <vt:lpstr>Responsibilities of DEO/RO –  </vt:lpstr>
      <vt:lpstr>Action plan</vt:lpstr>
      <vt:lpstr>Appointment of Sector Officers</vt:lpstr>
      <vt:lpstr>Sector/designated police officer</vt:lpstr>
      <vt:lpstr>Training of SO/ designated police officers </vt:lpstr>
      <vt:lpstr>PowerPoint Presentation</vt:lpstr>
      <vt:lpstr>Pre-poll responsibilities(SO)</vt:lpstr>
      <vt:lpstr>Pre-poll responsibilities(SO) – contd.</vt:lpstr>
      <vt:lpstr>Poll day responsibilities:</vt:lpstr>
      <vt:lpstr> Poll day responsibilities  - Role of DEO/RO/SP – contd. </vt:lpstr>
      <vt:lpstr>PowerPoint Presentation</vt:lpstr>
      <vt:lpstr>Poll day responsibilities - role of CPF – contd.</vt:lpstr>
      <vt:lpstr>Poll day responsibilities - role of Observer – contd.</vt:lpstr>
      <vt:lpstr>Poll day responsibilities - poll day monitoring – contd.</vt:lpstr>
      <vt:lpstr>PowerPoint Presentation</vt:lpstr>
      <vt:lpstr>Post poll responsibilities - monitoring after the poll</vt:lpstr>
      <vt:lpstr> Post poll responsibilities - accountability and confidentiality – contd.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Hypothetical situation for analysis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Admin</cp:lastModifiedBy>
  <cp:revision>567</cp:revision>
  <dcterms:created xsi:type="dcterms:W3CDTF">2022-06-14T10:13:24Z</dcterms:created>
  <dcterms:modified xsi:type="dcterms:W3CDTF">2023-05-24T09:31:23Z</dcterms:modified>
</cp:coreProperties>
</file>