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2" r:id="rId1"/>
  </p:sldMasterIdLst>
  <p:notesMasterIdLst>
    <p:notesMasterId r:id="rId39"/>
  </p:notesMasterIdLst>
  <p:handoutMasterIdLst>
    <p:handoutMasterId r:id="rId40"/>
  </p:handoutMasterIdLst>
  <p:sldIdLst>
    <p:sldId id="354" r:id="rId2"/>
    <p:sldId id="269" r:id="rId3"/>
    <p:sldId id="323" r:id="rId4"/>
    <p:sldId id="345" r:id="rId5"/>
    <p:sldId id="272" r:id="rId6"/>
    <p:sldId id="273" r:id="rId7"/>
    <p:sldId id="275" r:id="rId8"/>
    <p:sldId id="276" r:id="rId9"/>
    <p:sldId id="297" r:id="rId10"/>
    <p:sldId id="299" r:id="rId11"/>
    <p:sldId id="346" r:id="rId12"/>
    <p:sldId id="347" r:id="rId13"/>
    <p:sldId id="348" r:id="rId14"/>
    <p:sldId id="349" r:id="rId15"/>
    <p:sldId id="350" r:id="rId16"/>
    <p:sldId id="301" r:id="rId17"/>
    <p:sldId id="325" r:id="rId18"/>
    <p:sldId id="302" r:id="rId19"/>
    <p:sldId id="304" r:id="rId20"/>
    <p:sldId id="305" r:id="rId21"/>
    <p:sldId id="306" r:id="rId22"/>
    <p:sldId id="326" r:id="rId23"/>
    <p:sldId id="337" r:id="rId24"/>
    <p:sldId id="308" r:id="rId25"/>
    <p:sldId id="309" r:id="rId26"/>
    <p:sldId id="310" r:id="rId27"/>
    <p:sldId id="343" r:id="rId28"/>
    <p:sldId id="344" r:id="rId29"/>
    <p:sldId id="288" r:id="rId30"/>
    <p:sldId id="338" r:id="rId31"/>
    <p:sldId id="340" r:id="rId32"/>
    <p:sldId id="333" r:id="rId33"/>
    <p:sldId id="334" r:id="rId34"/>
    <p:sldId id="341" r:id="rId35"/>
    <p:sldId id="351" r:id="rId36"/>
    <p:sldId id="352" r:id="rId37"/>
    <p:sldId id="353" r:id="rId38"/>
  </p:sldIdLst>
  <p:sldSz cx="12192000" cy="6858000"/>
  <p:notesSz cx="6797675" cy="9926638"/>
  <p:defaultTextStyle>
    <a:defPPr lvl="0">
      <a:defRPr lang="en-US"/>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5D5"/>
    <a:srgbClr val="461E64"/>
    <a:srgbClr val="FFABF1"/>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09" autoAdjust="0"/>
    <p:restoredTop sz="94660"/>
  </p:normalViewPr>
  <p:slideViewPr>
    <p:cSldViewPr snapToGrid="0">
      <p:cViewPr varScale="1">
        <p:scale>
          <a:sx n="69" d="100"/>
          <a:sy n="69" d="100"/>
        </p:scale>
        <p:origin x="66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diagrams/colors1.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AFBBBCD-AEF1-46B5-A3AA-4CFEE5E6DFE6}" type="doc">
      <dgm:prSet loTypeId="urn:microsoft.com/office/officeart/2005/8/layout/vList5" loCatId="list" qsTypeId="urn:microsoft.com/office/officeart/2005/8/quickstyle/simple1" qsCatId="simple" csTypeId="urn:microsoft.com/office/officeart/2005/8/colors/colorful1#4" csCatId="colorful" phldr="1"/>
      <dgm:spPr/>
      <dgm:t>
        <a:bodyPr/>
        <a:lstStyle/>
        <a:p>
          <a:endParaRPr lang="en-US"/>
        </a:p>
      </dgm:t>
    </dgm:pt>
    <dgm:pt modelId="{44BA683D-521B-4210-9492-306E075D3229}">
      <dgm:prSet custT="1"/>
      <dgm:spPr>
        <a:noFill/>
      </dgm:spPr>
      <dgm:t>
        <a:bodyPr/>
        <a:lstStyle/>
        <a:p>
          <a:r>
            <a:rPr lang="en-US" sz="2400" b="1"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Paragraph 10: Concession to candidates set up by a State party at elections in other states or UTs </a:t>
          </a:r>
        </a:p>
      </dgm:t>
    </dgm:pt>
    <dgm:pt modelId="{319A09B7-1ADB-4EDF-88A6-627A1446049E}" type="parTrans" cxnId="{5275FBD4-24C0-450F-9A92-6E78A46D2F26}">
      <dgm:prSet/>
      <dgm:spPr/>
      <dgm:t>
        <a:bodyPr/>
        <a:lstStyle/>
        <a:p>
          <a:endParaRPr lang="en-US">
            <a:solidFill>
              <a:srgbClr val="000000"/>
            </a:solidFill>
          </a:endParaRPr>
        </a:p>
      </dgm:t>
    </dgm:pt>
    <dgm:pt modelId="{C2D22209-019E-4B84-970C-A84DBA648BBB}" type="sibTrans" cxnId="{5275FBD4-24C0-450F-9A92-6E78A46D2F26}">
      <dgm:prSet/>
      <dgm:spPr/>
      <dgm:t>
        <a:bodyPr/>
        <a:lstStyle/>
        <a:p>
          <a:endParaRPr lang="en-US">
            <a:solidFill>
              <a:srgbClr val="000000"/>
            </a:solidFill>
          </a:endParaRPr>
        </a:p>
      </dgm:t>
    </dgm:pt>
    <dgm:pt modelId="{935B8C43-DCAE-4305-BDC9-59899D6AB61E}">
      <dgm:prSet custT="1"/>
      <dgm:spPr>
        <a:noFill/>
      </dgm:spPr>
      <dgm:t>
        <a:bodyPr/>
        <a:lstStyle/>
        <a:p>
          <a:r>
            <a:rPr lang="en-US" sz="2400" dirty="0">
              <a:solidFill>
                <a:srgbClr val="000000"/>
              </a:solidFill>
              <a:latin typeface="Calisto MT" panose="02040603050505030304" pitchFamily="18" charset="0"/>
              <a:ea typeface="Cambria" pitchFamily="18" charset="0"/>
            </a:rPr>
            <a:t>Such candidate can be allotted the symbol reserved for that party in </a:t>
          </a:r>
          <a:r>
            <a:rPr lang="en-US" sz="2800" dirty="0">
              <a:solidFill>
                <a:srgbClr val="000000"/>
              </a:solidFill>
              <a:latin typeface="Calisto MT" panose="02040603050505030304" pitchFamily="18" charset="0"/>
              <a:ea typeface="Cambria" pitchFamily="18" charset="0"/>
            </a:rPr>
            <a:t>the</a:t>
          </a:r>
          <a:r>
            <a:rPr lang="en-US" sz="2400" dirty="0">
              <a:solidFill>
                <a:srgbClr val="000000"/>
              </a:solidFill>
              <a:latin typeface="Calisto MT" panose="02040603050505030304" pitchFamily="18" charset="0"/>
              <a:ea typeface="Cambria" pitchFamily="18" charset="0"/>
            </a:rPr>
            <a:t> state /states in which it is recognized state party, </a:t>
          </a:r>
          <a:r>
            <a:rPr lang="en-US" sz="2400" dirty="0" smtClean="0">
              <a:solidFill>
                <a:srgbClr val="000000"/>
              </a:solidFill>
              <a:latin typeface="Calisto MT" panose="02040603050505030304" pitchFamily="18" charset="0"/>
              <a:ea typeface="Cambria" pitchFamily="18" charset="0"/>
            </a:rPr>
            <a:t>if and only if there is an order of ECI for such allotment under para 10</a:t>
          </a:r>
          <a:endParaRPr lang="en-US" sz="2400" dirty="0">
            <a:solidFill>
              <a:srgbClr val="000000"/>
            </a:solidFill>
            <a:latin typeface="Calisto MT" panose="02040603050505030304" pitchFamily="18" charset="0"/>
            <a:ea typeface="Cambria" pitchFamily="18" charset="0"/>
          </a:endParaRPr>
        </a:p>
      </dgm:t>
    </dgm:pt>
    <dgm:pt modelId="{2AFF01A3-9829-461B-8DCA-3985C697D525}" type="parTrans" cxnId="{5D44C113-729D-4EAC-ADE3-59A3CEDC076E}">
      <dgm:prSet/>
      <dgm:spPr/>
      <dgm:t>
        <a:bodyPr/>
        <a:lstStyle/>
        <a:p>
          <a:endParaRPr lang="en-US">
            <a:solidFill>
              <a:srgbClr val="000000"/>
            </a:solidFill>
          </a:endParaRPr>
        </a:p>
      </dgm:t>
    </dgm:pt>
    <dgm:pt modelId="{F9053AD7-89D2-48A6-8587-4FAC01CF96CB}" type="sibTrans" cxnId="{5D44C113-729D-4EAC-ADE3-59A3CEDC076E}">
      <dgm:prSet/>
      <dgm:spPr/>
      <dgm:t>
        <a:bodyPr/>
        <a:lstStyle/>
        <a:p>
          <a:endParaRPr lang="en-US">
            <a:solidFill>
              <a:srgbClr val="000000"/>
            </a:solidFill>
          </a:endParaRPr>
        </a:p>
      </dgm:t>
    </dgm:pt>
    <dgm:pt modelId="{862D6915-51DD-4A35-AD3F-80167D8CF5FF}">
      <dgm:prSet custT="1"/>
      <dgm:spPr>
        <a:noFill/>
      </dgm:spPr>
      <dgm:t>
        <a:bodyPr/>
        <a:lstStyle/>
        <a:p>
          <a:r>
            <a:rPr lang="en-US" sz="2400" b="1"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Paragraph 10A: Concession to candidates set up by an unrecognized party which was earlier recognized as a National or State party </a:t>
          </a:r>
          <a:r>
            <a:rPr lang="en-US" sz="2400" b="1" dirty="0" smtClean="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during the last 6 years</a:t>
          </a:r>
          <a:endParaRPr lang="en-US" sz="2400" b="1"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endParaRPr>
        </a:p>
      </dgm:t>
    </dgm:pt>
    <dgm:pt modelId="{4512B03E-BC38-4671-AB2B-49C1D02973C6}" type="parTrans" cxnId="{CA81F2C8-233B-4FB6-A9C2-4A00CD9152E2}">
      <dgm:prSet/>
      <dgm:spPr/>
      <dgm:t>
        <a:bodyPr/>
        <a:lstStyle/>
        <a:p>
          <a:endParaRPr lang="en-US">
            <a:solidFill>
              <a:srgbClr val="000000"/>
            </a:solidFill>
          </a:endParaRPr>
        </a:p>
      </dgm:t>
    </dgm:pt>
    <dgm:pt modelId="{8C017679-2191-4699-B74E-D8D2444CE9C6}" type="sibTrans" cxnId="{CA81F2C8-233B-4FB6-A9C2-4A00CD9152E2}">
      <dgm:prSet/>
      <dgm:spPr/>
      <dgm:t>
        <a:bodyPr/>
        <a:lstStyle/>
        <a:p>
          <a:endParaRPr lang="en-US">
            <a:solidFill>
              <a:srgbClr val="000000"/>
            </a:solidFill>
          </a:endParaRPr>
        </a:p>
      </dgm:t>
    </dgm:pt>
    <dgm:pt modelId="{2E6F91D4-137B-40C6-AA4C-4A941677BAFC}">
      <dgm:prSet custT="1"/>
      <dgm:spPr>
        <a:noFill/>
      </dgm:spPr>
      <dgm:t>
        <a:bodyPr/>
        <a:lstStyle/>
        <a:p>
          <a:r>
            <a:rPr lang="en-US" sz="2800" b="0" dirty="0">
              <a:solidFill>
                <a:srgbClr val="000000"/>
              </a:solidFill>
              <a:latin typeface="Calisto MT" panose="02040603050505030304" pitchFamily="18" charset="0"/>
              <a:ea typeface="Cambria" pitchFamily="18" charset="0"/>
            </a:rPr>
            <a:t>Such candidate can be allotted the symbol reserved earlier for that party when it was recognized </a:t>
          </a:r>
          <a:r>
            <a:rPr lang="en-US" sz="2800" b="0" dirty="0" smtClean="0">
              <a:solidFill>
                <a:srgbClr val="000000"/>
              </a:solidFill>
              <a:latin typeface="Calisto MT" panose="02040603050505030304" pitchFamily="18" charset="0"/>
              <a:ea typeface="Cambria" pitchFamily="18" charset="0"/>
            </a:rPr>
            <a:t>party, </a:t>
          </a:r>
          <a:r>
            <a:rPr lang="en-US" sz="2800" dirty="0" smtClean="0">
              <a:solidFill>
                <a:srgbClr val="000000"/>
              </a:solidFill>
              <a:latin typeface="Calisto MT" panose="02040603050505030304" pitchFamily="18" charset="0"/>
              <a:ea typeface="Cambria" pitchFamily="18" charset="0"/>
            </a:rPr>
            <a:t>if and only if there is an order of ECI for such allotment under para 10A</a:t>
          </a:r>
          <a:r>
            <a:rPr lang="en-US" sz="2800" b="0" dirty="0" smtClean="0">
              <a:solidFill>
                <a:srgbClr val="000000"/>
              </a:solidFill>
              <a:latin typeface="Calisto MT" panose="02040603050505030304" pitchFamily="18" charset="0"/>
              <a:ea typeface="Cambria" pitchFamily="18" charset="0"/>
            </a:rPr>
            <a:t> </a:t>
          </a:r>
          <a:endParaRPr lang="en-US" sz="2800" b="0" dirty="0">
            <a:solidFill>
              <a:srgbClr val="000000"/>
            </a:solidFill>
            <a:latin typeface="Calisto MT" panose="02040603050505030304" pitchFamily="18" charset="0"/>
            <a:ea typeface="Cambria" pitchFamily="18" charset="0"/>
          </a:endParaRPr>
        </a:p>
      </dgm:t>
    </dgm:pt>
    <dgm:pt modelId="{5EA3DD56-276B-4925-B493-7273E49A0CAF}" type="parTrans" cxnId="{41537A30-9D2C-4BF2-8523-305FFF0A86B4}">
      <dgm:prSet/>
      <dgm:spPr/>
      <dgm:t>
        <a:bodyPr/>
        <a:lstStyle/>
        <a:p>
          <a:endParaRPr lang="en-US">
            <a:solidFill>
              <a:srgbClr val="000000"/>
            </a:solidFill>
          </a:endParaRPr>
        </a:p>
      </dgm:t>
    </dgm:pt>
    <dgm:pt modelId="{9E0B7A16-3CFC-4182-9030-6F5AAC7E64EC}" type="sibTrans" cxnId="{41537A30-9D2C-4BF2-8523-305FFF0A86B4}">
      <dgm:prSet/>
      <dgm:spPr/>
      <dgm:t>
        <a:bodyPr/>
        <a:lstStyle/>
        <a:p>
          <a:endParaRPr lang="en-US">
            <a:solidFill>
              <a:srgbClr val="000000"/>
            </a:solidFill>
          </a:endParaRPr>
        </a:p>
      </dgm:t>
    </dgm:pt>
    <dgm:pt modelId="{14E12B34-2B23-4404-85C5-05BD2FF0D428}" type="pres">
      <dgm:prSet presAssocID="{EAFBBBCD-AEF1-46B5-A3AA-4CFEE5E6DFE6}" presName="Name0" presStyleCnt="0">
        <dgm:presLayoutVars>
          <dgm:dir/>
          <dgm:animLvl val="lvl"/>
          <dgm:resizeHandles val="exact"/>
        </dgm:presLayoutVars>
      </dgm:prSet>
      <dgm:spPr/>
      <dgm:t>
        <a:bodyPr/>
        <a:lstStyle/>
        <a:p>
          <a:endParaRPr lang="en-US"/>
        </a:p>
      </dgm:t>
    </dgm:pt>
    <dgm:pt modelId="{52425BAD-A9D7-4D87-8455-8128E0BD6C34}" type="pres">
      <dgm:prSet presAssocID="{44BA683D-521B-4210-9492-306E075D3229}" presName="linNode" presStyleCnt="0"/>
      <dgm:spPr/>
    </dgm:pt>
    <dgm:pt modelId="{AE7A423D-84AF-4D14-9412-8529CDB4AE12}" type="pres">
      <dgm:prSet presAssocID="{44BA683D-521B-4210-9492-306E075D3229}" presName="parentText" presStyleLbl="node1" presStyleIdx="0" presStyleCnt="2" custScaleY="129573">
        <dgm:presLayoutVars>
          <dgm:chMax val="1"/>
          <dgm:bulletEnabled val="1"/>
        </dgm:presLayoutVars>
      </dgm:prSet>
      <dgm:spPr/>
      <dgm:t>
        <a:bodyPr/>
        <a:lstStyle/>
        <a:p>
          <a:endParaRPr lang="en-US"/>
        </a:p>
      </dgm:t>
    </dgm:pt>
    <dgm:pt modelId="{DEBC9C88-9965-4347-945F-F5D77C707755}" type="pres">
      <dgm:prSet presAssocID="{44BA683D-521B-4210-9492-306E075D3229}" presName="descendantText" presStyleLbl="alignAccFollowNode1" presStyleIdx="0" presStyleCnt="2" custScaleY="167698" custLinFactNeighborX="206">
        <dgm:presLayoutVars>
          <dgm:bulletEnabled val="1"/>
        </dgm:presLayoutVars>
      </dgm:prSet>
      <dgm:spPr/>
      <dgm:t>
        <a:bodyPr/>
        <a:lstStyle/>
        <a:p>
          <a:endParaRPr lang="en-US"/>
        </a:p>
      </dgm:t>
    </dgm:pt>
    <dgm:pt modelId="{F6E9CBD6-04AD-4EE4-9CC1-1636F69401E7}" type="pres">
      <dgm:prSet presAssocID="{C2D22209-019E-4B84-970C-A84DBA648BBB}" presName="sp" presStyleCnt="0"/>
      <dgm:spPr/>
    </dgm:pt>
    <dgm:pt modelId="{9CCEF4D8-36D0-4181-B77A-3658E6D8783B}" type="pres">
      <dgm:prSet presAssocID="{862D6915-51DD-4A35-AD3F-80167D8CF5FF}" presName="linNode" presStyleCnt="0"/>
      <dgm:spPr/>
    </dgm:pt>
    <dgm:pt modelId="{354A9F06-47DF-4A0C-B831-90B5D619B53D}" type="pres">
      <dgm:prSet presAssocID="{862D6915-51DD-4A35-AD3F-80167D8CF5FF}" presName="parentText" presStyleLbl="node1" presStyleIdx="1" presStyleCnt="2" custScaleY="128455" custLinFactNeighborY="-4018">
        <dgm:presLayoutVars>
          <dgm:chMax val="1"/>
          <dgm:bulletEnabled val="1"/>
        </dgm:presLayoutVars>
      </dgm:prSet>
      <dgm:spPr/>
      <dgm:t>
        <a:bodyPr/>
        <a:lstStyle/>
        <a:p>
          <a:endParaRPr lang="en-US"/>
        </a:p>
      </dgm:t>
    </dgm:pt>
    <dgm:pt modelId="{E4B708B8-5B6B-424D-9034-B4187B0FD221}" type="pres">
      <dgm:prSet presAssocID="{862D6915-51DD-4A35-AD3F-80167D8CF5FF}" presName="descendantText" presStyleLbl="alignAccFollowNode1" presStyleIdx="1" presStyleCnt="2" custScaleX="96233" custScaleY="132549">
        <dgm:presLayoutVars>
          <dgm:bulletEnabled val="1"/>
        </dgm:presLayoutVars>
      </dgm:prSet>
      <dgm:spPr/>
      <dgm:t>
        <a:bodyPr/>
        <a:lstStyle/>
        <a:p>
          <a:endParaRPr lang="en-US"/>
        </a:p>
      </dgm:t>
    </dgm:pt>
  </dgm:ptLst>
  <dgm:cxnLst>
    <dgm:cxn modelId="{207FC63C-9D68-487E-949B-77A5C91988AA}" type="presOf" srcId="{EAFBBBCD-AEF1-46B5-A3AA-4CFEE5E6DFE6}" destId="{14E12B34-2B23-4404-85C5-05BD2FF0D428}" srcOrd="0" destOrd="0" presId="urn:microsoft.com/office/officeart/2005/8/layout/vList5"/>
    <dgm:cxn modelId="{41537A30-9D2C-4BF2-8523-305FFF0A86B4}" srcId="{862D6915-51DD-4A35-AD3F-80167D8CF5FF}" destId="{2E6F91D4-137B-40C6-AA4C-4A941677BAFC}" srcOrd="0" destOrd="0" parTransId="{5EA3DD56-276B-4925-B493-7273E49A0CAF}" sibTransId="{9E0B7A16-3CFC-4182-9030-6F5AAC7E64EC}"/>
    <dgm:cxn modelId="{2CE4917E-E21F-4B74-902B-7A8B8C125D3D}" type="presOf" srcId="{862D6915-51DD-4A35-AD3F-80167D8CF5FF}" destId="{354A9F06-47DF-4A0C-B831-90B5D619B53D}" srcOrd="0" destOrd="0" presId="urn:microsoft.com/office/officeart/2005/8/layout/vList5"/>
    <dgm:cxn modelId="{4289E112-2BCF-4000-AC07-7DBE1BA7BA61}" type="presOf" srcId="{2E6F91D4-137B-40C6-AA4C-4A941677BAFC}" destId="{E4B708B8-5B6B-424D-9034-B4187B0FD221}" srcOrd="0" destOrd="0" presId="urn:microsoft.com/office/officeart/2005/8/layout/vList5"/>
    <dgm:cxn modelId="{5D44C113-729D-4EAC-ADE3-59A3CEDC076E}" srcId="{44BA683D-521B-4210-9492-306E075D3229}" destId="{935B8C43-DCAE-4305-BDC9-59899D6AB61E}" srcOrd="0" destOrd="0" parTransId="{2AFF01A3-9829-461B-8DCA-3985C697D525}" sibTransId="{F9053AD7-89D2-48A6-8587-4FAC01CF96CB}"/>
    <dgm:cxn modelId="{E18E303F-A88D-41A4-A845-8F151E552EAD}" type="presOf" srcId="{44BA683D-521B-4210-9492-306E075D3229}" destId="{AE7A423D-84AF-4D14-9412-8529CDB4AE12}" srcOrd="0" destOrd="0" presId="urn:microsoft.com/office/officeart/2005/8/layout/vList5"/>
    <dgm:cxn modelId="{A4A227FD-489D-492E-8A03-07BBAA3AF572}" type="presOf" srcId="{935B8C43-DCAE-4305-BDC9-59899D6AB61E}" destId="{DEBC9C88-9965-4347-945F-F5D77C707755}" srcOrd="0" destOrd="0" presId="urn:microsoft.com/office/officeart/2005/8/layout/vList5"/>
    <dgm:cxn modelId="{CA81F2C8-233B-4FB6-A9C2-4A00CD9152E2}" srcId="{EAFBBBCD-AEF1-46B5-A3AA-4CFEE5E6DFE6}" destId="{862D6915-51DD-4A35-AD3F-80167D8CF5FF}" srcOrd="1" destOrd="0" parTransId="{4512B03E-BC38-4671-AB2B-49C1D02973C6}" sibTransId="{8C017679-2191-4699-B74E-D8D2444CE9C6}"/>
    <dgm:cxn modelId="{5275FBD4-24C0-450F-9A92-6E78A46D2F26}" srcId="{EAFBBBCD-AEF1-46B5-A3AA-4CFEE5E6DFE6}" destId="{44BA683D-521B-4210-9492-306E075D3229}" srcOrd="0" destOrd="0" parTransId="{319A09B7-1ADB-4EDF-88A6-627A1446049E}" sibTransId="{C2D22209-019E-4B84-970C-A84DBA648BBB}"/>
    <dgm:cxn modelId="{9FC4BFB9-524C-4F99-B84C-FA93B19C6F1A}" type="presParOf" srcId="{14E12B34-2B23-4404-85C5-05BD2FF0D428}" destId="{52425BAD-A9D7-4D87-8455-8128E0BD6C34}" srcOrd="0" destOrd="0" presId="urn:microsoft.com/office/officeart/2005/8/layout/vList5"/>
    <dgm:cxn modelId="{404C8723-3293-4FCE-8B97-DFA1EF40CF56}" type="presParOf" srcId="{52425BAD-A9D7-4D87-8455-8128E0BD6C34}" destId="{AE7A423D-84AF-4D14-9412-8529CDB4AE12}" srcOrd="0" destOrd="0" presId="urn:microsoft.com/office/officeart/2005/8/layout/vList5"/>
    <dgm:cxn modelId="{51A67390-B36D-4A0F-81D6-9EAB65A5CA30}" type="presParOf" srcId="{52425BAD-A9D7-4D87-8455-8128E0BD6C34}" destId="{DEBC9C88-9965-4347-945F-F5D77C707755}" srcOrd="1" destOrd="0" presId="urn:microsoft.com/office/officeart/2005/8/layout/vList5"/>
    <dgm:cxn modelId="{4440CE64-2FF8-466F-A6AF-E6C20AFE9CFF}" type="presParOf" srcId="{14E12B34-2B23-4404-85C5-05BD2FF0D428}" destId="{F6E9CBD6-04AD-4EE4-9CC1-1636F69401E7}" srcOrd="1" destOrd="0" presId="urn:microsoft.com/office/officeart/2005/8/layout/vList5"/>
    <dgm:cxn modelId="{655C637D-EEF0-47A0-97F7-69B347091B7D}" type="presParOf" srcId="{14E12B34-2B23-4404-85C5-05BD2FF0D428}" destId="{9CCEF4D8-36D0-4181-B77A-3658E6D8783B}" srcOrd="2" destOrd="0" presId="urn:microsoft.com/office/officeart/2005/8/layout/vList5"/>
    <dgm:cxn modelId="{DA9C7F8F-2081-4CFE-8EB5-5B1BF48B2912}" type="presParOf" srcId="{9CCEF4D8-36D0-4181-B77A-3658E6D8783B}" destId="{354A9F06-47DF-4A0C-B831-90B5D619B53D}" srcOrd="0" destOrd="0" presId="urn:microsoft.com/office/officeart/2005/8/layout/vList5"/>
    <dgm:cxn modelId="{57BC6CAE-A1B3-4C86-9343-42F7798CE206}" type="presParOf" srcId="{9CCEF4D8-36D0-4181-B77A-3658E6D8783B}" destId="{E4B708B8-5B6B-424D-9034-B4187B0FD22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C9C88-9965-4347-945F-F5D77C707755}">
      <dsp:nvSpPr>
        <dsp:cNvPr id="0" name=""/>
        <dsp:cNvSpPr/>
      </dsp:nvSpPr>
      <dsp:spPr>
        <a:xfrm rot="5400000">
          <a:off x="6736362" y="-2532142"/>
          <a:ext cx="2386320" cy="7452367"/>
        </a:xfrm>
        <a:prstGeom prst="round2SameRect">
          <a:avLst/>
        </a:prstGeom>
        <a:noFill/>
        <a:ln w="127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a:solidFill>
                <a:srgbClr val="000000"/>
              </a:solidFill>
              <a:latin typeface="Calisto MT" panose="02040603050505030304" pitchFamily="18" charset="0"/>
              <a:ea typeface="Cambria" pitchFamily="18" charset="0"/>
            </a:rPr>
            <a:t>Such candidate can be allotted the symbol reserved for that party in </a:t>
          </a:r>
          <a:r>
            <a:rPr lang="en-US" sz="2800" kern="1200" dirty="0">
              <a:solidFill>
                <a:srgbClr val="000000"/>
              </a:solidFill>
              <a:latin typeface="Calisto MT" panose="02040603050505030304" pitchFamily="18" charset="0"/>
              <a:ea typeface="Cambria" pitchFamily="18" charset="0"/>
            </a:rPr>
            <a:t>the</a:t>
          </a:r>
          <a:r>
            <a:rPr lang="en-US" sz="2400" kern="1200" dirty="0">
              <a:solidFill>
                <a:srgbClr val="000000"/>
              </a:solidFill>
              <a:latin typeface="Calisto MT" panose="02040603050505030304" pitchFamily="18" charset="0"/>
              <a:ea typeface="Cambria" pitchFamily="18" charset="0"/>
            </a:rPr>
            <a:t> state /states in which it is recognized state party, </a:t>
          </a:r>
          <a:r>
            <a:rPr lang="en-US" sz="2400" kern="1200" dirty="0" smtClean="0">
              <a:solidFill>
                <a:srgbClr val="000000"/>
              </a:solidFill>
              <a:latin typeface="Calisto MT" panose="02040603050505030304" pitchFamily="18" charset="0"/>
              <a:ea typeface="Cambria" pitchFamily="18" charset="0"/>
            </a:rPr>
            <a:t>if and only if there is an order of ECI for such allotment under para 10</a:t>
          </a:r>
          <a:endParaRPr lang="en-US" sz="2400" kern="1200" dirty="0">
            <a:solidFill>
              <a:srgbClr val="000000"/>
            </a:solidFill>
            <a:latin typeface="Calisto MT" panose="02040603050505030304" pitchFamily="18" charset="0"/>
            <a:ea typeface="Cambria" pitchFamily="18" charset="0"/>
          </a:endParaRPr>
        </a:p>
      </dsp:txBody>
      <dsp:txXfrm rot="-5400000">
        <a:off x="4203339" y="117372"/>
        <a:ext cx="7335876" cy="2153338"/>
      </dsp:txXfrm>
    </dsp:sp>
    <dsp:sp modelId="{AE7A423D-84AF-4D14-9412-8529CDB4AE12}">
      <dsp:nvSpPr>
        <dsp:cNvPr id="0" name=""/>
        <dsp:cNvSpPr/>
      </dsp:nvSpPr>
      <dsp:spPr>
        <a:xfrm>
          <a:off x="5691" y="41661"/>
          <a:ext cx="4191956" cy="2304758"/>
        </a:xfrm>
        <a:prstGeom prst="roundRect">
          <a:avLst/>
        </a:prstGeom>
        <a:no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Paragraph 10: Concession to candidates set up by a State party at elections in other states or UTs </a:t>
          </a:r>
        </a:p>
      </dsp:txBody>
      <dsp:txXfrm>
        <a:off x="118200" y="154170"/>
        <a:ext cx="3966938" cy="2079740"/>
      </dsp:txXfrm>
    </dsp:sp>
    <dsp:sp modelId="{E4B708B8-5B6B-424D-9034-B4187B0FD221}">
      <dsp:nvSpPr>
        <dsp:cNvPr id="0" name=""/>
        <dsp:cNvSpPr/>
      </dsp:nvSpPr>
      <dsp:spPr>
        <a:xfrm rot="5400000">
          <a:off x="6840388" y="32755"/>
          <a:ext cx="1886154" cy="7171636"/>
        </a:xfrm>
        <a:prstGeom prst="round2SameRect">
          <a:avLst/>
        </a:prstGeom>
        <a:noFill/>
        <a:ln w="127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85750" lvl="1" indent="-285750" algn="l" defTabSz="1244600">
            <a:lnSpc>
              <a:spcPct val="90000"/>
            </a:lnSpc>
            <a:spcBef>
              <a:spcPct val="0"/>
            </a:spcBef>
            <a:spcAft>
              <a:spcPct val="15000"/>
            </a:spcAft>
            <a:buChar char="••"/>
          </a:pPr>
          <a:r>
            <a:rPr lang="en-US" sz="2800" b="0" kern="1200" dirty="0">
              <a:solidFill>
                <a:srgbClr val="000000"/>
              </a:solidFill>
              <a:latin typeface="Calisto MT" panose="02040603050505030304" pitchFamily="18" charset="0"/>
              <a:ea typeface="Cambria" pitchFamily="18" charset="0"/>
            </a:rPr>
            <a:t>Such candidate can be allotted the symbol reserved earlier for that party when it was recognized </a:t>
          </a:r>
          <a:r>
            <a:rPr lang="en-US" sz="2800" b="0" kern="1200" dirty="0" smtClean="0">
              <a:solidFill>
                <a:srgbClr val="000000"/>
              </a:solidFill>
              <a:latin typeface="Calisto MT" panose="02040603050505030304" pitchFamily="18" charset="0"/>
              <a:ea typeface="Cambria" pitchFamily="18" charset="0"/>
            </a:rPr>
            <a:t>party, </a:t>
          </a:r>
          <a:r>
            <a:rPr lang="en-US" sz="2800" kern="1200" dirty="0" smtClean="0">
              <a:solidFill>
                <a:srgbClr val="000000"/>
              </a:solidFill>
              <a:latin typeface="Calisto MT" panose="02040603050505030304" pitchFamily="18" charset="0"/>
              <a:ea typeface="Cambria" pitchFamily="18" charset="0"/>
            </a:rPr>
            <a:t>if and only if there is an order of ECI for such allotment under para 10A</a:t>
          </a:r>
          <a:r>
            <a:rPr lang="en-US" sz="2800" b="0" kern="1200" dirty="0" smtClean="0">
              <a:solidFill>
                <a:srgbClr val="000000"/>
              </a:solidFill>
              <a:latin typeface="Calisto MT" panose="02040603050505030304" pitchFamily="18" charset="0"/>
              <a:ea typeface="Cambria" pitchFamily="18" charset="0"/>
            </a:rPr>
            <a:t> </a:t>
          </a:r>
          <a:endParaRPr lang="en-US" sz="2800" b="0" kern="1200" dirty="0">
            <a:solidFill>
              <a:srgbClr val="000000"/>
            </a:solidFill>
            <a:latin typeface="Calisto MT" panose="02040603050505030304" pitchFamily="18" charset="0"/>
            <a:ea typeface="Cambria" pitchFamily="18" charset="0"/>
          </a:endParaRPr>
        </a:p>
      </dsp:txBody>
      <dsp:txXfrm rot="-5400000">
        <a:off x="4197647" y="2767570"/>
        <a:ext cx="7079562" cy="1702006"/>
      </dsp:txXfrm>
    </dsp:sp>
    <dsp:sp modelId="{354A9F06-47DF-4A0C-B831-90B5D619B53D}">
      <dsp:nvSpPr>
        <dsp:cNvPr id="0" name=""/>
        <dsp:cNvSpPr/>
      </dsp:nvSpPr>
      <dsp:spPr>
        <a:xfrm>
          <a:off x="5691" y="2404667"/>
          <a:ext cx="4191956" cy="2284871"/>
        </a:xfrm>
        <a:prstGeom prst="roundRect">
          <a:avLst/>
        </a:prstGeom>
        <a:no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US" sz="2400" b="1" kern="1200"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Paragraph 10A: Concession to candidates set up by an unrecognized party which was earlier recognized as a National or State party </a:t>
          </a:r>
          <a:r>
            <a:rPr lang="en-US" sz="2400" b="1" kern="1200" dirty="0" smtClean="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rPr>
            <a:t>during the last 6 years</a:t>
          </a:r>
          <a:endParaRPr lang="en-US" sz="2400" b="1" kern="1200" dirty="0">
            <a:solidFill>
              <a:srgbClr val="000000"/>
            </a:solidFill>
            <a:effectLst>
              <a:outerShdw blurRad="38100" dist="38100" dir="2700000" algn="tl">
                <a:srgbClr val="000000">
                  <a:alpha val="43137"/>
                </a:srgbClr>
              </a:outerShdw>
            </a:effectLst>
            <a:latin typeface="Calisto MT" panose="02040603050505030304" pitchFamily="18" charset="0"/>
            <a:ea typeface="Cambria" pitchFamily="18" charset="0"/>
          </a:endParaRPr>
        </a:p>
      </dsp:txBody>
      <dsp:txXfrm>
        <a:off x="117229" y="2516205"/>
        <a:ext cx="3968880" cy="2061795"/>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sz="quarter" idx="1"/>
          </p:nvPr>
        </p:nvSpPr>
        <p:spPr>
          <a:xfrm>
            <a:off x="3850444" y="0"/>
            <a:ext cx="2945659" cy="498055"/>
          </a:xfrm>
          <a:prstGeom prst="rect">
            <a:avLst/>
          </a:prstGeom>
        </p:spPr>
        <p:txBody>
          <a:bodyPr vert="horz" lIns="91440" tIns="45720" rIns="91440" bIns="45720" rtlCol="0"/>
          <a:lstStyle>
            <a:lvl1pPr algn="r">
              <a:defRPr sz="1200"/>
            </a:lvl1pPr>
          </a:lstStyle>
          <a:p>
            <a:fld id="{3CB0D823-5189-482B-895B-FF51E40C6EDD}" type="datetimeFigureOut">
              <a:rPr lang="en-IN" smtClean="0"/>
              <a:t>30-05-2023</a:t>
            </a:fld>
            <a:endParaRPr lang="en-IN"/>
          </a:p>
        </p:txBody>
      </p:sp>
      <p:sp>
        <p:nvSpPr>
          <p:cNvPr id="4" name="Footer Placeholder 3"/>
          <p:cNvSpPr>
            <a:spLocks noGrp="1"/>
          </p:cNvSpPr>
          <p:nvPr>
            <p:ph type="ftr" sz="quarter" idx="2"/>
          </p:nvPr>
        </p:nvSpPr>
        <p:spPr>
          <a:xfrm>
            <a:off x="1" y="9428584"/>
            <a:ext cx="2945659" cy="498055"/>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p:cNvSpPr>
            <a:spLocks noGrp="1"/>
          </p:cNvSpPr>
          <p:nvPr>
            <p:ph type="sldNum" sz="quarter" idx="3"/>
          </p:nvPr>
        </p:nvSpPr>
        <p:spPr>
          <a:xfrm>
            <a:off x="3850444" y="9428584"/>
            <a:ext cx="2945659" cy="498055"/>
          </a:xfrm>
          <a:prstGeom prst="rect">
            <a:avLst/>
          </a:prstGeom>
        </p:spPr>
        <p:txBody>
          <a:bodyPr vert="horz" lIns="91440" tIns="45720" rIns="91440" bIns="45720" rtlCol="0" anchor="b"/>
          <a:lstStyle>
            <a:lvl1pPr algn="r">
              <a:defRPr sz="1200"/>
            </a:lvl1pPr>
          </a:lstStyle>
          <a:p>
            <a:fld id="{7A420445-F907-412D-8DD0-A3C46C181742}" type="slidenum">
              <a:rPr lang="en-IN" smtClean="0"/>
              <a:t>‹#›</a:t>
            </a:fld>
            <a:endParaRPr lang="en-IN"/>
          </a:p>
        </p:txBody>
      </p:sp>
    </p:spTree>
    <p:extLst>
      <p:ext uri="{BB962C8B-B14F-4D97-AF65-F5344CB8AC3E}">
        <p14:creationId xmlns:p14="http://schemas.microsoft.com/office/powerpoint/2010/main" val="22462936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805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4" y="0"/>
            <a:ext cx="2945659" cy="498055"/>
          </a:xfrm>
          <a:prstGeom prst="rect">
            <a:avLst/>
          </a:prstGeom>
        </p:spPr>
        <p:txBody>
          <a:bodyPr vert="horz" lIns="91440" tIns="45720" rIns="91440" bIns="45720" rtlCol="0"/>
          <a:lstStyle>
            <a:lvl1pPr algn="r">
              <a:defRPr sz="1200"/>
            </a:lvl1pPr>
          </a:lstStyle>
          <a:p>
            <a:fld id="{DD0DDA3A-6722-452E-AA34-E75A5FA0A60B}" type="datetimeFigureOut">
              <a:rPr lang="en-US" smtClean="0"/>
              <a:pPr/>
              <a:t>5/30/2023</a:t>
            </a:fld>
            <a:endParaRPr lang="en-US"/>
          </a:p>
        </p:txBody>
      </p:sp>
      <p:sp>
        <p:nvSpPr>
          <p:cNvPr id="4" name="Slide Image Placeholder 3"/>
          <p:cNvSpPr>
            <a:spLocks noGrp="1" noRot="1" noChangeAspect="1"/>
          </p:cNvSpPr>
          <p:nvPr>
            <p:ph type="sldImg" idx="2"/>
          </p:nvPr>
        </p:nvSpPr>
        <p:spPr>
          <a:xfrm>
            <a:off x="425450" y="1243013"/>
            <a:ext cx="5946775" cy="3346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77195"/>
            <a:ext cx="5438140" cy="390861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4" y="9428584"/>
            <a:ext cx="2945659" cy="498055"/>
          </a:xfrm>
          <a:prstGeom prst="rect">
            <a:avLst/>
          </a:prstGeom>
        </p:spPr>
        <p:txBody>
          <a:bodyPr vert="horz" lIns="91440" tIns="45720" rIns="91440" bIns="45720" rtlCol="0" anchor="b"/>
          <a:lstStyle>
            <a:lvl1pPr algn="r">
              <a:defRPr sz="1200"/>
            </a:lvl1pPr>
          </a:lstStyle>
          <a:p>
            <a:fld id="{99549E36-4FB8-444C-9601-9A7055DF43E0}" type="slidenum">
              <a:rPr lang="en-US" smtClean="0"/>
              <a:pPr/>
              <a:t>‹#›</a:t>
            </a:fld>
            <a:endParaRPr lang="en-US"/>
          </a:p>
        </p:txBody>
      </p:sp>
    </p:spTree>
    <p:extLst>
      <p:ext uri="{BB962C8B-B14F-4D97-AF65-F5344CB8AC3E}">
        <p14:creationId xmlns:p14="http://schemas.microsoft.com/office/powerpoint/2010/main" val="23226777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3DD65D1-D0DD-445D-831A-AAA16645070A}" type="slidenum">
              <a:rPr lang="en-US" smtClean="0"/>
              <a:pPr/>
              <a:t>4</a:t>
            </a:fld>
            <a:endParaRPr lang="en-US"/>
          </a:p>
        </p:txBody>
      </p:sp>
    </p:spTree>
    <p:extLst>
      <p:ext uri="{BB962C8B-B14F-4D97-AF65-F5344CB8AC3E}">
        <p14:creationId xmlns:p14="http://schemas.microsoft.com/office/powerpoint/2010/main" val="4328814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20</a:t>
            </a:fld>
            <a:endParaRPr lang="en-US" dirty="0"/>
          </a:p>
        </p:txBody>
      </p:sp>
    </p:spTree>
    <p:extLst>
      <p:ext uri="{BB962C8B-B14F-4D97-AF65-F5344CB8AC3E}">
        <p14:creationId xmlns:p14="http://schemas.microsoft.com/office/powerpoint/2010/main" val="405609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21</a:t>
            </a:fld>
            <a:endParaRPr lang="en-US" dirty="0"/>
          </a:p>
        </p:txBody>
      </p:sp>
    </p:spTree>
    <p:extLst>
      <p:ext uri="{BB962C8B-B14F-4D97-AF65-F5344CB8AC3E}">
        <p14:creationId xmlns:p14="http://schemas.microsoft.com/office/powerpoint/2010/main" val="36911268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22</a:t>
            </a:fld>
            <a:endParaRPr lang="en-US" dirty="0"/>
          </a:p>
        </p:txBody>
      </p:sp>
    </p:spTree>
    <p:extLst>
      <p:ext uri="{BB962C8B-B14F-4D97-AF65-F5344CB8AC3E}">
        <p14:creationId xmlns:p14="http://schemas.microsoft.com/office/powerpoint/2010/main" val="24342052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25</a:t>
            </a:fld>
            <a:endParaRPr lang="en-US" dirty="0"/>
          </a:p>
        </p:txBody>
      </p:sp>
    </p:spTree>
    <p:extLst>
      <p:ext uri="{BB962C8B-B14F-4D97-AF65-F5344CB8AC3E}">
        <p14:creationId xmlns:p14="http://schemas.microsoft.com/office/powerpoint/2010/main" val="42220667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549E36-4FB8-444C-9601-9A7055DF43E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110564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9549E36-4FB8-444C-9601-9A7055DF43E0}"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34</a:t>
            </a:fld>
            <a:endParaRPr kumimoji="0" lang="en-US"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6499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9</a:t>
            </a:fld>
            <a:endParaRPr lang="en-US" dirty="0"/>
          </a:p>
        </p:txBody>
      </p:sp>
    </p:spTree>
    <p:extLst>
      <p:ext uri="{BB962C8B-B14F-4D97-AF65-F5344CB8AC3E}">
        <p14:creationId xmlns:p14="http://schemas.microsoft.com/office/powerpoint/2010/main" val="26982794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10</a:t>
            </a:fld>
            <a:endParaRPr lang="en-US" dirty="0"/>
          </a:p>
        </p:txBody>
      </p:sp>
    </p:spTree>
    <p:extLst>
      <p:ext uri="{BB962C8B-B14F-4D97-AF65-F5344CB8AC3E}">
        <p14:creationId xmlns:p14="http://schemas.microsoft.com/office/powerpoint/2010/main" val="22904549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11</a:t>
            </a:fld>
            <a:endParaRPr lang="en-US" dirty="0"/>
          </a:p>
        </p:txBody>
      </p:sp>
    </p:spTree>
    <p:extLst>
      <p:ext uri="{BB962C8B-B14F-4D97-AF65-F5344CB8AC3E}">
        <p14:creationId xmlns:p14="http://schemas.microsoft.com/office/powerpoint/2010/main" val="1643949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12</a:t>
            </a:fld>
            <a:endParaRPr lang="en-US" dirty="0"/>
          </a:p>
        </p:txBody>
      </p:sp>
    </p:spTree>
    <p:extLst>
      <p:ext uri="{BB962C8B-B14F-4D97-AF65-F5344CB8AC3E}">
        <p14:creationId xmlns:p14="http://schemas.microsoft.com/office/powerpoint/2010/main" val="4154763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13</a:t>
            </a:fld>
            <a:endParaRPr lang="en-US" dirty="0"/>
          </a:p>
        </p:txBody>
      </p:sp>
    </p:spTree>
    <p:extLst>
      <p:ext uri="{BB962C8B-B14F-4D97-AF65-F5344CB8AC3E}">
        <p14:creationId xmlns:p14="http://schemas.microsoft.com/office/powerpoint/2010/main" val="39012519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16</a:t>
            </a:fld>
            <a:endParaRPr lang="en-US" dirty="0"/>
          </a:p>
        </p:txBody>
      </p:sp>
    </p:spTree>
    <p:extLst>
      <p:ext uri="{BB962C8B-B14F-4D97-AF65-F5344CB8AC3E}">
        <p14:creationId xmlns:p14="http://schemas.microsoft.com/office/powerpoint/2010/main" val="1434781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17</a:t>
            </a:fld>
            <a:endParaRPr lang="en-US" dirty="0"/>
          </a:p>
        </p:txBody>
      </p:sp>
    </p:spTree>
    <p:extLst>
      <p:ext uri="{BB962C8B-B14F-4D97-AF65-F5344CB8AC3E}">
        <p14:creationId xmlns:p14="http://schemas.microsoft.com/office/powerpoint/2010/main" val="34942535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549E36-4FB8-444C-9601-9A7055DF43E0}" type="slidenum">
              <a:rPr lang="en-US" smtClean="0"/>
              <a:pPr/>
              <a:t>19</a:t>
            </a:fld>
            <a:endParaRPr lang="en-US" dirty="0"/>
          </a:p>
        </p:txBody>
      </p:sp>
    </p:spTree>
    <p:extLst>
      <p:ext uri="{BB962C8B-B14F-4D97-AF65-F5344CB8AC3E}">
        <p14:creationId xmlns:p14="http://schemas.microsoft.com/office/powerpoint/2010/main" val="117168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87084" y="69756"/>
            <a:ext cx="12017829"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727200" y="3200400"/>
            <a:ext cx="85344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endParaRPr lang="en-US"/>
          </a:p>
        </p:txBody>
      </p:sp>
      <p:sp>
        <p:nvSpPr>
          <p:cNvPr id="17" name="Footer Placeholder 16"/>
          <p:cNvSpPr>
            <a:spLocks noGrp="1"/>
          </p:cNvSpPr>
          <p:nvPr>
            <p:ph type="ftr" sz="quarter" idx="11"/>
          </p:nvPr>
        </p:nvSpPr>
        <p:spPr/>
        <p:txBody>
          <a:bodyPr/>
          <a:lstStyle/>
          <a:p>
            <a:r>
              <a:rPr lang="en-US"/>
              <a:t>NLMT WORKSHOP : 25/04/2023</a:t>
            </a: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83909" y="1449304"/>
            <a:ext cx="12028716"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83909" y="1396720"/>
            <a:ext cx="12028716"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83909" y="2976649"/>
            <a:ext cx="12028716"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1505931"/>
            <a:ext cx="10972800" cy="1470025"/>
          </a:xfrm>
        </p:spPr>
        <p:txBody>
          <a:bodyPr anchor="ctr"/>
          <a:lstStyle>
            <a:lvl1pPr algn="ctr">
              <a:defRPr lang="en-US" dirty="0">
                <a:solidFill>
                  <a:srgbClr val="FFFFFF"/>
                </a:solidFill>
              </a:defRPr>
            </a:lvl1pPr>
          </a:lstStyle>
          <a:p>
            <a:r>
              <a:rPr kumimoji="0" lang="en-US"/>
              <a:t>Click to edit Master title style</a:t>
            </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NLMT WORKSHOP : 25/04/2023</a:t>
            </a:r>
          </a:p>
        </p:txBody>
      </p:sp>
      <p:sp>
        <p:nvSpPr>
          <p:cNvPr id="6" name="Slide Number Placeholder 5"/>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2"/>
            <a:ext cx="2682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219200" y="274641"/>
            <a:ext cx="7416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NLMT WORKSHOP : 25/04/2023</a:t>
            </a:r>
          </a:p>
        </p:txBody>
      </p:sp>
      <p:sp>
        <p:nvSpPr>
          <p:cNvPr id="6" name="Slide Number Placeholder 5"/>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NLMT WORKSHOP : 25/04/2023</a:t>
            </a:r>
          </a:p>
        </p:txBody>
      </p:sp>
      <p:sp>
        <p:nvSpPr>
          <p:cNvPr id="6" name="Slide Number Placeholder 5"/>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8" name="Content Placeholder 7"/>
          <p:cNvSpPr>
            <a:spLocks noGrp="1"/>
          </p:cNvSpPr>
          <p:nvPr>
            <p:ph sz="quarter" idx="1"/>
          </p:nvPr>
        </p:nvSpPr>
        <p:spPr>
          <a:xfrm>
            <a:off x="1219200" y="1447800"/>
            <a:ext cx="1036320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952501"/>
            <a:ext cx="10363200" cy="1362075"/>
          </a:xfrm>
        </p:spPr>
        <p:txBody>
          <a:bodyPr anchor="b" anchorCtr="0"/>
          <a:lstStyle>
            <a:lvl1pPr algn="l">
              <a:buNone/>
              <a:defRPr sz="4000" b="0" cap="none"/>
            </a:lvl1pPr>
          </a:lstStyle>
          <a:p>
            <a:r>
              <a:rPr kumimoji="0" lang="en-US"/>
              <a:t>Click to edit Master title style</a:t>
            </a:r>
          </a:p>
        </p:txBody>
      </p:sp>
      <p:sp>
        <p:nvSpPr>
          <p:cNvPr id="3" name="Text Placeholder 2"/>
          <p:cNvSpPr>
            <a:spLocks noGrp="1"/>
          </p:cNvSpPr>
          <p:nvPr>
            <p:ph type="body" idx="1"/>
          </p:nvPr>
        </p:nvSpPr>
        <p:spPr>
          <a:xfrm>
            <a:off x="963084" y="2547938"/>
            <a:ext cx="103632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066800" y="6172200"/>
            <a:ext cx="5334000" cy="457200"/>
          </a:xfrm>
        </p:spPr>
        <p:txBody>
          <a:bodyPr/>
          <a:lstStyle/>
          <a:p>
            <a:r>
              <a:rPr lang="en-US"/>
              <a:t>NLMT WORKSHOP : 25/04/2023</a:t>
            </a:r>
          </a:p>
        </p:txBody>
      </p:sp>
      <p:sp>
        <p:nvSpPr>
          <p:cNvPr id="6" name="Slide Number Placeholder 5"/>
          <p:cNvSpPr>
            <a:spLocks noGrp="1"/>
          </p:cNvSpPr>
          <p:nvPr>
            <p:ph type="sldNum" sz="quarter" idx="12"/>
          </p:nvPr>
        </p:nvSpPr>
        <p:spPr>
          <a:xfrm>
            <a:off x="195072" y="6208776"/>
            <a:ext cx="609600" cy="457200"/>
          </a:xfrm>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NLMT WORKSHOP : 25/04/2023</a:t>
            </a:r>
          </a:p>
        </p:txBody>
      </p:sp>
      <p:sp>
        <p:nvSpPr>
          <p:cNvPr id="7" name="Slide Number Placeholder 6"/>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9" name="Content Placeholder 8"/>
          <p:cNvSpPr>
            <a:spLocks noGrp="1"/>
          </p:cNvSpPr>
          <p:nvPr>
            <p:ph sz="quarter" idx="1"/>
          </p:nvPr>
        </p:nvSpPr>
        <p:spPr>
          <a:xfrm>
            <a:off x="12192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6578600" y="1447800"/>
            <a:ext cx="4998720" cy="4572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19200" y="273050"/>
            <a:ext cx="10363200" cy="1143000"/>
          </a:xfrm>
        </p:spPr>
        <p:txBody>
          <a:bodyPr anchor="b" anchorCtr="0"/>
          <a:lstStyle>
            <a:lvl1pPr>
              <a:defRPr/>
            </a:lvl1pPr>
          </a:lstStyle>
          <a:p>
            <a:r>
              <a:rPr kumimoji="0" lang="en-US"/>
              <a:t>Click to edit Master title style</a:t>
            </a:r>
          </a:p>
        </p:txBody>
      </p:sp>
      <p:sp>
        <p:nvSpPr>
          <p:cNvPr id="3" name="Text Placeholder 2"/>
          <p:cNvSpPr>
            <a:spLocks noGrp="1"/>
          </p:cNvSpPr>
          <p:nvPr>
            <p:ph type="body" idx="1"/>
          </p:nvPr>
        </p:nvSpPr>
        <p:spPr>
          <a:xfrm>
            <a:off x="12192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604000" y="1447800"/>
            <a:ext cx="49784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a:t>NLMT WORKSHOP : 25/04/2023</a:t>
            </a:r>
          </a:p>
        </p:txBody>
      </p:sp>
      <p:sp>
        <p:nvSpPr>
          <p:cNvPr id="9" name="Slide Number Placeholder 8"/>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11" name="Content Placeholder 10"/>
          <p:cNvSpPr>
            <a:spLocks noGrp="1"/>
          </p:cNvSpPr>
          <p:nvPr>
            <p:ph sz="half" idx="2"/>
          </p:nvPr>
        </p:nvSpPr>
        <p:spPr>
          <a:xfrm>
            <a:off x="12192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6604000" y="2247900"/>
            <a:ext cx="49784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a:t>NLMT WORKSHOP : 25/04/2023</a:t>
            </a:r>
          </a:p>
        </p:txBody>
      </p:sp>
      <p:sp>
        <p:nvSpPr>
          <p:cNvPr id="5" name="Slide Number Placeholder 4"/>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a:t>NLMT WORKSHOP : 25/04/2023</a:t>
            </a:r>
          </a:p>
        </p:txBody>
      </p:sp>
      <p:sp>
        <p:nvSpPr>
          <p:cNvPr id="4" name="Slide Number Placeholder 3"/>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12192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19200" y="273050"/>
            <a:ext cx="10363200" cy="1143000"/>
          </a:xfrm>
        </p:spPr>
        <p:txBody>
          <a:bodyPr anchor="b" anchorCtr="0"/>
          <a:lstStyle>
            <a:lvl1pPr algn="l">
              <a:buNone/>
              <a:defRPr sz="4000" b="0"/>
            </a:lvl1pPr>
          </a:lstStyle>
          <a:p>
            <a:r>
              <a:rPr kumimoji="0" lang="en-US"/>
              <a:t>Click to edit Master title style</a:t>
            </a:r>
          </a:p>
        </p:txBody>
      </p:sp>
      <p:sp>
        <p:nvSpPr>
          <p:cNvPr id="3" name="Text Placeholder 2"/>
          <p:cNvSpPr>
            <a:spLocks noGrp="1"/>
          </p:cNvSpPr>
          <p:nvPr>
            <p:ph type="body" idx="2"/>
          </p:nvPr>
        </p:nvSpPr>
        <p:spPr>
          <a:xfrm>
            <a:off x="1219200" y="1600200"/>
            <a:ext cx="2540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a:t>NLMT WORKSHOP : 25/04/2023</a:t>
            </a:r>
          </a:p>
        </p:txBody>
      </p:sp>
      <p:sp>
        <p:nvSpPr>
          <p:cNvPr id="7" name="Slide Number Placeholder 6"/>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11" name="Content Placeholder 10"/>
          <p:cNvSpPr>
            <a:spLocks noGrp="1"/>
          </p:cNvSpPr>
          <p:nvPr>
            <p:ph sz="quarter" idx="1"/>
          </p:nvPr>
        </p:nvSpPr>
        <p:spPr>
          <a:xfrm>
            <a:off x="3962400" y="1600200"/>
            <a:ext cx="7620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219200" y="4900550"/>
            <a:ext cx="97536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1219200" y="5445825"/>
            <a:ext cx="97536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a:xfrm>
            <a:off x="1219200" y="6172200"/>
            <a:ext cx="5181600" cy="457200"/>
          </a:xfrm>
        </p:spPr>
        <p:txBody>
          <a:bodyPr/>
          <a:lstStyle/>
          <a:p>
            <a:r>
              <a:rPr lang="en-US"/>
              <a:t>NLMT WORKSHOP : 25/04/2023</a:t>
            </a:r>
          </a:p>
        </p:txBody>
      </p:sp>
      <p:sp>
        <p:nvSpPr>
          <p:cNvPr id="7" name="Slide Number Placeholder 6"/>
          <p:cNvSpPr>
            <a:spLocks noGrp="1"/>
          </p:cNvSpPr>
          <p:nvPr>
            <p:ph type="sldNum" sz="quarter" idx="12"/>
          </p:nvPr>
        </p:nvSpPr>
        <p:spPr>
          <a:xfrm>
            <a:off x="195072" y="6208776"/>
            <a:ext cx="609600" cy="457200"/>
          </a:xfrm>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
        <p:nvSpPr>
          <p:cNvPr id="11" name="Rectangle 10"/>
          <p:cNvSpPr/>
          <p:nvPr/>
        </p:nvSpPr>
        <p:spPr>
          <a:xfrm flipV="1">
            <a:off x="91076" y="4683555"/>
            <a:ext cx="1200912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91345" y="4650475"/>
            <a:ext cx="12008852"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91348" y="4773225"/>
            <a:ext cx="12008849"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91078" y="66676"/>
            <a:ext cx="12002497"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12192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85344" y="69755"/>
            <a:ext cx="12017829"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1219200" y="274638"/>
            <a:ext cx="10363200" cy="1143000"/>
          </a:xfrm>
          <a:prstGeom prst="rect">
            <a:avLst/>
          </a:prstGeom>
        </p:spPr>
        <p:txBody>
          <a:bodyPr bIns="91440" anchor="b" anchorCtr="0">
            <a:normAutofit/>
          </a:bodyPr>
          <a:lstStyle/>
          <a:p>
            <a:r>
              <a:rPr kumimoji="0" lang="en-US"/>
              <a:t>Click to edit Master title style</a:t>
            </a:r>
          </a:p>
        </p:txBody>
      </p:sp>
      <p:sp>
        <p:nvSpPr>
          <p:cNvPr id="13" name="Text Placeholder 12"/>
          <p:cNvSpPr>
            <a:spLocks noGrp="1"/>
          </p:cNvSpPr>
          <p:nvPr>
            <p:ph type="body" idx="1"/>
          </p:nvPr>
        </p:nvSpPr>
        <p:spPr>
          <a:xfrm>
            <a:off x="1219200" y="1447800"/>
            <a:ext cx="10363200" cy="45720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a:off x="8229600" y="6191250"/>
            <a:ext cx="3302000" cy="476250"/>
          </a:xfrm>
          <a:prstGeom prst="rect">
            <a:avLst/>
          </a:prstGeom>
        </p:spPr>
        <p:txBody>
          <a:bodyPr anchor="ctr" anchorCtr="0"/>
          <a:lstStyle>
            <a:lvl1pPr algn="r" eaLnBrk="1" latinLnBrk="0" hangingPunct="1">
              <a:defRPr kumimoji="0" sz="1400">
                <a:solidFill>
                  <a:schemeClr val="tx2"/>
                </a:solidFill>
              </a:defRPr>
            </a:lvl1pPr>
          </a:lstStyle>
          <a:p>
            <a:endParaRPr lang="en-US"/>
          </a:p>
        </p:txBody>
      </p:sp>
      <p:sp>
        <p:nvSpPr>
          <p:cNvPr id="3" name="Footer Placeholder 2"/>
          <p:cNvSpPr>
            <a:spLocks noGrp="1"/>
          </p:cNvSpPr>
          <p:nvPr>
            <p:ph type="ftr" sz="quarter" idx="3"/>
          </p:nvPr>
        </p:nvSpPr>
        <p:spPr>
          <a:xfrm>
            <a:off x="1219200" y="6172200"/>
            <a:ext cx="5283200" cy="457200"/>
          </a:xfrm>
          <a:prstGeom prst="rect">
            <a:avLst/>
          </a:prstGeom>
        </p:spPr>
        <p:txBody>
          <a:bodyPr anchor="ctr" anchorCtr="0"/>
          <a:lstStyle>
            <a:lvl1pPr eaLnBrk="1" latinLnBrk="0" hangingPunct="1">
              <a:defRPr kumimoji="0" sz="1400">
                <a:solidFill>
                  <a:schemeClr val="tx2"/>
                </a:solidFill>
              </a:defRPr>
            </a:lvl1pPr>
          </a:lstStyle>
          <a:p>
            <a:r>
              <a:rPr lang="en-US"/>
              <a:t>NLMT WORKSHOP : 25/04/2023</a:t>
            </a:r>
          </a:p>
        </p:txBody>
      </p:sp>
      <p:sp>
        <p:nvSpPr>
          <p:cNvPr id="23" name="Slide Number Placeholder 22"/>
          <p:cNvSpPr>
            <a:spLocks noGrp="1"/>
          </p:cNvSpPr>
          <p:nvPr>
            <p:ph type="sldNum" sz="quarter" idx="4"/>
          </p:nvPr>
        </p:nvSpPr>
        <p:spPr>
          <a:xfrm>
            <a:off x="195072" y="6210300"/>
            <a:ext cx="6096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a:t>
            </a:fld>
            <a:endParaRPr lang="en-IN" sz="1200" b="0" i="0" u="none" strike="noStrike" cap="none">
              <a:solidFill>
                <a:srgbClr val="898989"/>
              </a:solidFill>
              <a:latin typeface="Calibri"/>
              <a:ea typeface="Calibri"/>
              <a:cs typeface="Calibri"/>
              <a:sym typeface="Calibri"/>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CCC8190-6253-76CE-DB60-4BADCF98DACC}"/>
              </a:ext>
            </a:extLst>
          </p:cNvPr>
          <p:cNvSpPr>
            <a:spLocks noGrp="1"/>
          </p:cNvSpPr>
          <p:nvPr>
            <p:ph type="title"/>
          </p:nvPr>
        </p:nvSpPr>
        <p:spPr>
          <a:xfrm>
            <a:off x="304800" y="183092"/>
            <a:ext cx="11582400" cy="565149"/>
          </a:xfrm>
          <a:ln>
            <a:solidFill>
              <a:schemeClr val="tx1"/>
            </a:solidFill>
          </a:ln>
        </p:spPr>
        <p:txBody>
          <a:bodyPr>
            <a:normAutofit fontScale="90000"/>
          </a:bodyPr>
          <a:lstStyle/>
          <a:p>
            <a:pPr algn="ctr">
              <a:defRPr/>
            </a:pPr>
            <a:r>
              <a:rPr lang="en-US" sz="3200" b="1" dirty="0" smtClean="0">
                <a:solidFill>
                  <a:schemeClr val="tx1"/>
                </a:solidFill>
                <a:latin typeface="Calibri" panose="020F0502020204030204" pitchFamily="34" charset="0"/>
                <a:cs typeface="Calibri" panose="020F0502020204030204" pitchFamily="34" charset="0"/>
              </a:rPr>
              <a:t>Theme 5 - </a:t>
            </a:r>
            <a:r>
              <a:rPr lang="en-GB" sz="3200" b="1" dirty="0">
                <a:solidFill>
                  <a:schemeClr val="tx1"/>
                </a:solidFill>
                <a:latin typeface="Calibri" panose="020F0502020204030204" pitchFamily="34" charset="0"/>
                <a:cs typeface="Calibri" panose="020F0502020204030204" pitchFamily="34" charset="0"/>
              </a:rPr>
              <a:t>Allotment of Symbols and list of Contesting Candidates</a:t>
            </a:r>
            <a:endParaRPr lang="en-US" altLang="en-US" sz="3200" b="1" dirty="0">
              <a:solidFill>
                <a:schemeClr val="tx1"/>
              </a:solidFill>
              <a:latin typeface="Calibri" panose="020F0502020204030204" pitchFamily="34" charset="0"/>
              <a:cs typeface="Calibri" panose="020F0502020204030204" pitchFamily="34" charset="0"/>
            </a:endParaRPr>
          </a:p>
        </p:txBody>
      </p:sp>
      <p:sp>
        <p:nvSpPr>
          <p:cNvPr id="7171" name="Content Placeholder 2">
            <a:extLst>
              <a:ext uri="{FF2B5EF4-FFF2-40B4-BE49-F238E27FC236}">
                <a16:creationId xmlns:a16="http://schemas.microsoft.com/office/drawing/2014/main" id="{C718E363-C9D2-8409-DEFA-9551CC5EFD12}"/>
              </a:ext>
            </a:extLst>
          </p:cNvPr>
          <p:cNvSpPr>
            <a:spLocks noGrp="1"/>
          </p:cNvSpPr>
          <p:nvPr>
            <p:ph idx="1"/>
          </p:nvPr>
        </p:nvSpPr>
        <p:spPr>
          <a:xfrm>
            <a:off x="195071" y="701964"/>
            <a:ext cx="11852549" cy="5756990"/>
          </a:xfrm>
        </p:spPr>
        <p:txBody>
          <a:bodyPr>
            <a:noAutofit/>
          </a:bodyPr>
          <a:lstStyle/>
          <a:p>
            <a:pPr marL="0" indent="0" algn="ctr">
              <a:buClr>
                <a:schemeClr val="tx1"/>
              </a:buClr>
              <a:buSzPct val="100000"/>
              <a:buNone/>
            </a:pPr>
            <a:r>
              <a:rPr lang="en-GB" sz="2400" b="1" dirty="0">
                <a:latin typeface="Calibri" panose="020F0502020204030204" pitchFamily="34" charset="0"/>
                <a:ea typeface="Calibri" panose="020F0502020204030204" pitchFamily="34" charset="0"/>
                <a:cs typeface="Calibri" panose="020F0502020204030204" pitchFamily="34" charset="0"/>
              </a:rPr>
              <a:t>Guidance Plan:</a:t>
            </a: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This sub-theme will require RO to primarily navigate the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Symbols Order r/w R 5 and 10 of COER 1961. </a:t>
            </a:r>
            <a:endParaRPr lang="en-IN" sz="17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Notice regarding venue, date and time of allotment of symbol has already been given individually to each candidate at the time of filing nomination. RO has to start the process at the appointed time (which will obviously be after the withdrawal stage – i.e., after 3:00 P.M on the last date for withdrawal of candidature).</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RO has to ensure that he has the latest/updated notification of ECI, notifying the list of political parties and election symbols. Also, ensure that all orders of ECI regarding concessions under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paras 10, 10A, 10B of Symbols Order </a:t>
            </a:r>
            <a:r>
              <a:rPr lang="en-GB" sz="1700" dirty="0">
                <a:latin typeface="Calibri" panose="020F0502020204030204" pitchFamily="34" charset="0"/>
                <a:ea typeface="Calibri" panose="020F0502020204030204" pitchFamily="34" charset="0"/>
                <a:cs typeface="Calibri" panose="020F0502020204030204" pitchFamily="34" charset="0"/>
              </a:rPr>
              <a:t>are also available for reference. </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 RO to take special care to avoid wrong allotment of symbol. In terms of previous data, the most likely vulnerability comes w.r.t allotment outside the notified list; reserved symbols being allotted to non-entitled candidates; repeat allotment of free symbol to more than one candidate etc. </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This domain primarily led by ECI and the periodic orders that are passed which must be carefully monitored by the RO. RO’s domain on allotment of symbols is a residual domain focussing on last mile allotment of free symbols to independent candidates and candidates of RUPP, who are not covered under the common symbol allotted by ECI (para 10B). </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Any wrong allotment can only be corrected by ECI under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R 10 COER, 1961</a:t>
            </a:r>
            <a:endParaRPr lang="en-IN" sz="17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Publication of list of </a:t>
            </a:r>
            <a:r>
              <a:rPr lang="en-GB" sz="1700" dirty="0" smtClean="0">
                <a:latin typeface="Calibri" panose="020F0502020204030204" pitchFamily="34" charset="0"/>
                <a:ea typeface="Calibri" panose="020F0502020204030204" pitchFamily="34" charset="0"/>
                <a:cs typeface="Calibri" panose="020F0502020204030204" pitchFamily="34" charset="0"/>
              </a:rPr>
              <a:t>contesting candidates – </a:t>
            </a:r>
            <a:r>
              <a:rPr lang="en-GB" sz="1700" dirty="0">
                <a:latin typeface="Calibri" panose="020F0502020204030204" pitchFamily="34" charset="0"/>
                <a:ea typeface="Calibri" panose="020F0502020204030204" pitchFamily="34" charset="0"/>
                <a:cs typeface="Calibri" panose="020F0502020204030204" pitchFamily="34" charset="0"/>
              </a:rPr>
              <a:t>its format and language and follow-up actions are governed by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S 38 RPA 1951, R 10 COER 1961, and ECI directions</a:t>
            </a:r>
            <a:endParaRPr lang="en-IN" sz="1700" b="1" dirty="0">
              <a:solidFill>
                <a:srgbClr val="FF0000"/>
              </a:solidFill>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RO must take note of </a:t>
            </a:r>
            <a:r>
              <a:rPr lang="en-GB" sz="1700" b="1" dirty="0">
                <a:solidFill>
                  <a:srgbClr val="FF0000"/>
                </a:solidFill>
                <a:latin typeface="Calibri" panose="020F0502020204030204" pitchFamily="34" charset="0"/>
                <a:ea typeface="Calibri" panose="020F0502020204030204" pitchFamily="34" charset="0"/>
                <a:cs typeface="Calibri" panose="020F0502020204030204" pitchFamily="34" charset="0"/>
              </a:rPr>
              <a:t>R 10(5) COER 1961, </a:t>
            </a:r>
            <a:r>
              <a:rPr lang="en-GB" sz="1700" dirty="0">
                <a:latin typeface="Calibri" panose="020F0502020204030204" pitchFamily="34" charset="0"/>
                <a:ea typeface="Calibri" panose="020F0502020204030204" pitchFamily="34" charset="0"/>
                <a:cs typeface="Calibri" panose="020F0502020204030204" pitchFamily="34" charset="0"/>
              </a:rPr>
              <a:t>whereby error regarding allotment of symbol can only be rectified by ECI. </a:t>
            </a:r>
            <a:endParaRPr lang="en-IN" sz="1700" dirty="0">
              <a:latin typeface="Calibri" panose="020F0502020204030204" pitchFamily="34" charset="0"/>
              <a:ea typeface="Calibri" panose="020F0502020204030204" pitchFamily="34" charset="0"/>
              <a:cs typeface="Calibri" panose="020F0502020204030204" pitchFamily="34" charset="0"/>
            </a:endParaRPr>
          </a:p>
          <a:p>
            <a:pPr marL="342900" lvl="0" indent="-342900">
              <a:buClr>
                <a:schemeClr val="tx1"/>
              </a:buClr>
              <a:buSzPct val="100000"/>
              <a:buFont typeface="+mj-lt"/>
              <a:buAutoNum type="arabicPeriod"/>
            </a:pPr>
            <a:r>
              <a:rPr lang="en-GB" sz="1700" dirty="0">
                <a:latin typeface="Calibri" panose="020F0502020204030204" pitchFamily="34" charset="0"/>
                <a:ea typeface="Calibri" panose="020F0502020204030204" pitchFamily="34" charset="0"/>
                <a:cs typeface="Calibri" panose="020F0502020204030204" pitchFamily="34" charset="0"/>
              </a:rPr>
              <a:t>RO must be clear that this list of </a:t>
            </a:r>
            <a:r>
              <a:rPr lang="en-GB" sz="1700" dirty="0" smtClean="0">
                <a:latin typeface="Calibri" panose="020F0502020204030204" pitchFamily="34" charset="0"/>
                <a:ea typeface="Calibri" panose="020F0502020204030204" pitchFamily="34" charset="0"/>
                <a:cs typeface="Calibri" panose="020F0502020204030204" pitchFamily="34" charset="0"/>
              </a:rPr>
              <a:t>contesting </a:t>
            </a:r>
            <a:r>
              <a:rPr lang="en-GB" sz="1700" dirty="0">
                <a:latin typeface="Calibri" panose="020F0502020204030204" pitchFamily="34" charset="0"/>
                <a:ea typeface="Calibri" panose="020F0502020204030204" pitchFamily="34" charset="0"/>
                <a:cs typeface="Calibri" panose="020F0502020204030204" pitchFamily="34" charset="0"/>
              </a:rPr>
              <a:t>candidates </a:t>
            </a:r>
            <a:r>
              <a:rPr lang="en-GB" sz="1700" dirty="0" smtClean="0">
                <a:latin typeface="Calibri" panose="020F0502020204030204" pitchFamily="34" charset="0"/>
                <a:ea typeface="Calibri" panose="020F0502020204030204" pitchFamily="34" charset="0"/>
                <a:cs typeface="Calibri" panose="020F0502020204030204" pitchFamily="34" charset="0"/>
              </a:rPr>
              <a:t>(7A) and </a:t>
            </a:r>
            <a:r>
              <a:rPr lang="en-GB" sz="1700" dirty="0">
                <a:latin typeface="Calibri" panose="020F0502020204030204" pitchFamily="34" charset="0"/>
                <a:ea typeface="Calibri" panose="020F0502020204030204" pitchFamily="34" charset="0"/>
                <a:cs typeface="Calibri" panose="020F0502020204030204" pitchFamily="34" charset="0"/>
              </a:rPr>
              <a:t>the particulars therein like name, address, etc. form the ‘single source of reference‘ for the entire poll process and will also populate the relevant IT platforms of ECI. </a:t>
            </a:r>
            <a:endParaRPr lang="en-US" altLang="en-US" sz="1700" dirty="0">
              <a:latin typeface="Calibri" panose="020F0502020204030204" pitchFamily="34" charset="0"/>
              <a:ea typeface="Calibri" panose="020F0502020204030204" pitchFamily="34" charset="0"/>
              <a:cs typeface="Calibri" panose="020F0502020204030204" pitchFamily="34" charset="0"/>
            </a:endParaRPr>
          </a:p>
        </p:txBody>
      </p:sp>
      <p:sp>
        <p:nvSpPr>
          <p:cNvPr id="7174" name="Slide Number Placeholder 1">
            <a:extLst>
              <a:ext uri="{FF2B5EF4-FFF2-40B4-BE49-F238E27FC236}">
                <a16:creationId xmlns:a16="http://schemas.microsoft.com/office/drawing/2014/main" id="{AB15B0AA-EFF0-6C92-4BF4-C006A2355FD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990575" indent="-380990" eaLnBrk="0" hangingPunct="0">
              <a:defRPr>
                <a:solidFill>
                  <a:schemeClr val="tx1"/>
                </a:solidFill>
                <a:latin typeface="Calibri" panose="020F0502020204030204" pitchFamily="34" charset="0"/>
                <a:cs typeface="Arial" panose="020B0604020202020204" pitchFamily="34" charset="0"/>
              </a:defRPr>
            </a:lvl2pPr>
            <a:lvl3pPr marL="1523962" indent="-304792" eaLnBrk="0" hangingPunct="0">
              <a:defRPr>
                <a:solidFill>
                  <a:schemeClr val="tx1"/>
                </a:solidFill>
                <a:latin typeface="Calibri" panose="020F0502020204030204" pitchFamily="34" charset="0"/>
                <a:cs typeface="Arial" panose="020B0604020202020204" pitchFamily="34" charset="0"/>
              </a:defRPr>
            </a:lvl3pPr>
            <a:lvl4pPr marL="2133547" indent="-304792" eaLnBrk="0" hangingPunct="0">
              <a:defRPr>
                <a:solidFill>
                  <a:schemeClr val="tx1"/>
                </a:solidFill>
                <a:latin typeface="Calibri" panose="020F0502020204030204" pitchFamily="34" charset="0"/>
                <a:cs typeface="Arial" panose="020B0604020202020204" pitchFamily="34" charset="0"/>
              </a:defRPr>
            </a:lvl4pPr>
            <a:lvl5pPr marL="2743131" indent="-304792" eaLnBrk="0" hangingPunct="0">
              <a:defRPr>
                <a:solidFill>
                  <a:schemeClr val="tx1"/>
                </a:solidFill>
                <a:latin typeface="Calibri" panose="020F0502020204030204" pitchFamily="34" charset="0"/>
                <a:cs typeface="Arial" panose="020B0604020202020204" pitchFamily="34" charset="0"/>
              </a:defRPr>
            </a:lvl5pPr>
            <a:lvl6pPr marL="3352716"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962301"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4571886"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5181470" indent="-304792"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C228E23F-9CDD-45A9-8271-CB4EF952CE1A}" type="slidenum">
              <a:rPr lang="en-US" altLang="en-US">
                <a:solidFill>
                  <a:srgbClr val="FFFFFF"/>
                </a:solidFill>
              </a:rPr>
              <a:pPr eaLnBrk="1" hangingPunct="1"/>
              <a:t>1</a:t>
            </a:fld>
            <a:endParaRPr lang="en-US" altLang="en-US">
              <a:solidFill>
                <a:srgbClr val="FFFFFF"/>
              </a:solidFill>
            </a:endParaRPr>
          </a:p>
        </p:txBody>
      </p:sp>
    </p:spTree>
    <p:extLst>
      <p:ext uri="{BB962C8B-B14F-4D97-AF65-F5344CB8AC3E}">
        <p14:creationId xmlns:p14="http://schemas.microsoft.com/office/powerpoint/2010/main" val="24257407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46" y="295500"/>
            <a:ext cx="10205307" cy="851926"/>
          </a:xfrm>
          <a:noFill/>
        </p:spPr>
        <p:txBody>
          <a:bodyPr vert="horz" lIns="91440" tIns="45720" rIns="91440" bIns="45720" rtlCol="0" anchor="ctr" anchorCtr="0">
            <a:noAutofit/>
          </a:bodyPr>
          <a:lstStyle/>
          <a:p>
            <a:pPr lvl="0" algn="ctr"/>
            <a:r>
              <a:rPr lang="en-US" b="1" dirty="0" smtClean="0">
                <a:solidFill>
                  <a:schemeClr val="tx1"/>
                </a:solidFill>
                <a:latin typeface="Times New Roman" panose="02020603050405020304" pitchFamily="18" charset="0"/>
                <a:ea typeface="Cambria" pitchFamily="18" charset="0"/>
                <a:cs typeface="Times New Roman" panose="02020603050405020304" pitchFamily="18" charset="0"/>
              </a:rPr>
              <a:t>Checklist </a:t>
            </a:r>
            <a:r>
              <a:rPr lang="en-US" b="1" dirty="0">
                <a:solidFill>
                  <a:schemeClr val="tx1"/>
                </a:solidFill>
                <a:latin typeface="Times New Roman" panose="02020603050405020304" pitchFamily="18" charset="0"/>
                <a:ea typeface="Cambria" pitchFamily="18" charset="0"/>
                <a:cs typeface="Times New Roman" panose="02020603050405020304" pitchFamily="18" charset="0"/>
              </a:rPr>
              <a:t>for Symbol </a:t>
            </a:r>
            <a:r>
              <a:rPr lang="en-US" b="1" dirty="0" smtClean="0">
                <a:solidFill>
                  <a:schemeClr val="tx1"/>
                </a:solidFill>
                <a:latin typeface="Times New Roman" panose="02020603050405020304" pitchFamily="18" charset="0"/>
                <a:ea typeface="Cambria" pitchFamily="18" charset="0"/>
                <a:cs typeface="Times New Roman" panose="02020603050405020304" pitchFamily="18" charset="0"/>
              </a:rPr>
              <a:t>Allotment – contd.</a:t>
            </a:r>
            <a:endParaRPr lang="en-US" b="1" dirty="0">
              <a:solidFill>
                <a:schemeClr val="tx1"/>
              </a:solidFill>
              <a:latin typeface="Times New Roman" panose="0202060305040502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450376" y="1515899"/>
            <a:ext cx="11525732" cy="4408591"/>
          </a:xfrm>
          <a:effectLst>
            <a:glow rad="63500">
              <a:schemeClr val="accent2">
                <a:satMod val="175000"/>
                <a:alpha val="40000"/>
              </a:schemeClr>
            </a:glow>
          </a:effectLst>
        </p:spPr>
        <p:txBody>
          <a:bodyPr>
            <a:normAutofit/>
          </a:bodyPr>
          <a:lstStyle/>
          <a:p>
            <a:pPr>
              <a:buNone/>
            </a:pPr>
            <a:r>
              <a:rPr lang="en-IN" sz="2800" dirty="0">
                <a:latin typeface="Calisto MT" panose="02040603050505030304" pitchFamily="18" charset="0"/>
                <a:cs typeface="Times New Roman" panose="02020603050405020304" pitchFamily="18" charset="0"/>
              </a:rPr>
              <a:t>                                                                      </a:t>
            </a:r>
          </a:p>
          <a:p>
            <a:pPr marL="0" indent="0">
              <a:buNone/>
            </a:pPr>
            <a:r>
              <a:rPr lang="en-US" sz="2800" dirty="0" smtClean="0">
                <a:latin typeface="Calisto MT" panose="02040603050505030304" pitchFamily="18" charset="0"/>
                <a:ea typeface="Cambria" pitchFamily="18" charset="0"/>
                <a:cs typeface="Times New Roman" panose="02020603050405020304" pitchFamily="18" charset="0"/>
              </a:rPr>
              <a:t>4. Allot </a:t>
            </a:r>
            <a:r>
              <a:rPr lang="en-US" sz="2800" b="1" dirty="0">
                <a:latin typeface="Calisto MT" panose="02040603050505030304" pitchFamily="18" charset="0"/>
                <a:ea typeface="Cambria" pitchFamily="18" charset="0"/>
                <a:cs typeface="Times New Roman" panose="02020603050405020304" pitchFamily="18" charset="0"/>
              </a:rPr>
              <a:t>Reserved</a:t>
            </a:r>
            <a:r>
              <a:rPr lang="en-US" sz="2800" dirty="0">
                <a:latin typeface="Calisto MT" panose="02040603050505030304" pitchFamily="18" charset="0"/>
                <a:ea typeface="Cambria" pitchFamily="18" charset="0"/>
                <a:cs typeface="Times New Roman" panose="02020603050405020304" pitchFamily="18" charset="0"/>
              </a:rPr>
              <a:t> symbol to the candidate of a recognized political party </a:t>
            </a:r>
            <a:r>
              <a:rPr lang="en-US" sz="2800" dirty="0" smtClean="0">
                <a:latin typeface="Calisto MT" panose="02040603050505030304" pitchFamily="18" charset="0"/>
                <a:ea typeface="Cambria" pitchFamily="18" charset="0"/>
                <a:cs typeface="Times New Roman" panose="02020603050405020304" pitchFamily="18" charset="0"/>
              </a:rPr>
              <a:t>only and to no other candidate.</a:t>
            </a:r>
            <a:endParaRPr lang="en-US" sz="2800" dirty="0">
              <a:latin typeface="Calisto MT" panose="02040603050505030304" pitchFamily="18" charset="0"/>
              <a:ea typeface="Cambria" pitchFamily="18" charset="0"/>
              <a:cs typeface="Times New Roman" panose="02020603050405020304" pitchFamily="18" charset="0"/>
            </a:endParaRPr>
          </a:p>
          <a:p>
            <a:pPr>
              <a:buNone/>
            </a:pPr>
            <a:endParaRPr lang="en-US" sz="2800" dirty="0">
              <a:latin typeface="Calisto MT" panose="02040603050505030304" pitchFamily="18" charset="0"/>
              <a:ea typeface="Cambria" pitchFamily="18" charset="0"/>
              <a:cs typeface="Times New Roman" panose="02020603050405020304" pitchFamily="18" charset="0"/>
            </a:endParaRPr>
          </a:p>
          <a:p>
            <a:pPr marL="0" indent="0">
              <a:buNone/>
            </a:pPr>
            <a:r>
              <a:rPr lang="en-US" sz="2800" dirty="0" smtClean="0">
                <a:latin typeface="Calisto MT" panose="02040603050505030304" pitchFamily="18" charset="0"/>
                <a:ea typeface="Cambria" pitchFamily="18" charset="0"/>
                <a:cs typeface="Times New Roman" panose="02020603050405020304" pitchFamily="18" charset="0"/>
              </a:rPr>
              <a:t>5. Consider the choice of a symbol made by a candidate (</a:t>
            </a:r>
            <a:r>
              <a:rPr lang="en-US" sz="2800" i="1" dirty="0" smtClean="0">
                <a:latin typeface="Calisto MT" panose="02040603050505030304" pitchFamily="18" charset="0"/>
                <a:ea typeface="Cambria" pitchFamily="18" charset="0"/>
                <a:cs typeface="Times New Roman" panose="02020603050405020304" pitchFamily="18" charset="0"/>
              </a:rPr>
              <a:t>Other than recognized - state or national - political part</a:t>
            </a:r>
            <a:r>
              <a:rPr lang="en-US" sz="2800" dirty="0" smtClean="0">
                <a:latin typeface="Calisto MT" panose="02040603050505030304" pitchFamily="18" charset="0"/>
                <a:ea typeface="Cambria" pitchFamily="18" charset="0"/>
                <a:cs typeface="Times New Roman" panose="02020603050405020304" pitchFamily="18" charset="0"/>
              </a:rPr>
              <a:t>y) </a:t>
            </a:r>
            <a:r>
              <a:rPr lang="en-US" sz="2800" dirty="0">
                <a:latin typeface="Calisto MT" panose="02040603050505030304" pitchFamily="18" charset="0"/>
                <a:ea typeface="Cambria" pitchFamily="18" charset="0"/>
                <a:cs typeface="Times New Roman" panose="02020603050405020304" pitchFamily="18" charset="0"/>
              </a:rPr>
              <a:t>in his/her </a:t>
            </a:r>
            <a:r>
              <a:rPr lang="en-US" sz="2800" dirty="0" smtClean="0">
                <a:latin typeface="Calisto MT" panose="02040603050505030304" pitchFamily="18" charset="0"/>
                <a:ea typeface="Cambria" pitchFamily="18" charset="0"/>
                <a:cs typeface="Times New Roman" panose="02020603050405020304" pitchFamily="18" charset="0"/>
              </a:rPr>
              <a:t>first </a:t>
            </a:r>
            <a:r>
              <a:rPr lang="en-US" sz="2800" dirty="0">
                <a:latin typeface="Calisto MT" panose="02040603050505030304" pitchFamily="18" charset="0"/>
                <a:ea typeface="Cambria" pitchFamily="18" charset="0"/>
                <a:cs typeface="Times New Roman" panose="02020603050405020304" pitchFamily="18" charset="0"/>
              </a:rPr>
              <a:t>nomination paper only, even if that nomination paper is rejected. </a:t>
            </a:r>
          </a:p>
        </p:txBody>
      </p:sp>
      <p:sp>
        <p:nvSpPr>
          <p:cNvPr id="5" name="Slide Number Placeholder 4">
            <a:extLst>
              <a:ext uri="{FF2B5EF4-FFF2-40B4-BE49-F238E27FC236}">
                <a16:creationId xmlns:a16="http://schemas.microsoft.com/office/drawing/2014/main" id="{17B56DEB-C414-AE5A-533D-87D55AC45B24}"/>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10</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15912004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47" y="295500"/>
            <a:ext cx="9618454" cy="851926"/>
          </a:xfrm>
          <a:noFill/>
        </p:spPr>
        <p:txBody>
          <a:bodyPr vert="horz" lIns="91440" tIns="45720" rIns="91440" bIns="45720" rtlCol="0" anchor="ctr" anchorCtr="0">
            <a:noAutofit/>
          </a:bodyPr>
          <a:lstStyle/>
          <a:p>
            <a:r>
              <a:rPr lang="en-IN" sz="2800" b="1" dirty="0">
                <a:solidFill>
                  <a:srgbClr val="FF0000"/>
                </a:solidFill>
                <a:latin typeface="Calisto MT" panose="02040603050505030304" pitchFamily="18" charset="0"/>
                <a:ea typeface="Cambria" pitchFamily="18" charset="0"/>
                <a:cs typeface="Times New Roman" panose="02020603050405020304" pitchFamily="18" charset="0"/>
              </a:rPr>
              <a:t>Para 8 (1) </a:t>
            </a:r>
            <a:r>
              <a:rPr lang="en-IN" sz="2800" dirty="0">
                <a:solidFill>
                  <a:schemeClr val="tx1"/>
                </a:solidFill>
                <a:latin typeface="Calisto MT" panose="02040603050505030304" pitchFamily="18" charset="0"/>
                <a:ea typeface="Cambria" pitchFamily="18" charset="0"/>
                <a:cs typeface="Times New Roman" panose="02020603050405020304" pitchFamily="18" charset="0"/>
              </a:rPr>
              <a:t>- Choice of symbols:  National and State Parties </a:t>
            </a:r>
            <a:endParaRPr lang="en-US" sz="2800" dirty="0">
              <a:solidFill>
                <a:schemeClr val="tx1"/>
              </a:solidFill>
              <a:latin typeface="Calisto MT" panose="0204060305050503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1354347" y="1586765"/>
            <a:ext cx="9618454" cy="4408591"/>
          </a:xfrm>
          <a:effectLst>
            <a:glow rad="63500">
              <a:schemeClr val="accent2">
                <a:satMod val="175000"/>
                <a:alpha val="40000"/>
              </a:schemeClr>
            </a:glow>
          </a:effectLst>
        </p:spPr>
        <p:txBody>
          <a:bodyPr>
            <a:normAutofit/>
          </a:bodyPr>
          <a:lstStyle/>
          <a:p>
            <a:pPr lvl="0"/>
            <a:r>
              <a:rPr lang="en-IN" sz="2800" dirty="0" smtClean="0">
                <a:latin typeface="Calisto MT" panose="02040603050505030304" pitchFamily="18" charset="0"/>
                <a:ea typeface="Cambria" pitchFamily="18" charset="0"/>
                <a:cs typeface="Times New Roman" panose="02020603050405020304" pitchFamily="18" charset="0"/>
              </a:rPr>
              <a:t>A </a:t>
            </a:r>
            <a:r>
              <a:rPr lang="en-IN" sz="2800" dirty="0">
                <a:latin typeface="Calisto MT" panose="02040603050505030304" pitchFamily="18" charset="0"/>
                <a:ea typeface="Cambria" pitchFamily="18" charset="0"/>
                <a:cs typeface="Times New Roman" panose="02020603050405020304" pitchFamily="18" charset="0"/>
              </a:rPr>
              <a:t>candidate set up by a National Party - shall be allotted, the symbol reserved for that party and no other symbol</a:t>
            </a:r>
            <a:r>
              <a:rPr lang="en-IN" sz="2800" dirty="0" smtClean="0">
                <a:latin typeface="Calisto MT" panose="02040603050505030304" pitchFamily="18" charset="0"/>
                <a:ea typeface="Cambria" pitchFamily="18" charset="0"/>
                <a:cs typeface="Times New Roman" panose="02020603050405020304" pitchFamily="18" charset="0"/>
              </a:rPr>
              <a:t>.</a:t>
            </a:r>
          </a:p>
          <a:p>
            <a:r>
              <a:rPr lang="en-IN" sz="2800" dirty="0">
                <a:latin typeface="Calisto MT" panose="02040603050505030304" pitchFamily="18" charset="0"/>
                <a:ea typeface="Cambria" pitchFamily="18" charset="0"/>
                <a:cs typeface="Times New Roman" panose="02020603050405020304" pitchFamily="18" charset="0"/>
              </a:rPr>
              <a:t>A candidate set up by a State Party at an election in a State in which such party is a State Party - shall be allotted the symbol reserved for that Party in that State and no other </a:t>
            </a:r>
            <a:r>
              <a:rPr lang="en-IN" sz="2800" dirty="0" smtClean="0">
                <a:latin typeface="Calisto MT" panose="02040603050505030304" pitchFamily="18" charset="0"/>
                <a:ea typeface="Cambria" pitchFamily="18" charset="0"/>
                <a:cs typeface="Times New Roman" panose="02020603050405020304" pitchFamily="18" charset="0"/>
              </a:rPr>
              <a:t>symbol</a:t>
            </a:r>
          </a:p>
          <a:p>
            <a:pPr marL="0" indent="0">
              <a:buNone/>
            </a:pPr>
            <a:r>
              <a:rPr lang="en-GB" sz="2800" b="1" dirty="0" smtClean="0">
                <a:solidFill>
                  <a:srgbClr val="FF05D5"/>
                </a:solidFill>
                <a:latin typeface="Calisto MT" panose="02040603050505030304" pitchFamily="18" charset="0"/>
                <a:ea typeface="Cambria" pitchFamily="18" charset="0"/>
                <a:cs typeface="Times New Roman" panose="02020603050405020304" pitchFamily="18" charset="0"/>
              </a:rPr>
              <a:t>NB: A Reserved Symbol shall NOT be allotted to any candidate other than a candidate duly setup by the Recognized party for which that symbol is reserved.</a:t>
            </a:r>
            <a:endParaRPr lang="en-IN" sz="2800" b="1" dirty="0">
              <a:solidFill>
                <a:srgbClr val="FF05D5"/>
              </a:solidFill>
              <a:latin typeface="Calisto MT" panose="02040603050505030304" pitchFamily="18" charset="0"/>
              <a:ea typeface="Cambria" pitchFamily="18" charset="0"/>
              <a:cs typeface="Times New Roman" panose="02020603050405020304" pitchFamily="18" charset="0"/>
            </a:endParaRPr>
          </a:p>
          <a:p>
            <a:pPr lvl="0"/>
            <a:endParaRPr lang="en-IN" sz="2800" dirty="0">
              <a:latin typeface="Calisto MT" panose="02040603050505030304" pitchFamily="18" charset="0"/>
              <a:ea typeface="Cambria"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17B56DEB-C414-AE5A-533D-87D55AC45B24}"/>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11</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4394013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47" y="295500"/>
            <a:ext cx="9618454" cy="1149842"/>
          </a:xfrm>
          <a:noFill/>
        </p:spPr>
        <p:txBody>
          <a:bodyPr vert="horz" lIns="91440" tIns="45720" rIns="91440" bIns="45720" rtlCol="0" anchor="ctr" anchorCtr="0">
            <a:noAutofit/>
          </a:bodyPr>
          <a:lstStyle/>
          <a:p>
            <a:pPr marL="1487488" indent="-1487488" algn="just"/>
            <a:r>
              <a:rPr lang="en-IN" sz="2800" b="1" dirty="0" smtClean="0">
                <a:solidFill>
                  <a:srgbClr val="FF0000"/>
                </a:solidFill>
                <a:latin typeface="Times New Roman" panose="02020603050405020304" pitchFamily="18" charset="0"/>
                <a:ea typeface="Cambria" pitchFamily="18" charset="0"/>
                <a:cs typeface="Times New Roman" panose="02020603050405020304" pitchFamily="18" charset="0"/>
              </a:rPr>
              <a:t>Para </a:t>
            </a:r>
            <a:r>
              <a:rPr lang="en-IN" sz="2800" b="1" dirty="0">
                <a:solidFill>
                  <a:srgbClr val="FF0000"/>
                </a:solidFill>
                <a:latin typeface="Times New Roman" panose="02020603050405020304" pitchFamily="18" charset="0"/>
                <a:ea typeface="Cambria" pitchFamily="18" charset="0"/>
                <a:cs typeface="Times New Roman" panose="02020603050405020304" pitchFamily="18" charset="0"/>
              </a:rPr>
              <a:t>10 </a:t>
            </a:r>
            <a:r>
              <a:rPr lang="en-IN" sz="2800" b="1" dirty="0">
                <a:solidFill>
                  <a:schemeClr val="tx1"/>
                </a:solidFill>
                <a:latin typeface="Times New Roman" panose="02020603050405020304" pitchFamily="18" charset="0"/>
                <a:ea typeface="Cambria" pitchFamily="18" charset="0"/>
                <a:cs typeface="Times New Roman" panose="02020603050405020304" pitchFamily="18" charset="0"/>
              </a:rPr>
              <a:t>– Concession: Candidates set up by State Parties in other States – </a:t>
            </a:r>
            <a:r>
              <a:rPr lang="en-IN" sz="2800" b="1" dirty="0" smtClean="0">
                <a:solidFill>
                  <a:schemeClr val="tx1"/>
                </a:solidFill>
                <a:latin typeface="Times New Roman" panose="02020603050405020304" pitchFamily="18" charset="0"/>
                <a:ea typeface="Cambria" pitchFamily="18" charset="0"/>
                <a:cs typeface="Times New Roman" panose="02020603050405020304" pitchFamily="18" charset="0"/>
              </a:rPr>
              <a:t>to </a:t>
            </a:r>
            <a:r>
              <a:rPr lang="en-IN" sz="2800" b="1" dirty="0">
                <a:solidFill>
                  <a:schemeClr val="tx1"/>
                </a:solidFill>
                <a:latin typeface="Times New Roman" panose="02020603050405020304" pitchFamily="18" charset="0"/>
                <a:ea typeface="Cambria" pitchFamily="18" charset="0"/>
                <a:cs typeface="Times New Roman" panose="02020603050405020304" pitchFamily="18" charset="0"/>
              </a:rPr>
              <a:t>be decided by ECI</a:t>
            </a:r>
            <a:endParaRPr lang="en-US" sz="2800" b="1" dirty="0">
              <a:solidFill>
                <a:schemeClr val="tx1"/>
              </a:solidFill>
              <a:latin typeface="Times New Roman" panose="0202060305040502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1354347" y="1586765"/>
            <a:ext cx="9618454" cy="4408591"/>
          </a:xfrm>
          <a:effectLst>
            <a:glow rad="63500">
              <a:schemeClr val="accent2">
                <a:satMod val="175000"/>
                <a:alpha val="40000"/>
              </a:schemeClr>
            </a:glow>
          </a:effectLst>
        </p:spPr>
        <p:txBody>
          <a:bodyPr>
            <a:normAutofit/>
          </a:bodyPr>
          <a:lstStyle/>
          <a:p>
            <a:pPr lvl="0" algn="just" defTabSz="1066800">
              <a:lnSpc>
                <a:spcPct val="90000"/>
              </a:lnSpc>
              <a:spcBef>
                <a:spcPct val="0"/>
              </a:spcBef>
              <a:spcAft>
                <a:spcPct val="35000"/>
              </a:spcAft>
            </a:pPr>
            <a:r>
              <a:rPr lang="en-IN" sz="2800" dirty="0" smtClean="0"/>
              <a:t>The candidates </a:t>
            </a:r>
            <a:r>
              <a:rPr lang="en-IN" sz="2800" dirty="0"/>
              <a:t>setup by </a:t>
            </a:r>
            <a:r>
              <a:rPr lang="en-IN" sz="2800" dirty="0" smtClean="0"/>
              <a:t>a State Political Party of another State may </a:t>
            </a:r>
            <a:r>
              <a:rPr lang="en-IN" sz="2800" dirty="0"/>
              <a:t>be allotted the symbol reserved for that party in the State in which it is a recognised State </a:t>
            </a:r>
            <a:r>
              <a:rPr lang="en-IN" sz="2800" dirty="0" smtClean="0"/>
              <a:t>Party, if and only if the ECI has ordered such allotment under </a:t>
            </a:r>
            <a:r>
              <a:rPr lang="en-IN" sz="2800" dirty="0" smtClean="0">
                <a:solidFill>
                  <a:srgbClr val="FF0000"/>
                </a:solidFill>
              </a:rPr>
              <a:t>para 10</a:t>
            </a:r>
            <a:r>
              <a:rPr lang="en-IN" sz="2800" dirty="0" smtClean="0"/>
              <a:t>. </a:t>
            </a:r>
          </a:p>
          <a:p>
            <a:pPr marL="0" lvl="0" indent="0" algn="just" defTabSz="1066800">
              <a:lnSpc>
                <a:spcPct val="90000"/>
              </a:lnSpc>
              <a:spcBef>
                <a:spcPct val="0"/>
              </a:spcBef>
              <a:spcAft>
                <a:spcPct val="35000"/>
              </a:spcAft>
              <a:buNone/>
            </a:pPr>
            <a:r>
              <a:rPr lang="en-GB" sz="2800" b="1" dirty="0" smtClean="0">
                <a:solidFill>
                  <a:srgbClr val="FF05D5"/>
                </a:solidFill>
              </a:rPr>
              <a:t>NB: Please note that all requirements of </a:t>
            </a:r>
            <a:r>
              <a:rPr lang="en-GB" sz="2800" b="1" dirty="0" smtClean="0">
                <a:solidFill>
                  <a:srgbClr val="FF0000"/>
                </a:solidFill>
              </a:rPr>
              <a:t>para 13 </a:t>
            </a:r>
            <a:r>
              <a:rPr lang="en-GB" sz="2800" b="1" dirty="0" smtClean="0">
                <a:solidFill>
                  <a:srgbClr val="FF05D5"/>
                </a:solidFill>
              </a:rPr>
              <a:t>(regarding setting up of candidates) should be duly complied with by the Party and candidates. </a:t>
            </a:r>
            <a:endParaRPr lang="en-IN" sz="2800" b="1" dirty="0">
              <a:solidFill>
                <a:srgbClr val="FF05D5"/>
              </a:solidFill>
            </a:endParaRPr>
          </a:p>
        </p:txBody>
      </p:sp>
      <p:sp>
        <p:nvSpPr>
          <p:cNvPr id="5" name="Slide Number Placeholder 4">
            <a:extLst>
              <a:ext uri="{FF2B5EF4-FFF2-40B4-BE49-F238E27FC236}">
                <a16:creationId xmlns:a16="http://schemas.microsoft.com/office/drawing/2014/main" id="{17B56DEB-C414-AE5A-533D-87D55AC45B24}"/>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12</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1688244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347" y="295500"/>
            <a:ext cx="9618454" cy="1149842"/>
          </a:xfrm>
          <a:noFill/>
        </p:spPr>
        <p:txBody>
          <a:bodyPr vert="horz" lIns="91440" tIns="45720" rIns="91440" bIns="45720" rtlCol="0" anchor="ctr" anchorCtr="0">
            <a:noAutofit/>
          </a:bodyPr>
          <a:lstStyle/>
          <a:p>
            <a:pPr marL="1487488" indent="-1487488" algn="just"/>
            <a:r>
              <a:rPr lang="en-IN" sz="2800" b="1" dirty="0" smtClean="0">
                <a:solidFill>
                  <a:srgbClr val="FF0000"/>
                </a:solidFill>
                <a:latin typeface="Times New Roman" panose="02020603050405020304" pitchFamily="18" charset="0"/>
                <a:ea typeface="Cambria" pitchFamily="18" charset="0"/>
                <a:cs typeface="Times New Roman" panose="02020603050405020304" pitchFamily="18" charset="0"/>
              </a:rPr>
              <a:t>Para </a:t>
            </a:r>
            <a:r>
              <a:rPr lang="en-IN" sz="2800" b="1" dirty="0">
                <a:solidFill>
                  <a:srgbClr val="FF0000"/>
                </a:solidFill>
                <a:latin typeface="Times New Roman" panose="02020603050405020304" pitchFamily="18" charset="0"/>
                <a:ea typeface="Cambria" pitchFamily="18" charset="0"/>
                <a:cs typeface="Times New Roman" panose="02020603050405020304" pitchFamily="18" charset="0"/>
              </a:rPr>
              <a:t>10A </a:t>
            </a:r>
            <a:r>
              <a:rPr lang="en-IN" sz="2800" b="1" dirty="0">
                <a:solidFill>
                  <a:schemeClr val="tx1"/>
                </a:solidFill>
                <a:latin typeface="Times New Roman" panose="02020603050405020304" pitchFamily="18" charset="0"/>
                <a:ea typeface="Cambria" pitchFamily="18" charset="0"/>
                <a:cs typeface="Times New Roman" panose="02020603050405020304" pitchFamily="18" charset="0"/>
              </a:rPr>
              <a:t>– Concession: Candidates set up by Unrecognised Party which was earlier a National / State Party </a:t>
            </a:r>
            <a:r>
              <a:rPr lang="en-IN" sz="2800" b="1" dirty="0" smtClean="0">
                <a:solidFill>
                  <a:schemeClr val="tx1"/>
                </a:solidFill>
                <a:latin typeface="Times New Roman" panose="02020603050405020304" pitchFamily="18" charset="0"/>
                <a:ea typeface="Cambria" pitchFamily="18" charset="0"/>
                <a:cs typeface="Times New Roman" panose="02020603050405020304" pitchFamily="18" charset="0"/>
              </a:rPr>
              <a:t>- </a:t>
            </a:r>
            <a:r>
              <a:rPr lang="en-IN" sz="2800" b="1" dirty="0">
                <a:solidFill>
                  <a:schemeClr val="tx1"/>
                </a:solidFill>
                <a:latin typeface="Times New Roman" panose="02020603050405020304" pitchFamily="18" charset="0"/>
                <a:ea typeface="Cambria" pitchFamily="18" charset="0"/>
                <a:cs typeface="Times New Roman" panose="02020603050405020304" pitchFamily="18" charset="0"/>
              </a:rPr>
              <a:t>to be decided by ECI</a:t>
            </a:r>
            <a:endParaRPr lang="en-US" sz="2800" b="1" dirty="0">
              <a:solidFill>
                <a:schemeClr val="tx1"/>
              </a:solidFill>
              <a:latin typeface="Times New Roman" panose="0202060305040502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1354347" y="1586765"/>
            <a:ext cx="9618454" cy="4408591"/>
          </a:xfrm>
          <a:effectLst>
            <a:glow rad="63500">
              <a:schemeClr val="accent2">
                <a:satMod val="175000"/>
                <a:alpha val="40000"/>
              </a:schemeClr>
            </a:glow>
          </a:effectLst>
        </p:spPr>
        <p:txBody>
          <a:bodyPr>
            <a:normAutofit/>
          </a:bodyPr>
          <a:lstStyle/>
          <a:p>
            <a:pPr lvl="0"/>
            <a:r>
              <a:rPr lang="en-US" sz="2800" dirty="0" smtClean="0"/>
              <a:t>On </a:t>
            </a:r>
            <a:r>
              <a:rPr lang="en-US" sz="2800" dirty="0"/>
              <a:t>an application made </a:t>
            </a:r>
            <a:r>
              <a:rPr lang="en-US" sz="2800" dirty="0" smtClean="0"/>
              <a:t>by a party which is presently RUPP, but was a recognized party at anytime in the last 6 years, ECI may order allotment of the erstwhile Reserved Symbol of the party to its candidates </a:t>
            </a:r>
            <a:r>
              <a:rPr lang="en-US" sz="2800" dirty="0" smtClean="0">
                <a:solidFill>
                  <a:srgbClr val="FF0000"/>
                </a:solidFill>
              </a:rPr>
              <a:t>(para 10A Symbols Order)</a:t>
            </a:r>
            <a:r>
              <a:rPr lang="en-US" sz="2800" dirty="0" smtClean="0"/>
              <a:t>. </a:t>
            </a:r>
          </a:p>
          <a:p>
            <a:r>
              <a:rPr lang="en-US" sz="2800" dirty="0" smtClean="0"/>
              <a:t>Candidate duly setup by such party </a:t>
            </a:r>
            <a:r>
              <a:rPr lang="en-US" sz="2800" dirty="0"/>
              <a:t>can be allotted the symbol reserved earlier for that party when it was recognized National /State party </a:t>
            </a:r>
            <a:r>
              <a:rPr lang="en-US" sz="2800" dirty="0" smtClean="0"/>
              <a:t>only if the ECI has passed order to that effect</a:t>
            </a:r>
          </a:p>
          <a:p>
            <a:pPr lvl="0" algn="just" defTabSz="1066800">
              <a:lnSpc>
                <a:spcPct val="90000"/>
              </a:lnSpc>
              <a:spcBef>
                <a:spcPct val="0"/>
              </a:spcBef>
              <a:spcAft>
                <a:spcPct val="35000"/>
              </a:spcAft>
            </a:pPr>
            <a:endParaRPr lang="en-IN" sz="2800" dirty="0" smtClean="0"/>
          </a:p>
        </p:txBody>
      </p:sp>
      <p:sp>
        <p:nvSpPr>
          <p:cNvPr id="5" name="Slide Number Placeholder 4">
            <a:extLst>
              <a:ext uri="{FF2B5EF4-FFF2-40B4-BE49-F238E27FC236}">
                <a16:creationId xmlns:a16="http://schemas.microsoft.com/office/drawing/2014/main" id="{17B56DEB-C414-AE5A-533D-87D55AC45B24}"/>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13</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87305009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sz="2400" b="1" dirty="0">
                <a:solidFill>
                  <a:schemeClr val="tx1"/>
                </a:solidFill>
                <a:latin typeface="Cambria" pitchFamily="18" charset="0"/>
                <a:ea typeface="Cambria" pitchFamily="18" charset="0"/>
              </a:rPr>
              <a:t/>
            </a:r>
            <a:br>
              <a:rPr lang="en-US" sz="2400" b="1" dirty="0">
                <a:solidFill>
                  <a:schemeClr val="tx1"/>
                </a:solidFill>
                <a:latin typeface="Cambria" pitchFamily="18" charset="0"/>
                <a:ea typeface="Cambria" pitchFamily="18" charset="0"/>
              </a:rPr>
            </a:br>
            <a:r>
              <a:rPr lang="en-US" sz="2400" b="1" dirty="0">
                <a:solidFill>
                  <a:schemeClr val="tx1"/>
                </a:solidFill>
                <a:latin typeface="Cambria" pitchFamily="18" charset="0"/>
                <a:ea typeface="Cambria" pitchFamily="18" charset="0"/>
              </a:rPr>
              <a:t/>
            </a:r>
            <a:br>
              <a:rPr lang="en-US" sz="2400" b="1" dirty="0">
                <a:solidFill>
                  <a:schemeClr val="tx1"/>
                </a:solidFill>
                <a:latin typeface="Cambria" pitchFamily="18" charset="0"/>
                <a:ea typeface="Cambria" pitchFamily="18" charset="0"/>
              </a:rPr>
            </a:br>
            <a:r>
              <a:rPr lang="en-US" sz="3600" b="1" dirty="0" smtClean="0">
                <a:solidFill>
                  <a:schemeClr val="tx1"/>
                </a:solidFill>
                <a:latin typeface="Calisto MT" panose="02040603050505030304" pitchFamily="18" charset="0"/>
                <a:ea typeface="Cambria" pitchFamily="18" charset="0"/>
              </a:rPr>
              <a:t>Allotment of common symbol for candidates of RUPP</a:t>
            </a:r>
            <a:r>
              <a:rPr lang="en-US" sz="2400" b="1" dirty="0">
                <a:solidFill>
                  <a:schemeClr val="tx1"/>
                </a:solidFill>
                <a:latin typeface="Cambria" pitchFamily="18" charset="0"/>
                <a:ea typeface="Cambria" pitchFamily="18" charset="0"/>
              </a:rPr>
              <a:t/>
            </a:r>
            <a:br>
              <a:rPr lang="en-US" sz="2400" b="1" dirty="0">
                <a:solidFill>
                  <a:schemeClr val="tx1"/>
                </a:solidFill>
                <a:latin typeface="Cambria" pitchFamily="18" charset="0"/>
                <a:ea typeface="Cambria" pitchFamily="18" charset="0"/>
              </a:rPr>
            </a:br>
            <a:r>
              <a:rPr lang="en-US" sz="2400" b="1" dirty="0">
                <a:solidFill>
                  <a:schemeClr val="tx1"/>
                </a:solidFill>
                <a:latin typeface="Cambria" pitchFamily="18" charset="0"/>
                <a:ea typeface="Cambria" pitchFamily="18" charset="0"/>
              </a:rPr>
              <a:t/>
            </a:r>
            <a:br>
              <a:rPr lang="en-US" sz="2400" b="1" dirty="0">
                <a:solidFill>
                  <a:schemeClr val="tx1"/>
                </a:solidFill>
                <a:latin typeface="Cambria" pitchFamily="18" charset="0"/>
                <a:ea typeface="Cambria" pitchFamily="18" charset="0"/>
              </a:rPr>
            </a:br>
            <a:endParaRPr lang="en-IN" sz="2400" dirty="0">
              <a:solidFill>
                <a:schemeClr val="tx1"/>
              </a:solidFill>
            </a:endParaRPr>
          </a:p>
        </p:txBody>
      </p:sp>
      <p:grpSp>
        <p:nvGrpSpPr>
          <p:cNvPr id="3" name="Group 2">
            <a:extLst>
              <a:ext uri="{FF2B5EF4-FFF2-40B4-BE49-F238E27FC236}">
                <a16:creationId xmlns:a16="http://schemas.microsoft.com/office/drawing/2014/main" id="{1CFBFB56-B7DF-DD37-ABCB-23B573CFC8C7}"/>
              </a:ext>
            </a:extLst>
          </p:cNvPr>
          <p:cNvGrpSpPr/>
          <p:nvPr/>
        </p:nvGrpSpPr>
        <p:grpSpPr>
          <a:xfrm>
            <a:off x="3829062" y="1305192"/>
            <a:ext cx="7996405" cy="5278170"/>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80345" y="1322359"/>
            <a:ext cx="3291068" cy="4887941"/>
            <a:chOff x="17313" y="397187"/>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17313" y="397187"/>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279632" y="397187"/>
              <a:ext cx="3733686" cy="3802757"/>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r>
                <a:rPr lang="en-US" sz="2400" b="1" dirty="0" smtClean="0">
                  <a:solidFill>
                    <a:srgbClr val="FF0000"/>
                  </a:solidFill>
                  <a:latin typeface="Calisto MT" panose="02040603050505030304" pitchFamily="18" charset="0"/>
                  <a:ea typeface="Cambria" pitchFamily="18" charset="0"/>
                </a:rPr>
                <a:t>Para </a:t>
              </a:r>
              <a:r>
                <a:rPr lang="en-US" sz="2400" b="1" dirty="0">
                  <a:solidFill>
                    <a:srgbClr val="FF0000"/>
                  </a:solidFill>
                  <a:latin typeface="Calisto MT" panose="02040603050505030304" pitchFamily="18" charset="0"/>
                  <a:ea typeface="Cambria" pitchFamily="18" charset="0"/>
                </a:rPr>
                <a:t>10B: </a:t>
              </a:r>
              <a:r>
                <a:rPr lang="en-US" sz="2400" b="1" dirty="0">
                  <a:solidFill>
                    <a:srgbClr val="000000"/>
                  </a:solidFill>
                  <a:latin typeface="Calisto MT" panose="02040603050505030304" pitchFamily="18" charset="0"/>
                  <a:ea typeface="Cambria" pitchFamily="18" charset="0"/>
                </a:rPr>
                <a:t>Concession to candidates set up by registered (unrecognized) parties &amp; to unrecognized parties which were earlier recognized </a:t>
              </a:r>
              <a:r>
                <a:rPr lang="en-US" sz="2400" b="1" dirty="0" smtClean="0">
                  <a:solidFill>
                    <a:srgbClr val="000000"/>
                  </a:solidFill>
                  <a:latin typeface="Calisto MT" panose="02040603050505030304" pitchFamily="18" charset="0"/>
                  <a:ea typeface="Cambria" pitchFamily="18" charset="0"/>
                </a:rPr>
                <a:t>more than </a:t>
              </a:r>
              <a:r>
                <a:rPr lang="en-US" sz="2400" b="1" dirty="0">
                  <a:solidFill>
                    <a:srgbClr val="000000"/>
                  </a:solidFill>
                  <a:latin typeface="Calisto MT" panose="02040603050505030304" pitchFamily="18" charset="0"/>
                  <a:ea typeface="Cambria" pitchFamily="18" charset="0"/>
                </a:rPr>
                <a:t>06 years back </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endParaRPr>
            </a:p>
          </p:txBody>
        </p:sp>
      </p:grpSp>
      <p:sp>
        <p:nvSpPr>
          <p:cNvPr id="16" name="TextBox 15">
            <a:extLst>
              <a:ext uri="{FF2B5EF4-FFF2-40B4-BE49-F238E27FC236}">
                <a16:creationId xmlns:a16="http://schemas.microsoft.com/office/drawing/2014/main" id="{2C8F89BF-ED2A-5EEE-561F-B66CB355086C}"/>
              </a:ext>
            </a:extLst>
          </p:cNvPr>
          <p:cNvSpPr txBox="1"/>
          <p:nvPr/>
        </p:nvSpPr>
        <p:spPr>
          <a:xfrm>
            <a:off x="3856687" y="1354393"/>
            <a:ext cx="7900342" cy="5109091"/>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Commission may allow </a:t>
            </a:r>
            <a:r>
              <a:rPr kumimoji="0" lang="en-US"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any RUPP to </a:t>
            </a: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use a common symbol</a:t>
            </a:r>
            <a:r>
              <a:rPr kumimoji="0" lang="en-US" b="0"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 (if it fulfills certain conditions) </a:t>
            </a: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from the list of free symbols for prescribed </a:t>
            </a:r>
            <a:r>
              <a:rPr kumimoji="0" lang="en-US"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constituencies,</a:t>
            </a:r>
            <a:r>
              <a:rPr kumimoji="0" lang="en-US" b="0" i="0" u="none" strike="noStrike" kern="1200" cap="none" spc="0" normalizeH="0" noProof="0" dirty="0" smtClean="0">
                <a:ln>
                  <a:noFill/>
                </a:ln>
                <a:solidFill>
                  <a:prstClr val="black"/>
                </a:solidFill>
                <a:effectLst/>
                <a:uLnTx/>
                <a:uFillTx/>
                <a:latin typeface="Calisto MT" panose="02040603050505030304" pitchFamily="18" charset="0"/>
                <a:ea typeface="Cambria" pitchFamily="18" charset="0"/>
                <a:cs typeface="+mn-cs"/>
              </a:rPr>
              <a:t> in terms of </a:t>
            </a:r>
            <a:r>
              <a:rPr kumimoji="0" lang="en-US" b="0" i="0" u="none" strike="noStrike" kern="1200" cap="none" spc="0" normalizeH="0" noProof="0" dirty="0" smtClean="0">
                <a:ln>
                  <a:noFill/>
                </a:ln>
                <a:solidFill>
                  <a:srgbClr val="FF0000"/>
                </a:solidFill>
                <a:effectLst/>
                <a:uLnTx/>
                <a:uFillTx/>
                <a:latin typeface="Calisto MT" panose="02040603050505030304" pitchFamily="18" charset="0"/>
                <a:ea typeface="Cambria" pitchFamily="18" charset="0"/>
                <a:cs typeface="+mn-cs"/>
              </a:rPr>
              <a:t>para 10B</a:t>
            </a:r>
            <a:r>
              <a:rPr kumimoji="0" lang="en-US" b="0" i="0" u="none" strike="noStrike" kern="1200" cap="none" spc="0" normalizeH="0" noProof="0" dirty="0" smtClean="0">
                <a:ln>
                  <a:noFill/>
                </a:ln>
                <a:solidFill>
                  <a:prstClr val="black"/>
                </a:solidFill>
                <a:effectLst/>
                <a:uLnTx/>
                <a:uFillTx/>
                <a:latin typeface="Calisto MT" panose="02040603050505030304" pitchFamily="18" charset="0"/>
                <a:ea typeface="Cambria" pitchFamily="18" charset="0"/>
                <a:cs typeface="+mn-cs"/>
              </a:rPr>
              <a:t>. Party has to submit application to ECI for this purpose. </a:t>
            </a:r>
            <a:endParaRPr kumimoji="0" lang="en-US" b="1" i="0" u="none"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sng" strike="noStrike" kern="1200" cap="none" spc="0" normalizeH="0" baseline="0" noProof="0" dirty="0">
                <a:ln>
                  <a:noFill/>
                </a:ln>
                <a:effectLst/>
                <a:uLnTx/>
                <a:uFillTx/>
                <a:latin typeface="Calisto MT" panose="02040603050505030304" pitchFamily="18" charset="0"/>
                <a:ea typeface="Cambria" pitchFamily="18" charset="0"/>
              </a:rPr>
              <a:t>Some important</a:t>
            </a:r>
            <a:r>
              <a:rPr kumimoji="0" lang="en-US" sz="2000" b="1" i="1" u="sng" strike="noStrike" kern="1200" cap="none" spc="0" normalizeH="0" noProof="0" dirty="0">
                <a:ln>
                  <a:noFill/>
                </a:ln>
                <a:effectLst/>
                <a:uLnTx/>
                <a:uFillTx/>
                <a:latin typeface="Calisto MT" panose="02040603050505030304" pitchFamily="18" charset="0"/>
                <a:ea typeface="Cambria" pitchFamily="18" charset="0"/>
              </a:rPr>
              <a:t> conditions</a:t>
            </a:r>
            <a:r>
              <a:rPr kumimoji="0" lang="en-US" sz="2000" b="1" i="1" u="sng" strike="noStrike" kern="1200" cap="none" spc="0" normalizeH="0" baseline="0" noProof="0" dirty="0">
                <a:ln>
                  <a:noFill/>
                </a:ln>
                <a:effectLst/>
                <a:uLnTx/>
                <a:uFillTx/>
                <a:latin typeface="Calisto MT" panose="02040603050505030304" pitchFamily="18" charset="0"/>
                <a:ea typeface="Cambria" pitchFamily="18" charset="0"/>
              </a:rPr>
              <a:t> :</a:t>
            </a:r>
            <a:r>
              <a:rPr kumimoji="0" lang="en-US" sz="2000" b="1" i="1" strike="noStrike" kern="1200" cap="none" spc="0" normalizeH="0" baseline="0" noProof="0" dirty="0">
                <a:ln>
                  <a:noFill/>
                </a:ln>
                <a:effectLst/>
                <a:uLnTx/>
                <a:uFillTx/>
                <a:latin typeface="Calisto MT" panose="02040603050505030304" pitchFamily="18" charset="0"/>
                <a:ea typeface="Cambria" pitchFamily="18" charset="0"/>
              </a:rPr>
              <a:t>     </a:t>
            </a:r>
            <a:r>
              <a:rPr kumimoji="0" lang="en-US" sz="2000" b="1" strike="noStrike" kern="1200" cap="none" spc="0" normalizeH="0" baseline="0" noProof="0" dirty="0">
                <a:ln>
                  <a:noFill/>
                </a:ln>
                <a:effectLst/>
                <a:uLnTx/>
                <a:uFillTx/>
                <a:latin typeface="Calisto MT" panose="02040603050505030304" pitchFamily="18" charset="0"/>
                <a:ea typeface="Cambria" pitchFamily="18" charset="0"/>
              </a:rPr>
              <a:t>(in case of ACs)</a:t>
            </a:r>
          </a:p>
          <a:p>
            <a:pPr marR="0" lvl="0" algn="l" defTabSz="914400" rtl="0" eaLnBrk="1" fontAlgn="auto" latinLnBrk="0" hangingPunct="1">
              <a:lnSpc>
                <a:spcPct val="100000"/>
              </a:lnSpc>
              <a:spcBef>
                <a:spcPts val="0"/>
              </a:spcBef>
              <a:spcAft>
                <a:spcPts val="0"/>
              </a:spcAft>
              <a:buClrTx/>
              <a:buSzTx/>
              <a:tabLst/>
              <a:defRPr/>
            </a:pPr>
            <a:r>
              <a:rPr kumimoji="0" lang="en-US"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1</a:t>
            </a: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 That </a:t>
            </a:r>
            <a:r>
              <a:rPr lang="en-US" dirty="0">
                <a:solidFill>
                  <a:prstClr val="black"/>
                </a:solidFill>
                <a:latin typeface="Calisto MT" panose="02040603050505030304" pitchFamily="18" charset="0"/>
                <a:ea typeface="Cambria" pitchFamily="18" charset="0"/>
              </a:rPr>
              <a:t>the party will set up it’s candidates at least in 5% ACs to a </a:t>
            </a:r>
          </a:p>
          <a:p>
            <a:pPr marR="0" lvl="0" algn="l" defTabSz="914400" rtl="0" eaLnBrk="1" fontAlgn="auto" latinLnBrk="0" hangingPunct="1">
              <a:lnSpc>
                <a:spcPct val="100000"/>
              </a:lnSpc>
              <a:spcBef>
                <a:spcPts val="0"/>
              </a:spcBef>
              <a:spcAft>
                <a:spcPts val="0"/>
              </a:spcAft>
              <a:buClrTx/>
              <a:buSzTx/>
              <a:tabLst/>
              <a:defRPr/>
            </a:pPr>
            <a:r>
              <a:rPr lang="en-US" dirty="0">
                <a:solidFill>
                  <a:prstClr val="black"/>
                </a:solidFill>
                <a:latin typeface="Calisto MT" panose="02040603050505030304" pitchFamily="18" charset="0"/>
                <a:ea typeface="Cambria" pitchFamily="18" charset="0"/>
              </a:rPr>
              <a:t>     minimum of 03 ACs in case of states having </a:t>
            </a:r>
            <a:r>
              <a:rPr lang="en-US" dirty="0" smtClean="0">
                <a:solidFill>
                  <a:prstClr val="black"/>
                </a:solidFill>
                <a:latin typeface="Calisto MT" panose="02040603050505030304" pitchFamily="18" charset="0"/>
                <a:ea typeface="Cambria" pitchFamily="18" charset="0"/>
              </a:rPr>
              <a:t>60 ACs</a:t>
            </a:r>
            <a:r>
              <a:rPr lang="en-US" dirty="0">
                <a:solidFill>
                  <a:prstClr val="black"/>
                </a:solidFill>
                <a:latin typeface="Calisto MT" panose="02040603050505030304" pitchFamily="18" charset="0"/>
                <a:ea typeface="Cambria" pitchFamily="18" charset="0"/>
              </a:rPr>
              <a:t>.</a:t>
            </a:r>
            <a:endPar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2) That </a:t>
            </a:r>
            <a:r>
              <a:rPr lang="en-US" dirty="0">
                <a:solidFill>
                  <a:prstClr val="black"/>
                </a:solidFill>
                <a:latin typeface="Calisto MT" panose="02040603050505030304" pitchFamily="18" charset="0"/>
                <a:ea typeface="Cambria" pitchFamily="18" charset="0"/>
              </a:rPr>
              <a:t>the party will give an undertaking that in case if it fails to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adhere to above condition, it’s candidates shall not be entitled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for such common symbol &amp; in addition to that the party shall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be liable for such punitive actions as </a:t>
            </a:r>
            <a:r>
              <a:rPr lang="en-US" dirty="0" smtClean="0">
                <a:solidFill>
                  <a:prstClr val="black"/>
                </a:solidFill>
                <a:latin typeface="Calisto MT" panose="02040603050505030304" pitchFamily="18" charset="0"/>
                <a:ea typeface="Cambria" pitchFamily="18" charset="0"/>
              </a:rPr>
              <a:t>ECI may consider </a:t>
            </a:r>
            <a:r>
              <a:rPr lang="en-US" dirty="0">
                <a:solidFill>
                  <a:prstClr val="black"/>
                </a:solidFill>
                <a:latin typeface="Calisto MT" panose="02040603050505030304" pitchFamily="18" charset="0"/>
                <a:ea typeface="Cambria" pitchFamily="18" charset="0"/>
              </a:rPr>
              <a:t>appropriate. </a:t>
            </a:r>
            <a:endParaRPr lang="en-US" dirty="0" smtClean="0">
              <a:solidFill>
                <a:prstClr val="black"/>
              </a:solidFill>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noProof="0" dirty="0" smtClean="0">
                <a:solidFill>
                  <a:prstClr val="black"/>
                </a:solidFill>
                <a:latin typeface="Calisto MT" panose="02040603050505030304" pitchFamily="18" charset="0"/>
                <a:ea typeface="Cambria" pitchFamily="18" charset="0"/>
              </a:rPr>
              <a:t>3</a:t>
            </a:r>
            <a:r>
              <a:rPr lang="en-US" noProof="0" dirty="0">
                <a:solidFill>
                  <a:prstClr val="black"/>
                </a:solidFill>
                <a:latin typeface="Calisto MT" panose="02040603050505030304" pitchFamily="18" charset="0"/>
                <a:ea typeface="Cambria" pitchFamily="18" charset="0"/>
              </a:rPr>
              <a:t>) The party will submit the list to </a:t>
            </a:r>
            <a:r>
              <a:rPr lang="en-US" noProof="0" dirty="0" smtClean="0">
                <a:solidFill>
                  <a:prstClr val="black"/>
                </a:solidFill>
                <a:latin typeface="Calisto MT" panose="02040603050505030304" pitchFamily="18" charset="0"/>
                <a:ea typeface="Cambria" pitchFamily="18" charset="0"/>
              </a:rPr>
              <a:t>ECI, </a:t>
            </a:r>
            <a:r>
              <a:rPr lang="en-US" noProof="0" dirty="0">
                <a:solidFill>
                  <a:prstClr val="black"/>
                </a:solidFill>
                <a:latin typeface="Calisto MT" panose="02040603050505030304" pitchFamily="18" charset="0"/>
                <a:ea typeface="Cambria" pitchFamily="18" charset="0"/>
              </a:rPr>
              <a:t>containing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a:t>
            </a:r>
            <a:r>
              <a:rPr lang="en-US" noProof="0" dirty="0">
                <a:solidFill>
                  <a:prstClr val="black"/>
                </a:solidFill>
                <a:latin typeface="Calisto MT" panose="02040603050505030304" pitchFamily="18" charset="0"/>
                <a:ea typeface="Cambria" pitchFamily="18" charset="0"/>
              </a:rPr>
              <a:t>serial numbers &amp; names of the constituencies where it intends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solidFill>
                  <a:prstClr val="black"/>
                </a:solidFill>
                <a:latin typeface="Calisto MT" panose="02040603050505030304" pitchFamily="18" charset="0"/>
                <a:ea typeface="Cambria" pitchFamily="18" charset="0"/>
              </a:rPr>
              <a:t>    </a:t>
            </a:r>
            <a:r>
              <a:rPr lang="en-US" noProof="0" dirty="0">
                <a:solidFill>
                  <a:prstClr val="black"/>
                </a:solidFill>
                <a:latin typeface="Calisto MT" panose="02040603050505030304" pitchFamily="18" charset="0"/>
                <a:ea typeface="Cambria" pitchFamily="18" charset="0"/>
              </a:rPr>
              <a:t>to set up it’s candidates </a:t>
            </a:r>
            <a:r>
              <a:rPr lang="en-US" noProof="0" dirty="0" smtClean="0">
                <a:solidFill>
                  <a:prstClr val="black"/>
                </a:solidFill>
                <a:latin typeface="Calisto MT" panose="02040603050505030304" pitchFamily="18" charset="0"/>
                <a:ea typeface="Cambria" pitchFamily="18" charset="0"/>
              </a:rPr>
              <a:t>within </a:t>
            </a:r>
            <a:r>
              <a:rPr lang="en-US" noProof="0" dirty="0">
                <a:solidFill>
                  <a:prstClr val="black"/>
                </a:solidFill>
                <a:latin typeface="Calisto MT" panose="02040603050505030304" pitchFamily="18" charset="0"/>
                <a:ea typeface="Cambria" pitchFamily="18" charset="0"/>
              </a:rPr>
              <a:t>prescribed time limit.</a:t>
            </a:r>
            <a:endParaRPr kumimoji="0" lang="en-US"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FF05D5"/>
                </a:solidFill>
                <a:effectLst/>
                <a:uLnTx/>
                <a:uFillTx/>
                <a:latin typeface="Calisto MT" panose="02040603050505030304" pitchFamily="18" charset="0"/>
                <a:ea typeface="Cambria" pitchFamily="18" charset="0"/>
              </a:rPr>
              <a:t> </a:t>
            </a:r>
            <a:r>
              <a:rPr kumimoji="0" lang="en-US" b="1" i="0" u="none" strike="noStrike" kern="1200" cap="none" spc="0" normalizeH="0" baseline="0" noProof="0" dirty="0" smtClean="0">
                <a:ln>
                  <a:noFill/>
                </a:ln>
                <a:solidFill>
                  <a:srgbClr val="FF05D5"/>
                </a:solidFill>
                <a:effectLst/>
                <a:uLnTx/>
                <a:uFillTx/>
                <a:latin typeface="Calisto MT" panose="02040603050505030304" pitchFamily="18" charset="0"/>
                <a:ea typeface="Cambria" pitchFamily="18" charset="0"/>
              </a:rPr>
              <a:t>NB 1: The symbol allotted as common symbol to a RUPP will be available to other candidates in other constituencies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FF05D5"/>
                </a:solidFill>
                <a:latin typeface="Calisto MT" panose="02040603050505030304" pitchFamily="18" charset="0"/>
                <a:ea typeface="Cambria" pitchFamily="18" charset="0"/>
              </a:rPr>
              <a:t>NB 2: Even in constituencies when a common symbol is allocated by ECI to candidates of an RUPP, if that RUPP has no candidate, other candidates who may have opted for that symbol may be allotted that symbol</a:t>
            </a:r>
            <a:endParaRPr kumimoji="0" lang="en-US" b="1" i="0" u="none" strike="noStrike" kern="1200" cap="none" spc="0" normalizeH="0" baseline="0" noProof="0" dirty="0">
              <a:ln>
                <a:noFill/>
              </a:ln>
              <a:solidFill>
                <a:srgbClr val="FF05D5"/>
              </a:solidFill>
              <a:effectLst/>
              <a:uLnTx/>
              <a:uFillTx/>
              <a:latin typeface="Calisto MT" panose="02040603050505030304" pitchFamily="18" charset="0"/>
              <a:ea typeface="Cambria" pitchFamily="18" charset="0"/>
            </a:endParaRPr>
          </a:p>
        </p:txBody>
      </p:sp>
      <p:sp>
        <p:nvSpPr>
          <p:cNvPr id="10" name="Slide Number Placeholder 9">
            <a:extLst>
              <a:ext uri="{FF2B5EF4-FFF2-40B4-BE49-F238E27FC236}">
                <a16:creationId xmlns:a16="http://schemas.microsoft.com/office/drawing/2014/main" id="{1EDF5B35-C93E-5777-B147-8A7379D91ABC}"/>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14</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9403809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dirty="0" smtClean="0">
                <a:solidFill>
                  <a:srgbClr val="000000"/>
                </a:solidFill>
                <a:latin typeface="Cambria" pitchFamily="18" charset="0"/>
                <a:ea typeface="Cambria" pitchFamily="18" charset="0"/>
              </a:rPr>
              <a:t>Common Symbol in Lok Sabha Election</a:t>
            </a: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r>
              <a:rPr lang="en-US" sz="2800" b="1" dirty="0">
                <a:latin typeface="Cambria" pitchFamily="18" charset="0"/>
                <a:ea typeface="Cambria" pitchFamily="18" charset="0"/>
              </a:rPr>
              <a:t/>
            </a:r>
            <a:br>
              <a:rPr lang="en-US" sz="2800" b="1" dirty="0">
                <a:latin typeface="Cambria" pitchFamily="18" charset="0"/>
                <a:ea typeface="Cambria" pitchFamily="18" charset="0"/>
              </a:rPr>
            </a:br>
            <a:endParaRPr lang="en-IN" sz="2800" dirty="0"/>
          </a:p>
        </p:txBody>
      </p:sp>
      <p:grpSp>
        <p:nvGrpSpPr>
          <p:cNvPr id="3" name="Group 2">
            <a:extLst>
              <a:ext uri="{FF2B5EF4-FFF2-40B4-BE49-F238E27FC236}">
                <a16:creationId xmlns:a16="http://schemas.microsoft.com/office/drawing/2014/main" id="{1CFBFB56-B7DF-DD37-ABCB-23B573CFC8C7}"/>
              </a:ext>
            </a:extLst>
          </p:cNvPr>
          <p:cNvGrpSpPr/>
          <p:nvPr/>
        </p:nvGrpSpPr>
        <p:grpSpPr>
          <a:xfrm>
            <a:off x="4080294" y="1305192"/>
            <a:ext cx="7745173" cy="5278170"/>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66533" y="1562849"/>
            <a:ext cx="3291068" cy="4762853"/>
            <a:chOff x="0" y="666284"/>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0" y="666284"/>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194393" y="789750"/>
              <a:ext cx="3733686" cy="3647030"/>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r>
                <a:rPr lang="en-US" sz="2400" b="1" dirty="0" smtClean="0">
                  <a:solidFill>
                    <a:srgbClr val="FF0000"/>
                  </a:solidFill>
                  <a:latin typeface="Calisto MT" panose="02040603050505030304" pitchFamily="18" charset="0"/>
                  <a:ea typeface="Cambria" pitchFamily="18" charset="0"/>
                </a:rPr>
                <a:t>Para </a:t>
              </a:r>
              <a:r>
                <a:rPr lang="en-US" sz="2400" b="1" dirty="0">
                  <a:solidFill>
                    <a:srgbClr val="FF0000"/>
                  </a:solidFill>
                  <a:latin typeface="Calisto MT" panose="02040603050505030304" pitchFamily="18" charset="0"/>
                  <a:ea typeface="Cambria" pitchFamily="18" charset="0"/>
                </a:rPr>
                <a:t>10B</a:t>
              </a:r>
              <a:r>
                <a:rPr lang="en-US" sz="2400" b="1" dirty="0">
                  <a:solidFill>
                    <a:srgbClr val="000000"/>
                  </a:solidFill>
                  <a:latin typeface="Calisto MT" panose="02040603050505030304" pitchFamily="18" charset="0"/>
                  <a:ea typeface="Cambria" pitchFamily="18" charset="0"/>
                </a:rPr>
                <a:t>: Concession to candidates set up by registered (unrecognized) parties &amp; to unrecognized parties which were earlier recognized  </a:t>
              </a:r>
              <a:r>
                <a:rPr lang="en-US" sz="2400" b="1" dirty="0" smtClean="0">
                  <a:solidFill>
                    <a:srgbClr val="000000"/>
                  </a:solidFill>
                  <a:latin typeface="Calisto MT" panose="02040603050505030304" pitchFamily="18" charset="0"/>
                  <a:ea typeface="Cambria" pitchFamily="18" charset="0"/>
                </a:rPr>
                <a:t>more than 06 </a:t>
              </a:r>
              <a:r>
                <a:rPr lang="en-US" sz="2400" b="1" dirty="0">
                  <a:solidFill>
                    <a:srgbClr val="000000"/>
                  </a:solidFill>
                  <a:latin typeface="Calisto MT" panose="02040603050505030304" pitchFamily="18" charset="0"/>
                  <a:ea typeface="Cambria" pitchFamily="18" charset="0"/>
                </a:rPr>
                <a:t>years back </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cs typeface="+mn-cs"/>
              </a:endParaRP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cs typeface="+mn-cs"/>
              </a:endParaRPr>
            </a:p>
          </p:txBody>
        </p:sp>
      </p:grpSp>
      <p:sp>
        <p:nvSpPr>
          <p:cNvPr id="16" name="TextBox 15">
            <a:extLst>
              <a:ext uri="{FF2B5EF4-FFF2-40B4-BE49-F238E27FC236}">
                <a16:creationId xmlns:a16="http://schemas.microsoft.com/office/drawing/2014/main" id="{2C8F89BF-ED2A-5EEE-561F-B66CB355086C}"/>
              </a:ext>
            </a:extLst>
          </p:cNvPr>
          <p:cNvSpPr txBox="1"/>
          <p:nvPr/>
        </p:nvSpPr>
        <p:spPr>
          <a:xfrm>
            <a:off x="4235570" y="1634534"/>
            <a:ext cx="7589898" cy="452431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sng" strike="noStrike" kern="1200" cap="none" spc="0" normalizeH="0" baseline="0" noProof="0" dirty="0">
                <a:ln>
                  <a:noFill/>
                </a:ln>
                <a:effectLst/>
                <a:uLnTx/>
                <a:uFillTx/>
                <a:latin typeface="Calisto MT" panose="02040603050505030304" pitchFamily="18" charset="0"/>
                <a:ea typeface="Cambria" pitchFamily="18" charset="0"/>
                <a:cs typeface="+mn-cs"/>
              </a:rPr>
              <a:t>Some important</a:t>
            </a:r>
            <a:r>
              <a:rPr kumimoji="0" lang="en-US" sz="2400" b="1" i="1" u="sng" strike="noStrike" kern="1200" cap="none" spc="0" normalizeH="0" noProof="0" dirty="0">
                <a:ln>
                  <a:noFill/>
                </a:ln>
                <a:effectLst/>
                <a:uLnTx/>
                <a:uFillTx/>
                <a:latin typeface="Calisto MT" panose="02040603050505030304" pitchFamily="18" charset="0"/>
                <a:ea typeface="Cambria" pitchFamily="18" charset="0"/>
                <a:cs typeface="+mn-cs"/>
              </a:rPr>
              <a:t> conditions</a:t>
            </a:r>
            <a:r>
              <a:rPr kumimoji="0" lang="en-US" sz="2400" b="1" i="1" u="sng" strike="noStrike" kern="1200" cap="none" spc="0" normalizeH="0" baseline="0" noProof="0" dirty="0">
                <a:ln>
                  <a:noFill/>
                </a:ln>
                <a:effectLst/>
                <a:uLnTx/>
                <a:uFillTx/>
                <a:latin typeface="Calisto MT" panose="02040603050505030304" pitchFamily="18" charset="0"/>
                <a:ea typeface="Cambria" pitchFamily="18" charset="0"/>
                <a:cs typeface="+mn-cs"/>
              </a:rPr>
              <a:t> :</a:t>
            </a:r>
            <a:r>
              <a:rPr kumimoji="0" lang="en-US" sz="2400" b="1" i="1" strike="noStrike" kern="1200" cap="none" spc="0" normalizeH="0" baseline="0" noProof="0" dirty="0">
                <a:ln>
                  <a:noFill/>
                </a:ln>
                <a:effectLst/>
                <a:uLnTx/>
                <a:uFillTx/>
                <a:latin typeface="Calisto MT" panose="02040603050505030304" pitchFamily="18" charset="0"/>
                <a:ea typeface="Cambria" pitchFamily="18" charset="0"/>
                <a:cs typeface="+mn-cs"/>
              </a:rPr>
              <a:t>     </a:t>
            </a:r>
            <a:r>
              <a:rPr kumimoji="0" lang="en-US" sz="2400" b="1" strike="noStrike" kern="1200" cap="none" spc="0" normalizeH="0" baseline="0" noProof="0" dirty="0">
                <a:ln>
                  <a:noFill/>
                </a:ln>
                <a:effectLst/>
                <a:uLnTx/>
                <a:uFillTx/>
                <a:latin typeface="Calisto MT" panose="02040603050505030304" pitchFamily="18" charset="0"/>
                <a:ea typeface="Cambria" pitchFamily="18" charset="0"/>
                <a:cs typeface="+mn-cs"/>
              </a:rPr>
              <a:t>(in case of PCs)</a:t>
            </a:r>
            <a:endParaRPr kumimoji="0" lang="en-US" sz="2400" u="sng" strike="noStrike" kern="1200" cap="none" spc="0" normalizeH="0" baseline="0" noProof="0" dirty="0">
              <a:ln>
                <a:noFill/>
              </a:ln>
              <a:effectLst/>
              <a:uLnTx/>
              <a:uFillTx/>
              <a:latin typeface="Calisto MT" panose="02040603050505030304" pitchFamily="18" charset="0"/>
              <a:ea typeface="Cambria"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400" b="1" i="1" u="sng" dirty="0">
              <a:latin typeface="Calisto MT" panose="02040603050505030304" pitchFamily="18" charset="0"/>
              <a:ea typeface="Cambria" pitchFamily="18" charset="0"/>
            </a:endParaRPr>
          </a:p>
          <a:p>
            <a:pPr marR="0" lvl="0" algn="l" defTabSz="914400" rtl="0" eaLnBrk="1" fontAlgn="auto" latinLnBrk="0" hangingPunct="1">
              <a:lnSpc>
                <a:spcPct val="100000"/>
              </a:lnSpc>
              <a:spcBef>
                <a:spcPts val="0"/>
              </a:spcBef>
              <a:spcAft>
                <a:spcPts val="0"/>
              </a:spcAft>
              <a:buClrTx/>
              <a:buSzTx/>
              <a:tabLst/>
              <a:defRPr/>
            </a:pPr>
            <a:r>
              <a:rPr kumimoji="0" lang="en-US" sz="2000" b="0" i="0" u="none" strike="noStrike" kern="1200" cap="none" spc="0" normalizeH="0" baseline="0" noProof="0" dirty="0">
                <a:ln>
                  <a:noFill/>
                </a:ln>
                <a:effectLst/>
                <a:uLnTx/>
                <a:uFillTx/>
                <a:latin typeface="Calisto MT" panose="02040603050505030304" pitchFamily="18" charset="0"/>
                <a:ea typeface="Cambria" pitchFamily="18" charset="0"/>
                <a:cs typeface="+mn-cs"/>
              </a:rPr>
              <a:t>1) That </a:t>
            </a:r>
            <a:r>
              <a:rPr lang="en-US" sz="2000" dirty="0">
                <a:latin typeface="Calisto MT" panose="02040603050505030304" pitchFamily="18" charset="0"/>
                <a:ea typeface="Cambria" pitchFamily="18" charset="0"/>
              </a:rPr>
              <a:t>the party will set up it’s candidates at least in 02 PCs in </a:t>
            </a:r>
          </a:p>
          <a:p>
            <a:pPr marR="0" lvl="0" algn="l" defTabSz="914400" rtl="0" eaLnBrk="1" fontAlgn="auto" latinLnBrk="0" hangingPunct="1">
              <a:lnSpc>
                <a:spcPct val="100000"/>
              </a:lnSpc>
              <a:spcBef>
                <a:spcPts val="0"/>
              </a:spcBef>
              <a:spcAft>
                <a:spcPts val="0"/>
              </a:spcAft>
              <a:buClrTx/>
              <a:buSzTx/>
              <a:tabLst/>
              <a:defRPr/>
            </a:pPr>
            <a:r>
              <a:rPr lang="en-US" sz="2000" dirty="0">
                <a:latin typeface="Calisto MT" panose="02040603050505030304" pitchFamily="18" charset="0"/>
                <a:ea typeface="Cambria" pitchFamily="18" charset="0"/>
              </a:rPr>
              <a:t>     the state (where that state have 02 or &gt; 02 PCs) in which it </a:t>
            </a:r>
          </a:p>
          <a:p>
            <a:pPr marR="0" lvl="0" algn="l" defTabSz="914400" rtl="0" eaLnBrk="1" fontAlgn="auto" latinLnBrk="0" hangingPunct="1">
              <a:lnSpc>
                <a:spcPct val="100000"/>
              </a:lnSpc>
              <a:spcBef>
                <a:spcPts val="0"/>
              </a:spcBef>
              <a:spcAft>
                <a:spcPts val="0"/>
              </a:spcAft>
              <a:buClrTx/>
              <a:buSzTx/>
              <a:tabLst/>
              <a:defRPr/>
            </a:pPr>
            <a:r>
              <a:rPr lang="en-US" sz="2000" dirty="0">
                <a:latin typeface="Calisto MT" panose="02040603050505030304" pitchFamily="18" charset="0"/>
                <a:ea typeface="Cambria" pitchFamily="18" charset="0"/>
              </a:rPr>
              <a:t>     seeks such concession.</a:t>
            </a:r>
            <a:endParaRPr kumimoji="0" lang="en-US" sz="2000" b="0" i="0" u="none" strike="noStrike" kern="1200" cap="none" spc="0" normalizeH="0" baseline="0" noProof="0" dirty="0">
              <a:ln>
                <a:noFill/>
              </a:ln>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sto MT" panose="02040603050505030304" pitchFamily="18" charset="0"/>
                <a:ea typeface="Cambria" pitchFamily="18" charset="0"/>
                <a:cs typeface="+mn-cs"/>
              </a:rPr>
              <a:t>2) That </a:t>
            </a:r>
            <a:r>
              <a:rPr lang="en-US" sz="2000" dirty="0">
                <a:latin typeface="Calisto MT" panose="02040603050505030304" pitchFamily="18" charset="0"/>
                <a:ea typeface="Cambria" pitchFamily="18" charset="0"/>
              </a:rPr>
              <a:t>the party will give an undertaking that in case if it fails to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adhere to above condition, it’s candidates shall not be entitled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for such common symbol &amp; in addition to that the party shall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be liable for such punitive actions as </a:t>
            </a:r>
            <a:r>
              <a:rPr lang="en-US" sz="2000" dirty="0" smtClean="0">
                <a:latin typeface="Calisto MT" panose="02040603050505030304" pitchFamily="18" charset="0"/>
                <a:ea typeface="Cambria" pitchFamily="18" charset="0"/>
              </a:rPr>
              <a:t>ECI may consider appropriate.</a:t>
            </a:r>
            <a:r>
              <a:rPr lang="en-US" dirty="0" smtClean="0">
                <a:latin typeface="Calisto MT" panose="02040603050505030304" pitchFamily="18" charset="0"/>
                <a:ea typeface="Cambria" pitchFamily="18" charset="0"/>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noProof="0" dirty="0" smtClean="0">
                <a:latin typeface="Calisto MT" panose="02040603050505030304" pitchFamily="18" charset="0"/>
                <a:ea typeface="Cambria" pitchFamily="18" charset="0"/>
              </a:rPr>
              <a:t>3</a:t>
            </a:r>
            <a:r>
              <a:rPr lang="en-US" sz="2000" noProof="0" dirty="0">
                <a:latin typeface="Calisto MT" panose="02040603050505030304" pitchFamily="18" charset="0"/>
                <a:ea typeface="Cambria" pitchFamily="18" charset="0"/>
              </a:rPr>
              <a:t>) The party will submit the list to </a:t>
            </a:r>
            <a:r>
              <a:rPr lang="en-US" sz="2000" noProof="0" dirty="0" smtClean="0">
                <a:latin typeface="Calisto MT" panose="02040603050505030304" pitchFamily="18" charset="0"/>
                <a:ea typeface="Cambria" pitchFamily="18" charset="0"/>
              </a:rPr>
              <a:t>ECI, </a:t>
            </a:r>
            <a:r>
              <a:rPr lang="en-US" sz="2000" noProof="0" dirty="0">
                <a:latin typeface="Calisto MT" panose="02040603050505030304" pitchFamily="18" charset="0"/>
                <a:ea typeface="Cambria" pitchFamily="18" charset="0"/>
              </a:rPr>
              <a:t>containing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a:t>
            </a:r>
            <a:r>
              <a:rPr lang="en-US" sz="2000" noProof="0" dirty="0">
                <a:latin typeface="Calisto MT" panose="02040603050505030304" pitchFamily="18" charset="0"/>
                <a:ea typeface="Cambria" pitchFamily="18" charset="0"/>
              </a:rPr>
              <a:t>serial numbers &amp; names of the constituencies where it intends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dirty="0">
                <a:latin typeface="Calisto MT" panose="02040603050505030304" pitchFamily="18" charset="0"/>
                <a:ea typeface="Cambria" pitchFamily="18" charset="0"/>
              </a:rPr>
              <a:t>    </a:t>
            </a:r>
            <a:r>
              <a:rPr lang="en-US" sz="2000" noProof="0" dirty="0">
                <a:latin typeface="Calisto MT" panose="02040603050505030304" pitchFamily="18" charset="0"/>
                <a:ea typeface="Cambria" pitchFamily="18" charset="0"/>
              </a:rPr>
              <a:t>to set up it’s candidates in prescribed time limit.</a:t>
            </a:r>
            <a:endParaRPr kumimoji="0" lang="en-US" sz="2000" u="none" strike="noStrike" kern="1200" cap="none" spc="0" normalizeH="0" baseline="0" noProof="0" dirty="0">
              <a:ln>
                <a:noFill/>
              </a:ln>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effectLst/>
                <a:uLnTx/>
                <a:uFillTx/>
                <a:latin typeface="Calisto MT" panose="02040603050505030304" pitchFamily="18" charset="0"/>
                <a:ea typeface="Cambria" pitchFamily="18" charset="0"/>
                <a:cs typeface="+mn-cs"/>
              </a:rPr>
              <a:t>   </a:t>
            </a:r>
          </a:p>
        </p:txBody>
      </p:sp>
      <p:sp>
        <p:nvSpPr>
          <p:cNvPr id="10" name="Slide Number Placeholder 9">
            <a:extLst>
              <a:ext uri="{FF2B5EF4-FFF2-40B4-BE49-F238E27FC236}">
                <a16:creationId xmlns:a16="http://schemas.microsoft.com/office/drawing/2014/main" id="{8B28FF46-6378-2611-A508-1EACC032B2EE}"/>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15</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12983900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0061" y="572288"/>
            <a:ext cx="9721970" cy="666206"/>
          </a:xfrm>
          <a:noFill/>
        </p:spPr>
        <p:txBody>
          <a:bodyPr vert="horz" lIns="91440" tIns="45720" rIns="91440" bIns="45720" rtlCol="0" anchor="ctr">
            <a:noAutofit/>
          </a:bodyPr>
          <a:lstStyle/>
          <a:p>
            <a:pPr lvl="0" algn="ctr"/>
            <a:r>
              <a:rPr lang="en-US" sz="3600" b="1" dirty="0">
                <a:solidFill>
                  <a:srgbClr val="FF0000"/>
                </a:solidFill>
                <a:latin typeface="Baskerville Old Face" pitchFamily="18" charset="0"/>
              </a:rPr>
              <a:t> </a:t>
            </a:r>
            <a:r>
              <a:rPr lang="en-US" sz="3600" dirty="0" smtClean="0">
                <a:solidFill>
                  <a:srgbClr val="000000"/>
                </a:solidFill>
                <a:latin typeface="Baskerville Old Face" pitchFamily="18" charset="0"/>
              </a:rPr>
              <a:t> Sample Q&amp;A </a:t>
            </a:r>
            <a:endParaRPr lang="en-US" sz="3600" dirty="0">
              <a:solidFill>
                <a:srgbClr val="000000"/>
              </a:solidFill>
              <a:latin typeface="Baskerville Old Face" pitchFamily="18" charset="0"/>
            </a:endParaRPr>
          </a:p>
        </p:txBody>
      </p:sp>
      <p:sp>
        <p:nvSpPr>
          <p:cNvPr id="4" name="Content Placeholder 3"/>
          <p:cNvSpPr>
            <a:spLocks noGrp="1"/>
          </p:cNvSpPr>
          <p:nvPr>
            <p:ph sz="quarter" idx="1"/>
          </p:nvPr>
        </p:nvSpPr>
        <p:spPr>
          <a:xfrm>
            <a:off x="331060" y="1603792"/>
            <a:ext cx="11595360" cy="4584820"/>
          </a:xfrm>
          <a:noFill/>
        </p:spPr>
        <p:txBody>
          <a:bodyPr>
            <a:noAutofit/>
          </a:bodyPr>
          <a:lstStyle/>
          <a:p>
            <a:pPr marL="0" indent="0">
              <a:buNone/>
            </a:pPr>
            <a:r>
              <a:rPr lang="en-US" sz="3600" dirty="0" smtClean="0">
                <a:latin typeface="Calibri" panose="020F0502020204030204" pitchFamily="34" charset="0"/>
                <a:ea typeface="Calibri" panose="020F0502020204030204" pitchFamily="34" charset="0"/>
                <a:cs typeface="Calibri" panose="020F0502020204030204" pitchFamily="34" charset="0"/>
              </a:rPr>
              <a:t>Which </a:t>
            </a:r>
            <a:r>
              <a:rPr lang="en-US" sz="3600" dirty="0">
                <a:latin typeface="Calibri" panose="020F0502020204030204" pitchFamily="34" charset="0"/>
                <a:ea typeface="Calibri" panose="020F0502020204030204" pitchFamily="34" charset="0"/>
                <a:cs typeface="Calibri" panose="020F0502020204030204" pitchFamily="34" charset="0"/>
              </a:rPr>
              <a:t>symbol will be allotted </a:t>
            </a:r>
            <a:r>
              <a:rPr lang="en-US" sz="3600" dirty="0" smtClean="0">
                <a:latin typeface="Calibri" panose="020F0502020204030204" pitchFamily="34" charset="0"/>
                <a:ea typeface="Calibri" panose="020F0502020204030204" pitchFamily="34" charset="0"/>
                <a:cs typeface="Calibri" panose="020F0502020204030204" pitchFamily="34" charset="0"/>
              </a:rPr>
              <a:t>in the following cases?</a:t>
            </a:r>
          </a:p>
          <a:p>
            <a:pPr marL="514350" indent="-514350">
              <a:buFont typeface="+mj-lt"/>
              <a:buAutoNum type="arabicPeriod"/>
            </a:pPr>
            <a:r>
              <a:rPr lang="en-US" sz="3600" dirty="0" smtClean="0">
                <a:latin typeface="Calibri" panose="020F0502020204030204" pitchFamily="34" charset="0"/>
                <a:ea typeface="Calibri" panose="020F0502020204030204" pitchFamily="34" charset="0"/>
                <a:cs typeface="Calibri" panose="020F0502020204030204" pitchFamily="34" charset="0"/>
              </a:rPr>
              <a:t>to </a:t>
            </a:r>
            <a:r>
              <a:rPr lang="en-US" sz="3600" dirty="0">
                <a:latin typeface="Calibri" panose="020F0502020204030204" pitchFamily="34" charset="0"/>
                <a:ea typeface="Calibri" panose="020F0502020204030204" pitchFamily="34" charset="0"/>
                <a:cs typeface="Calibri" panose="020F0502020204030204" pitchFamily="34" charset="0"/>
              </a:rPr>
              <a:t>a candidate of a recognized </a:t>
            </a:r>
            <a:r>
              <a:rPr lang="en-US" sz="3600" dirty="0" smtClean="0">
                <a:latin typeface="Calibri" panose="020F0502020204030204" pitchFamily="34" charset="0"/>
                <a:ea typeface="Calibri" panose="020F0502020204030204" pitchFamily="34" charset="0"/>
                <a:cs typeface="Calibri" panose="020F0502020204030204" pitchFamily="34" charset="0"/>
              </a:rPr>
              <a:t>national </a:t>
            </a:r>
            <a:r>
              <a:rPr lang="en-US" sz="3600" dirty="0">
                <a:latin typeface="Calibri" panose="020F0502020204030204" pitchFamily="34" charset="0"/>
                <a:ea typeface="Calibri" panose="020F0502020204030204" pitchFamily="34" charset="0"/>
                <a:cs typeface="Calibri" panose="020F0502020204030204" pitchFamily="34" charset="0"/>
              </a:rPr>
              <a:t>party?</a:t>
            </a:r>
          </a:p>
          <a:p>
            <a:pPr marL="514350" indent="-514350">
              <a:buFont typeface="+mj-lt"/>
              <a:buAutoNum type="arabicPeriod"/>
            </a:pPr>
            <a:r>
              <a:rPr lang="en-US" sz="3600" dirty="0">
                <a:latin typeface="Calibri" panose="020F0502020204030204" pitchFamily="34" charset="0"/>
                <a:ea typeface="Calibri" panose="020F0502020204030204" pitchFamily="34" charset="0"/>
                <a:cs typeface="Calibri" panose="020F0502020204030204" pitchFamily="34" charset="0"/>
              </a:rPr>
              <a:t>to a candidate of a recognized </a:t>
            </a:r>
            <a:r>
              <a:rPr lang="en-US" sz="3600" dirty="0" smtClean="0">
                <a:latin typeface="Calibri" panose="020F0502020204030204" pitchFamily="34" charset="0"/>
                <a:ea typeface="Calibri" panose="020F0502020204030204" pitchFamily="34" charset="0"/>
                <a:cs typeface="Calibri" panose="020F0502020204030204" pitchFamily="34" charset="0"/>
              </a:rPr>
              <a:t>state </a:t>
            </a:r>
            <a:r>
              <a:rPr lang="en-US" sz="3600" dirty="0">
                <a:latin typeface="Calibri" panose="020F0502020204030204" pitchFamily="34" charset="0"/>
                <a:ea typeface="Calibri" panose="020F0502020204030204" pitchFamily="34" charset="0"/>
                <a:cs typeface="Calibri" panose="020F0502020204030204" pitchFamily="34" charset="0"/>
              </a:rPr>
              <a:t>party?</a:t>
            </a:r>
          </a:p>
          <a:p>
            <a:pPr marL="514350" indent="-514350">
              <a:buFont typeface="+mj-lt"/>
              <a:buAutoNum type="arabicPeriod"/>
            </a:pPr>
            <a:r>
              <a:rPr lang="en-US" sz="3600" dirty="0" smtClean="0">
                <a:latin typeface="Calibri" panose="020F0502020204030204" pitchFamily="34" charset="0"/>
                <a:ea typeface="Calibri" panose="020F0502020204030204" pitchFamily="34" charset="0"/>
                <a:cs typeface="Calibri" panose="020F0502020204030204" pitchFamily="34" charset="0"/>
              </a:rPr>
              <a:t>A </a:t>
            </a:r>
            <a:r>
              <a:rPr lang="en-US" sz="3600" dirty="0">
                <a:latin typeface="Calibri" panose="020F0502020204030204" pitchFamily="34" charset="0"/>
                <a:ea typeface="Calibri" panose="020F0502020204030204" pitchFamily="34" charset="0"/>
                <a:cs typeface="Calibri" panose="020F0502020204030204" pitchFamily="34" charset="0"/>
              </a:rPr>
              <a:t>free symbol is chosen by only one candidate. (Other than recognized party)		</a:t>
            </a:r>
          </a:p>
        </p:txBody>
      </p:sp>
      <p:sp>
        <p:nvSpPr>
          <p:cNvPr id="5" name="Slide Number Placeholder 4">
            <a:extLst>
              <a:ext uri="{FF2B5EF4-FFF2-40B4-BE49-F238E27FC236}">
                <a16:creationId xmlns:a16="http://schemas.microsoft.com/office/drawing/2014/main" id="{2A580B98-9F6D-6F3E-FF60-33D57A325815}"/>
              </a:ext>
            </a:extLst>
          </p:cNvPr>
          <p:cNvSpPr>
            <a:spLocks noGrp="1"/>
          </p:cNvSpPr>
          <p:nvPr>
            <p:ph type="sldNum" sz="quarter" idx="12"/>
          </p:nvPr>
        </p:nvSpPr>
        <p:spPr>
          <a:noFill/>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16</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72345991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txBox="1">
            <a:spLocks/>
          </p:cNvSpPr>
          <p:nvPr/>
        </p:nvSpPr>
        <p:spPr>
          <a:xfrm>
            <a:off x="1276709" y="1632855"/>
            <a:ext cx="9445925" cy="4676336"/>
          </a:xfrm>
          <a:prstGeom prst="rect">
            <a:avLst/>
          </a:prstGeom>
          <a:no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4"/>
            </a:pPr>
            <a:endParaRPr lang="en-US" sz="7200" b="1" dirty="0">
              <a:effectLst>
                <a:outerShdw blurRad="38100" dist="38100" dir="2700000" algn="tl">
                  <a:srgbClr val="000000">
                    <a:alpha val="43137"/>
                  </a:srgbClr>
                </a:outerShdw>
              </a:effectLst>
              <a:latin typeface="Bradley Hand ITC" pitchFamily="66" charset="0"/>
              <a:cs typeface="Times New Roman" panose="02020603050405020304" pitchFamily="18" charset="0"/>
            </a:endParaRPr>
          </a:p>
          <a:p>
            <a:pPr marL="514350" indent="-514350">
              <a:buFont typeface="+mj-lt"/>
              <a:buAutoNum type="arabicPeriod" startAt="4"/>
            </a:pPr>
            <a:r>
              <a:rPr lang="en-US" sz="7200" b="1" dirty="0">
                <a:effectLst>
                  <a:outerShdw blurRad="38100" dist="38100" dir="2700000" algn="tl">
                    <a:srgbClr val="000000">
                      <a:alpha val="43137"/>
                    </a:srgbClr>
                  </a:outerShdw>
                </a:effectLst>
                <a:latin typeface="Bradley Hand ITC" pitchFamily="66" charset="0"/>
                <a:cs typeface="Times New Roman" panose="02020603050405020304" pitchFamily="18" charset="0"/>
              </a:rPr>
              <a:t>If A free symbol is chosen by more than one candidate.		</a:t>
            </a:r>
          </a:p>
          <a:p>
            <a:pPr marL="514350" indent="-514350">
              <a:buFont typeface="+mj-lt"/>
              <a:buAutoNum type="arabicPeriod"/>
            </a:pPr>
            <a:endParaRPr lang="en-US" sz="7200" b="1" dirty="0">
              <a:effectLst>
                <a:outerShdw blurRad="38100" dist="38100" dir="2700000" algn="tl">
                  <a:srgbClr val="000000">
                    <a:alpha val="43137"/>
                  </a:srgbClr>
                </a:outerShdw>
              </a:effectLst>
              <a:latin typeface="Bradley Hand ITC" pitchFamily="66" charset="0"/>
              <a:cs typeface="Times New Roman" panose="02020603050405020304" pitchFamily="18" charset="0"/>
            </a:endParaRPr>
          </a:p>
        </p:txBody>
      </p:sp>
      <p:sp>
        <p:nvSpPr>
          <p:cNvPr id="6" name="Title 1"/>
          <p:cNvSpPr txBox="1">
            <a:spLocks/>
          </p:cNvSpPr>
          <p:nvPr/>
        </p:nvSpPr>
        <p:spPr>
          <a:xfrm>
            <a:off x="1276709" y="339634"/>
            <a:ext cx="9445925" cy="666206"/>
          </a:xfrm>
          <a:prstGeom prst="rect">
            <a:avLst/>
          </a:prstGeom>
          <a:noFill/>
        </p:spPr>
        <p:txBody>
          <a:bodyPr vert="horz" lIns="91440" tIns="45720" rIns="91440" bIns="45720" rtlCol="0" anchor="ctr">
            <a:noAutofit/>
          </a:body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effectLst/>
                <a:uLnTx/>
                <a:uFillTx/>
                <a:latin typeface="Cambria" pitchFamily="18" charset="0"/>
                <a:ea typeface="Cambria" pitchFamily="18" charset="0"/>
                <a:cs typeface="+mj-cs"/>
              </a:rPr>
              <a:t>  Allotment</a:t>
            </a:r>
            <a:r>
              <a:rPr kumimoji="0" lang="en-US" sz="3600" b="0" i="0" u="none" strike="noStrike" kern="1200" cap="none" spc="0" normalizeH="0" baseline="0" noProof="0" dirty="0">
                <a:ln>
                  <a:noFill/>
                </a:ln>
                <a:effectLst/>
                <a:uLnTx/>
                <a:uFillTx/>
                <a:latin typeface="Cambria" pitchFamily="18" charset="0"/>
                <a:ea typeface="Cambria" pitchFamily="18" charset="0"/>
                <a:cs typeface="+mj-cs"/>
              </a:rPr>
              <a:t> : Different Scenario</a:t>
            </a:r>
          </a:p>
        </p:txBody>
      </p:sp>
      <p:sp>
        <p:nvSpPr>
          <p:cNvPr id="3" name="Slide Number Placeholder 2">
            <a:extLst>
              <a:ext uri="{FF2B5EF4-FFF2-40B4-BE49-F238E27FC236}">
                <a16:creationId xmlns:a16="http://schemas.microsoft.com/office/drawing/2014/main" id="{3FCC6919-2EA3-60F7-DED9-A34AE452DA8F}"/>
              </a:ext>
            </a:extLst>
          </p:cNvPr>
          <p:cNvSpPr>
            <a:spLocks noGrp="1"/>
          </p:cNvSpPr>
          <p:nvPr>
            <p:ph type="sldNum" sz="quarter" idx="12"/>
          </p:nvPr>
        </p:nvSpPr>
        <p:spPr>
          <a:noFill/>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17</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31846730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355690" y="1477774"/>
            <a:ext cx="5058943" cy="478500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lang="en-IN" sz="28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2800" b="1" dirty="0">
                <a:solidFill>
                  <a:schemeClr val="tx1"/>
                </a:solidFill>
                <a:latin typeface="Cambria" pitchFamily="18" charset="0"/>
                <a:ea typeface="Cambria" pitchFamily="18" charset="0"/>
                <a:cs typeface="Times New Roman" panose="02020603050405020304" pitchFamily="18" charset="0"/>
              </a:rPr>
              <a:t>Only reserved </a:t>
            </a:r>
            <a:r>
              <a:rPr lang="en-US" sz="2800" b="1" dirty="0" smtClean="0">
                <a:solidFill>
                  <a:schemeClr val="tx1"/>
                </a:solidFill>
                <a:latin typeface="Cambria" pitchFamily="18" charset="0"/>
                <a:ea typeface="Cambria" pitchFamily="18" charset="0"/>
                <a:cs typeface="Times New Roman" panose="02020603050405020304" pitchFamily="18" charset="0"/>
              </a:rPr>
              <a:t>Symbol of that national party </a:t>
            </a:r>
            <a:endParaRPr lang="en-US" sz="2800" b="1" dirty="0">
              <a:solidFill>
                <a:schemeClr val="tx1"/>
              </a:solidFill>
              <a:latin typeface="Cambria" pitchFamily="18" charset="0"/>
              <a:ea typeface="Cambria" pitchFamily="18" charset="0"/>
              <a:cs typeface="Times New Roman" panose="02020603050405020304" pitchFamily="18" charset="0"/>
            </a:endParaRPr>
          </a:p>
          <a:p>
            <a:pPr marL="457200" indent="-457200">
              <a:buFont typeface="Arial" panose="020B0604020202020204" pitchFamily="34" charset="0"/>
              <a:buChar char="•"/>
            </a:pPr>
            <a:endParaRPr lang="en-US" sz="2800" b="1" dirty="0">
              <a:solidFill>
                <a:schemeClr val="tx1"/>
              </a:solidFill>
              <a:latin typeface="Cambria" pitchFamily="18" charset="0"/>
              <a:ea typeface="Cambria" pitchFamily="18" charset="0"/>
              <a:cs typeface="Times New Roman" panose="02020603050405020304" pitchFamily="18" charset="0"/>
            </a:endParaRPr>
          </a:p>
          <a:p>
            <a:pPr marL="457200" indent="-457200">
              <a:buFont typeface="Arial" panose="020B0604020202020204" pitchFamily="34" charset="0"/>
              <a:buChar char="•"/>
            </a:pPr>
            <a:r>
              <a:rPr lang="en-US" sz="2800" b="1" dirty="0" smtClean="0">
                <a:solidFill>
                  <a:schemeClr val="tx1"/>
                </a:solidFill>
                <a:latin typeface="Cambria" pitchFamily="18" charset="0"/>
                <a:ea typeface="Cambria" pitchFamily="18" charset="0"/>
                <a:cs typeface="Times New Roman" panose="02020603050405020304" pitchFamily="18" charset="0"/>
              </a:rPr>
              <a:t>Only </a:t>
            </a:r>
            <a:r>
              <a:rPr lang="en-US" sz="2800" b="1" dirty="0">
                <a:solidFill>
                  <a:schemeClr val="tx1"/>
                </a:solidFill>
                <a:latin typeface="Cambria" pitchFamily="18" charset="0"/>
                <a:ea typeface="Cambria" pitchFamily="18" charset="0"/>
                <a:cs typeface="Times New Roman" panose="02020603050405020304" pitchFamily="18" charset="0"/>
              </a:rPr>
              <a:t>reserved Symbol of that </a:t>
            </a:r>
            <a:r>
              <a:rPr lang="en-US" sz="2800" b="1" dirty="0" smtClean="0">
                <a:solidFill>
                  <a:schemeClr val="tx1"/>
                </a:solidFill>
                <a:latin typeface="Cambria" pitchFamily="18" charset="0"/>
                <a:ea typeface="Cambria" pitchFamily="18" charset="0"/>
                <a:cs typeface="Times New Roman" panose="02020603050405020304" pitchFamily="18" charset="0"/>
              </a:rPr>
              <a:t>state </a:t>
            </a:r>
            <a:r>
              <a:rPr lang="en-US" sz="2800" b="1" dirty="0">
                <a:solidFill>
                  <a:schemeClr val="tx1"/>
                </a:solidFill>
                <a:latin typeface="Cambria" pitchFamily="18" charset="0"/>
                <a:ea typeface="Cambria" pitchFamily="18" charset="0"/>
                <a:cs typeface="Times New Roman" panose="02020603050405020304" pitchFamily="18" charset="0"/>
              </a:rPr>
              <a:t>party </a:t>
            </a:r>
          </a:p>
          <a:p>
            <a:pPr marL="457200" indent="-457200">
              <a:buFont typeface="Arial" panose="020B0604020202020204" pitchFamily="34" charset="0"/>
              <a:buChar char="•"/>
            </a:pPr>
            <a:endParaRPr lang="en-US" sz="2800" b="1" dirty="0">
              <a:solidFill>
                <a:schemeClr val="tx1"/>
              </a:solidFill>
              <a:latin typeface="Cambria" pitchFamily="18" charset="0"/>
              <a:ea typeface="Cambria" pitchFamily="18" charset="0"/>
              <a:cs typeface="Times New Roman" panose="02020603050405020304" pitchFamily="18" charset="0"/>
            </a:endParaRPr>
          </a:p>
          <a:p>
            <a:pPr marL="457200" indent="-457200">
              <a:buFont typeface="Arial" panose="020B0604020202020204" pitchFamily="34" charset="0"/>
              <a:buChar char="•"/>
            </a:pPr>
            <a:r>
              <a:rPr lang="en-US" sz="2800" b="1" dirty="0">
                <a:solidFill>
                  <a:schemeClr val="tx1"/>
                </a:solidFill>
                <a:latin typeface="Cambria" pitchFamily="18" charset="0"/>
                <a:ea typeface="Cambria" pitchFamily="18" charset="0"/>
                <a:cs typeface="Times New Roman" panose="02020603050405020304" pitchFamily="18" charset="0"/>
              </a:rPr>
              <a:t>Allot him/her only. (and NOT  to any other candidate)</a:t>
            </a:r>
          </a:p>
          <a:p>
            <a:pPr marL="457200" indent="-457200">
              <a:buFont typeface="Arial" panose="020B0604020202020204" pitchFamily="34" charset="0"/>
              <a:buChar char="•"/>
            </a:pPr>
            <a:endParaRPr lang="en-US" sz="28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endParaRPr lang="en-US" sz="2800" b="1" dirty="0">
              <a:solidFill>
                <a:schemeClr val="tx1"/>
              </a:solidFill>
              <a:latin typeface="Times New Roman" panose="02020603050405020304" pitchFamily="18" charset="0"/>
              <a:cs typeface="Times New Roman" panose="02020603050405020304" pitchFamily="18" charset="0"/>
            </a:endParaRPr>
          </a:p>
          <a:p>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5" name="Title 1"/>
          <p:cNvSpPr>
            <a:spLocks noGrp="1"/>
          </p:cNvSpPr>
          <p:nvPr>
            <p:ph type="title"/>
          </p:nvPr>
        </p:nvSpPr>
        <p:spPr>
          <a:xfrm>
            <a:off x="772642" y="368213"/>
            <a:ext cx="10641991" cy="666206"/>
          </a:xfrm>
          <a:noFill/>
        </p:spPr>
        <p:txBody>
          <a:bodyPr vert="horz" lIns="91440" tIns="45720" rIns="91440" bIns="45720" rtlCol="0" anchor="ctr">
            <a:noAutofit/>
          </a:bodyPr>
          <a:lstStyle/>
          <a:p>
            <a:pPr lvl="0" algn="ctr"/>
            <a:r>
              <a:rPr lang="en-US" sz="3600" dirty="0">
                <a:solidFill>
                  <a:schemeClr val="tx1"/>
                </a:solidFill>
                <a:latin typeface="Baskerville Old Face" pitchFamily="18" charset="0"/>
              </a:rPr>
              <a:t> Different Scenario</a:t>
            </a:r>
            <a:r>
              <a:rPr lang="en-US" sz="3600" b="1" dirty="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(Para-12 of Allotment order)</a:t>
            </a:r>
            <a:endParaRPr lang="en-US" sz="3600" dirty="0">
              <a:solidFill>
                <a:schemeClr val="tx1"/>
              </a:solidFill>
              <a:latin typeface="Baskerville Old Face" pitchFamily="18" charset="0"/>
            </a:endParaRPr>
          </a:p>
        </p:txBody>
      </p:sp>
      <p:sp>
        <p:nvSpPr>
          <p:cNvPr id="6" name="Content Placeholder 3"/>
          <p:cNvSpPr>
            <a:spLocks noGrp="1"/>
          </p:cNvSpPr>
          <p:nvPr>
            <p:ph sz="quarter" idx="1"/>
          </p:nvPr>
        </p:nvSpPr>
        <p:spPr>
          <a:xfrm>
            <a:off x="772643" y="1476343"/>
            <a:ext cx="5070870" cy="4795053"/>
          </a:xfrm>
          <a:noFill/>
        </p:spPr>
        <p:txBody>
          <a:bodyPr>
            <a:normAutofit lnSpcReduction="10000"/>
          </a:bodyPr>
          <a:lstStyle/>
          <a:p>
            <a:pPr marL="0" indent="0">
              <a:buNone/>
            </a:pPr>
            <a:endParaRPr lang="en-US" b="1" dirty="0">
              <a:latin typeface="Bradley Hand ITC" pitchFamily="66" charset="0"/>
              <a:cs typeface="Times New Roman" panose="02020603050405020304" pitchFamily="18" charset="0"/>
            </a:endParaRPr>
          </a:p>
          <a:p>
            <a:pPr marL="514350" indent="-514350">
              <a:buFont typeface="+mj-lt"/>
              <a:buAutoNum type="arabicPeriod"/>
            </a:pPr>
            <a:r>
              <a:rPr lang="en-US" b="1" dirty="0" smtClean="0">
                <a:latin typeface="Bradley Hand ITC" pitchFamily="66" charset="0"/>
                <a:cs typeface="Times New Roman" panose="02020603050405020304" pitchFamily="18" charset="0"/>
              </a:rPr>
              <a:t>to </a:t>
            </a:r>
            <a:r>
              <a:rPr lang="en-US" b="1" dirty="0">
                <a:latin typeface="Bradley Hand ITC" pitchFamily="66" charset="0"/>
                <a:cs typeface="Times New Roman" panose="02020603050405020304" pitchFamily="18" charset="0"/>
              </a:rPr>
              <a:t>Candidate of a recognized national </a:t>
            </a:r>
            <a:r>
              <a:rPr lang="en-US" b="1" dirty="0" smtClean="0">
                <a:latin typeface="Bradley Hand ITC" pitchFamily="66" charset="0"/>
                <a:cs typeface="Times New Roman" panose="02020603050405020304" pitchFamily="18" charset="0"/>
              </a:rPr>
              <a:t>party</a:t>
            </a:r>
            <a:endParaRPr lang="en-US" b="1" dirty="0">
              <a:latin typeface="Bradley Hand ITC" pitchFamily="66" charset="0"/>
              <a:cs typeface="Times New Roman" panose="02020603050405020304" pitchFamily="18" charset="0"/>
            </a:endParaRPr>
          </a:p>
          <a:p>
            <a:pPr marL="514350" indent="-514350">
              <a:buFont typeface="+mj-lt"/>
              <a:buAutoNum type="arabicPeriod"/>
            </a:pPr>
            <a:endParaRPr lang="en-US" b="1" dirty="0">
              <a:latin typeface="Bradley Hand ITC" pitchFamily="66" charset="0"/>
              <a:cs typeface="Times New Roman" panose="02020603050405020304" pitchFamily="18" charset="0"/>
            </a:endParaRPr>
          </a:p>
          <a:p>
            <a:pPr marL="514350" indent="-514350">
              <a:buFont typeface="+mj-lt"/>
              <a:buAutoNum type="arabicPeriod"/>
            </a:pPr>
            <a:r>
              <a:rPr lang="en-US" b="1" dirty="0">
                <a:latin typeface="Bradley Hand ITC" pitchFamily="66" charset="0"/>
                <a:cs typeface="Times New Roman" panose="02020603050405020304" pitchFamily="18" charset="0"/>
              </a:rPr>
              <a:t>to Candidate of a recognized </a:t>
            </a:r>
            <a:r>
              <a:rPr lang="en-US" b="1" dirty="0" smtClean="0">
                <a:latin typeface="Bradley Hand ITC" pitchFamily="66" charset="0"/>
                <a:cs typeface="Times New Roman" panose="02020603050405020304" pitchFamily="18" charset="0"/>
              </a:rPr>
              <a:t>state </a:t>
            </a:r>
            <a:r>
              <a:rPr lang="en-US" b="1" dirty="0">
                <a:latin typeface="Bradley Hand ITC" pitchFamily="66" charset="0"/>
                <a:cs typeface="Times New Roman" panose="02020603050405020304" pitchFamily="18" charset="0"/>
              </a:rPr>
              <a:t>party</a:t>
            </a:r>
          </a:p>
          <a:p>
            <a:pPr marL="514350" indent="-514350">
              <a:buFont typeface="+mj-lt"/>
              <a:buAutoNum type="arabicPeriod"/>
            </a:pPr>
            <a:endParaRPr lang="en-US" b="1" dirty="0">
              <a:latin typeface="Bradley Hand ITC" pitchFamily="66" charset="0"/>
              <a:cs typeface="Times New Roman" panose="02020603050405020304" pitchFamily="18" charset="0"/>
            </a:endParaRPr>
          </a:p>
          <a:p>
            <a:pPr marL="514350" indent="-514350">
              <a:buFont typeface="+mj-lt"/>
              <a:buAutoNum type="arabicPeriod"/>
            </a:pPr>
            <a:r>
              <a:rPr lang="en-US" b="1" dirty="0">
                <a:latin typeface="Bradley Hand ITC" pitchFamily="66" charset="0"/>
                <a:cs typeface="Times New Roman" panose="02020603050405020304" pitchFamily="18" charset="0"/>
              </a:rPr>
              <a:t>A free symbol is chosen by only one candidate. (Other than recognized party)		</a:t>
            </a:r>
          </a:p>
          <a:p>
            <a:pPr marL="514350" indent="-514350">
              <a:buFont typeface="+mj-lt"/>
              <a:buAutoNum type="arabicPeriod"/>
            </a:pPr>
            <a:endParaRPr lang="en-US" b="1" dirty="0">
              <a:latin typeface="Bradley Hand ITC" pitchFamily="66"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6B25940-2BC4-A417-3E8B-05C5044E9AA1}"/>
              </a:ext>
            </a:extLst>
          </p:cNvPr>
          <p:cNvSpPr>
            <a:spLocks noGrp="1"/>
          </p:cNvSpPr>
          <p:nvPr>
            <p:ph type="sldNum" sz="quarter" idx="12"/>
          </p:nvPr>
        </p:nvSpPr>
        <p:spPr>
          <a:noFill/>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chemeClr val="tx1"/>
                </a:solidFill>
                <a:latin typeface="Calibri"/>
                <a:ea typeface="Calibri"/>
                <a:cs typeface="Calibri"/>
                <a:sym typeface="Calibri"/>
              </a:rPr>
              <a:pPr marL="0" marR="0" lvl="0" indent="0" algn="r" rtl="0">
                <a:spcBef>
                  <a:spcPts val="0"/>
                </a:spcBef>
                <a:spcAft>
                  <a:spcPts val="0"/>
                </a:spcAft>
                <a:buSzPct val="25000"/>
                <a:buNone/>
              </a:pPr>
              <a:t>18</a:t>
            </a:fld>
            <a:endParaRPr lang="en-IN" sz="1200" b="0" i="0" u="none" strike="noStrike" cap="none">
              <a:solidFill>
                <a:schemeClr val="tx1"/>
              </a:solidFill>
              <a:latin typeface="Calibri"/>
              <a:ea typeface="Calibri"/>
              <a:cs typeface="Calibri"/>
              <a:sym typeface="Calibri"/>
            </a:endParaRPr>
          </a:p>
        </p:txBody>
      </p:sp>
      <p:sp>
        <p:nvSpPr>
          <p:cNvPr id="7" name="Rectangle 6"/>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5" end="5"/>
                                            </p:txEl>
                                          </p:spTgt>
                                        </p:tgtEl>
                                        <p:attrNameLst>
                                          <p:attrName>style.visibility</p:attrName>
                                        </p:attrNameLst>
                                      </p:cBhvr>
                                      <p:to>
                                        <p:strVal val="visible"/>
                                      </p:to>
                                    </p:set>
                                    <p:animEffect transition="in" filter="fade">
                                      <p:cBhvr>
                                        <p:cTn id="14" dur="1000"/>
                                        <p:tgtEl>
                                          <p:spTgt spid="4">
                                            <p:txEl>
                                              <p:pRg st="5" end="5"/>
                                            </p:txEl>
                                          </p:spTgt>
                                        </p:tgtEl>
                                      </p:cBhvr>
                                    </p:animEffect>
                                    <p:anim calcmode="lin" valueType="num">
                                      <p:cBhvr>
                                        <p:cTn id="1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3"/>
          <p:cNvSpPr txBox="1">
            <a:spLocks/>
          </p:cNvSpPr>
          <p:nvPr/>
        </p:nvSpPr>
        <p:spPr>
          <a:xfrm>
            <a:off x="497711" y="1079653"/>
            <a:ext cx="3185767" cy="5502308"/>
          </a:xfrm>
          <a:prstGeom prst="rect">
            <a:avLst/>
          </a:prstGeom>
          <a:no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4"/>
            </a:pPr>
            <a:endParaRPr lang="en-US" sz="44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a:p>
            <a:pPr marL="514350" indent="-514350">
              <a:buFont typeface="+mj-lt"/>
              <a:buAutoNum type="arabicPeriod" startAt="4"/>
            </a:pPr>
            <a:r>
              <a:rPr lang="en-US" sz="44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A free symbol is chosen by more than one candidate</a:t>
            </a:r>
          </a:p>
          <a:p>
            <a:pPr marL="0" indent="0">
              <a:buNone/>
            </a:pPr>
            <a:r>
              <a:rPr lang="en-US" sz="44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p>
          <a:p>
            <a:pPr marL="514350" indent="-514350">
              <a:buFont typeface="+mj-lt"/>
              <a:buAutoNum type="arabicPeriod"/>
            </a:pPr>
            <a:endParaRPr lang="en-US" sz="44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p:txBody>
      </p:sp>
      <p:sp>
        <p:nvSpPr>
          <p:cNvPr id="6" name="Rectangle 5"/>
          <p:cNvSpPr/>
          <p:nvPr/>
        </p:nvSpPr>
        <p:spPr>
          <a:xfrm>
            <a:off x="3812874" y="1055079"/>
            <a:ext cx="7953555" cy="5502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917575" indent="-514350">
              <a:buFont typeface="+mj-lt"/>
              <a:buAutoNum type="alphaLcParenR"/>
            </a:pPr>
            <a:r>
              <a:rPr lang="en-US" sz="2800" b="1" dirty="0">
                <a:solidFill>
                  <a:schemeClr val="tx1"/>
                </a:solidFill>
                <a:latin typeface="Cambria" pitchFamily="18" charset="0"/>
                <a:ea typeface="Cambria" pitchFamily="18" charset="0"/>
                <a:cs typeface="Times New Roman" panose="02020603050405020304" pitchFamily="18" charset="0"/>
              </a:rPr>
              <a:t>Allot to a candidate of a </a:t>
            </a:r>
            <a:r>
              <a:rPr lang="en-US" sz="2800" b="1" i="1" dirty="0">
                <a:solidFill>
                  <a:schemeClr val="tx1"/>
                </a:solidFill>
                <a:latin typeface="Cambria" pitchFamily="18" charset="0"/>
                <a:ea typeface="Cambria" pitchFamily="18" charset="0"/>
                <a:cs typeface="Times New Roman" panose="02020603050405020304" pitchFamily="18" charset="0"/>
              </a:rPr>
              <a:t>registered-unrecognized</a:t>
            </a:r>
            <a:r>
              <a:rPr lang="en-US" sz="2800" b="1" dirty="0">
                <a:solidFill>
                  <a:schemeClr val="tx1"/>
                </a:solidFill>
                <a:latin typeface="Cambria" pitchFamily="18" charset="0"/>
                <a:ea typeface="Cambria" pitchFamily="18" charset="0"/>
                <a:cs typeface="Times New Roman" panose="02020603050405020304" pitchFamily="18" charset="0"/>
              </a:rPr>
              <a:t> party (if </a:t>
            </a:r>
            <a:r>
              <a:rPr lang="en-US" sz="2800" b="1" dirty="0" smtClean="0">
                <a:solidFill>
                  <a:schemeClr val="tx1"/>
                </a:solidFill>
                <a:latin typeface="Cambria" pitchFamily="18" charset="0"/>
                <a:ea typeface="Cambria" pitchFamily="18" charset="0"/>
                <a:cs typeface="Times New Roman" panose="02020603050405020304" pitchFamily="18" charset="0"/>
              </a:rPr>
              <a:t>the other candidates are all independents)</a:t>
            </a:r>
            <a:endParaRPr lang="en-US" sz="2800" b="1" dirty="0">
              <a:solidFill>
                <a:schemeClr val="tx1"/>
              </a:solidFill>
              <a:latin typeface="Cambria" pitchFamily="18" charset="0"/>
              <a:ea typeface="Cambria" pitchFamily="18" charset="0"/>
              <a:cs typeface="Times New Roman" panose="02020603050405020304" pitchFamily="18" charset="0"/>
            </a:endParaRPr>
          </a:p>
          <a:p>
            <a:pPr marL="917575" indent="-514350">
              <a:buFont typeface="+mj-lt"/>
              <a:buAutoNum type="alphaLcParenR"/>
            </a:pPr>
            <a:r>
              <a:rPr lang="en-US" sz="2800" b="1" dirty="0" smtClean="0">
                <a:solidFill>
                  <a:schemeClr val="tx1"/>
                </a:solidFill>
                <a:latin typeface="Cambria" pitchFamily="18" charset="0"/>
                <a:ea typeface="Cambria" pitchFamily="18" charset="0"/>
                <a:cs typeface="Times New Roman" panose="02020603050405020304" pitchFamily="18" charset="0"/>
              </a:rPr>
              <a:t>If more than one candidate of RUPP choose the same symbol, and if one of them was </a:t>
            </a:r>
            <a:r>
              <a:rPr lang="en-US" sz="2800" b="1" dirty="0">
                <a:solidFill>
                  <a:schemeClr val="tx1"/>
                </a:solidFill>
                <a:latin typeface="Cambria" pitchFamily="18" charset="0"/>
                <a:ea typeface="Cambria" pitchFamily="18" charset="0"/>
                <a:cs typeface="Times New Roman" panose="02020603050405020304" pitchFamily="18" charset="0"/>
              </a:rPr>
              <a:t>a </a:t>
            </a:r>
            <a:r>
              <a:rPr lang="en-US" sz="2800" b="1" i="1" dirty="0">
                <a:solidFill>
                  <a:schemeClr val="tx1"/>
                </a:solidFill>
                <a:latin typeface="Cambria" pitchFamily="18" charset="0"/>
                <a:ea typeface="Cambria" pitchFamily="18" charset="0"/>
                <a:cs typeface="Times New Roman" panose="02020603050405020304" pitchFamily="18" charset="0"/>
              </a:rPr>
              <a:t>“sitting member”</a:t>
            </a:r>
            <a:r>
              <a:rPr lang="en-US" sz="2800" b="1" dirty="0">
                <a:solidFill>
                  <a:schemeClr val="tx1"/>
                </a:solidFill>
                <a:latin typeface="Cambria" pitchFamily="18" charset="0"/>
                <a:ea typeface="Cambria" pitchFamily="18" charset="0"/>
                <a:cs typeface="Times New Roman" panose="02020603050405020304" pitchFamily="18" charset="0"/>
              </a:rPr>
              <a:t> of the concerned house immediately before such </a:t>
            </a:r>
            <a:r>
              <a:rPr lang="en-US" sz="2800" b="1" dirty="0" smtClean="0">
                <a:solidFill>
                  <a:schemeClr val="tx1"/>
                </a:solidFill>
                <a:latin typeface="Cambria" pitchFamily="18" charset="0"/>
                <a:ea typeface="Cambria" pitchFamily="18" charset="0"/>
                <a:cs typeface="Times New Roman" panose="02020603050405020304" pitchFamily="18" charset="0"/>
              </a:rPr>
              <a:t>election, allot the symbol to that candidate </a:t>
            </a:r>
            <a:r>
              <a:rPr lang="en-US" sz="2800" b="1" i="1" dirty="0">
                <a:solidFill>
                  <a:schemeClr val="tx1"/>
                </a:solidFill>
                <a:latin typeface="Calisto MT" panose="02040603050505030304" pitchFamily="18" charset="0"/>
                <a:ea typeface="Cambria" pitchFamily="18" charset="0"/>
              </a:rPr>
              <a:t>(</a:t>
            </a:r>
            <a:r>
              <a:rPr lang="en-US" sz="2800" b="1" i="1" dirty="0" err="1">
                <a:solidFill>
                  <a:schemeClr val="tx1"/>
                </a:solidFill>
                <a:latin typeface="Calisto MT" panose="02040603050505030304" pitchFamily="18" charset="0"/>
                <a:ea typeface="Cambria" pitchFamily="18" charset="0"/>
              </a:rPr>
              <a:t>Plz</a:t>
            </a:r>
            <a:r>
              <a:rPr lang="en-US" sz="2800" b="1" i="1" dirty="0">
                <a:solidFill>
                  <a:schemeClr val="tx1"/>
                </a:solidFill>
                <a:latin typeface="Calisto MT" panose="02040603050505030304" pitchFamily="18" charset="0"/>
                <a:ea typeface="Cambria" pitchFamily="18" charset="0"/>
              </a:rPr>
              <a:t> see clause (b) of sub-para (3) of para 12</a:t>
            </a:r>
            <a:r>
              <a:rPr lang="en-US" sz="2800" b="1" i="1" dirty="0" smtClean="0">
                <a:solidFill>
                  <a:schemeClr val="tx1"/>
                </a:solidFill>
                <a:latin typeface="Calisto MT" panose="02040603050505030304" pitchFamily="18" charset="0"/>
                <a:ea typeface="Cambria" pitchFamily="18" charset="0"/>
              </a:rPr>
              <a:t>)</a:t>
            </a:r>
            <a:endParaRPr lang="en-US" sz="2800" b="1" dirty="0">
              <a:solidFill>
                <a:schemeClr val="tx1"/>
              </a:solidFill>
              <a:latin typeface="Times New Roman" panose="02020603050405020304" pitchFamily="18" charset="0"/>
              <a:cs typeface="Times New Roman" panose="02020603050405020304" pitchFamily="18" charset="0"/>
            </a:endParaRPr>
          </a:p>
          <a:p>
            <a:endParaRPr lang="en-US" sz="2800" b="1" dirty="0">
              <a:solidFill>
                <a:schemeClr val="tx1"/>
              </a:solidFill>
              <a:latin typeface="Times New Roman" panose="02020603050405020304" pitchFamily="18" charset="0"/>
              <a:cs typeface="Times New Roman" panose="02020603050405020304" pitchFamily="18" charset="0"/>
            </a:endParaRPr>
          </a:p>
        </p:txBody>
      </p:sp>
      <p:sp>
        <p:nvSpPr>
          <p:cNvPr id="9" name="Title 1"/>
          <p:cNvSpPr>
            <a:spLocks noGrp="1"/>
          </p:cNvSpPr>
          <p:nvPr>
            <p:ph type="title"/>
          </p:nvPr>
        </p:nvSpPr>
        <p:spPr>
          <a:xfrm>
            <a:off x="462986" y="195941"/>
            <a:ext cx="11303443" cy="666206"/>
          </a:xfrm>
          <a:noFill/>
        </p:spPr>
        <p:txBody>
          <a:bodyPr vert="horz" lIns="91440" tIns="45720" rIns="91440" bIns="45720" rtlCol="0" anchor="ctr">
            <a:noAutofit/>
          </a:bodyPr>
          <a:lstStyle/>
          <a:p>
            <a:pPr lvl="0" algn="ctr"/>
            <a:r>
              <a:rPr lang="en-US" sz="3600" dirty="0">
                <a:solidFill>
                  <a:schemeClr val="tx1"/>
                </a:solidFill>
                <a:latin typeface="Baskerville Old Face" pitchFamily="18" charset="0"/>
              </a:rPr>
              <a:t> Different Scenario</a:t>
            </a:r>
            <a:r>
              <a:rPr lang="en-US" sz="3600" b="1" dirty="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(Para-12 of Allotment order</a:t>
            </a:r>
            <a:r>
              <a:rPr lang="en-US" sz="3600" b="1" dirty="0"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 </a:t>
            </a:r>
            <a:r>
              <a:rPr lang="en-US" sz="3600" b="1" dirty="0" err="1"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contd</a:t>
            </a:r>
            <a:endParaRPr lang="en-US" sz="3600" dirty="0">
              <a:solidFill>
                <a:schemeClr val="tx1"/>
              </a:solidFill>
              <a:latin typeface="Baskerville Old Face" pitchFamily="18" charset="0"/>
            </a:endParaRPr>
          </a:p>
        </p:txBody>
      </p:sp>
      <p:sp>
        <p:nvSpPr>
          <p:cNvPr id="3" name="Slide Number Placeholder 2">
            <a:extLst>
              <a:ext uri="{FF2B5EF4-FFF2-40B4-BE49-F238E27FC236}">
                <a16:creationId xmlns:a16="http://schemas.microsoft.com/office/drawing/2014/main" id="{0D9D218B-1296-6DD3-B078-C6F5D2631B32}"/>
              </a:ext>
            </a:extLst>
          </p:cNvPr>
          <p:cNvSpPr>
            <a:spLocks noGrp="1"/>
          </p:cNvSpPr>
          <p:nvPr>
            <p:ph type="sldNum" sz="quarter" idx="12"/>
          </p:nvPr>
        </p:nvSpPr>
        <p:spPr>
          <a:noFill/>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chemeClr val="tx1"/>
                </a:solidFill>
                <a:latin typeface="Calibri"/>
                <a:ea typeface="Calibri"/>
                <a:cs typeface="Calibri"/>
                <a:sym typeface="Calibri"/>
              </a:rPr>
              <a:pPr marL="0" marR="0" lvl="0" indent="0" algn="r" rtl="0">
                <a:spcBef>
                  <a:spcPts val="0"/>
                </a:spcBef>
                <a:spcAft>
                  <a:spcPts val="0"/>
                </a:spcAft>
                <a:buSzPct val="25000"/>
                <a:buNone/>
              </a:pPr>
              <a:t>19</a:t>
            </a:fld>
            <a:endParaRPr lang="en-IN" sz="1200" b="0" i="0" u="none" strike="noStrike" cap="none">
              <a:solidFill>
                <a:schemeClr val="tx1"/>
              </a:solidFill>
              <a:latin typeface="Calibri"/>
              <a:ea typeface="Calibri"/>
              <a:cs typeface="Calibri"/>
              <a:sym typeface="Calibri"/>
            </a:endParaRPr>
          </a:p>
        </p:txBody>
      </p:sp>
      <p:sp>
        <p:nvSpPr>
          <p:cNvPr id="7" name="Rectangle 6"/>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32130391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444" y="345523"/>
            <a:ext cx="11094330" cy="775324"/>
          </a:xfrm>
          <a:noFill/>
        </p:spPr>
        <p:txBody>
          <a:bodyPr>
            <a:normAutofit fontScale="90000"/>
          </a:bodyPr>
          <a:lstStyle/>
          <a:p>
            <a:r>
              <a:rPr lang="en-GB" b="1" dirty="0">
                <a:solidFill>
                  <a:schemeClr val="tx1"/>
                </a:solidFill>
              </a:rPr>
              <a:t>Timing and listing of background steps already covered:</a:t>
            </a:r>
          </a:p>
        </p:txBody>
      </p:sp>
      <p:sp>
        <p:nvSpPr>
          <p:cNvPr id="4" name="Subtitle 2"/>
          <p:cNvSpPr txBox="1">
            <a:spLocks/>
          </p:cNvSpPr>
          <p:nvPr/>
        </p:nvSpPr>
        <p:spPr>
          <a:xfrm>
            <a:off x="1589314" y="2730137"/>
            <a:ext cx="9144000" cy="1123412"/>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endParaRPr lang="en-IN" sz="6000" b="1" dirty="0">
              <a:solidFill>
                <a:srgbClr val="000080"/>
              </a:solidFill>
              <a:effectLst>
                <a:outerShdw blurRad="38100" dist="38100" dir="2700000" algn="tl">
                  <a:srgbClr val="000000">
                    <a:alpha val="43137"/>
                  </a:srgbClr>
                </a:outerShdw>
              </a:effectLst>
              <a:latin typeface="Bradley Hand ITC" pitchFamily="66" charset="0"/>
            </a:endParaRPr>
          </a:p>
        </p:txBody>
      </p:sp>
      <p:sp>
        <p:nvSpPr>
          <p:cNvPr id="5" name="Content Placeholder 4"/>
          <p:cNvSpPr>
            <a:spLocks noGrp="1"/>
          </p:cNvSpPr>
          <p:nvPr>
            <p:ph sz="quarter" idx="1"/>
          </p:nvPr>
        </p:nvSpPr>
        <p:spPr>
          <a:xfrm>
            <a:off x="224538" y="1461447"/>
            <a:ext cx="11873552" cy="4572000"/>
          </a:xfrm>
        </p:spPr>
        <p:txBody>
          <a:bodyPr>
            <a:normAutofit fontScale="92500" lnSpcReduction="20000"/>
          </a:bodyPr>
          <a:lstStyle/>
          <a:p>
            <a:pPr marL="514350" indent="-514350">
              <a:buAutoNum type="arabicPeriod"/>
            </a:pPr>
            <a:r>
              <a:rPr lang="en-GB" dirty="0" smtClean="0"/>
              <a:t>The allotment of symbols is taken up after the stage of withdrawal of candidature and before the preparation of list of contesting candidates in </a:t>
            </a:r>
            <a:r>
              <a:rPr lang="en-GB" b="1" dirty="0" smtClean="0">
                <a:solidFill>
                  <a:srgbClr val="0070C0"/>
                </a:solidFill>
              </a:rPr>
              <a:t>Form 7A</a:t>
            </a:r>
            <a:r>
              <a:rPr lang="en-GB" dirty="0" smtClean="0"/>
              <a:t>. It maybe recalled that the nomination paper requires the candidate to make a request regarding </a:t>
            </a:r>
            <a:r>
              <a:rPr lang="en-GB" dirty="0" smtClean="0"/>
              <a:t>the </a:t>
            </a:r>
            <a:r>
              <a:rPr lang="en-GB" dirty="0" smtClean="0"/>
              <a:t>symbol to be allotted to him/her.  </a:t>
            </a:r>
            <a:r>
              <a:rPr lang="en-GB" b="1" dirty="0" smtClean="0">
                <a:solidFill>
                  <a:srgbClr val="0070C0"/>
                </a:solidFill>
              </a:rPr>
              <a:t>Form A &amp; B,</a:t>
            </a:r>
            <a:r>
              <a:rPr lang="en-GB" dirty="0" smtClean="0">
                <a:solidFill>
                  <a:srgbClr val="002060"/>
                </a:solidFill>
              </a:rPr>
              <a:t> </a:t>
            </a:r>
            <a:r>
              <a:rPr lang="en-GB" dirty="0" smtClean="0"/>
              <a:t>for party candidates is required to be filed with the nomination paper or </a:t>
            </a:r>
            <a:r>
              <a:rPr lang="en-GB" dirty="0" err="1" smtClean="0"/>
              <a:t>upto</a:t>
            </a:r>
            <a:r>
              <a:rPr lang="en-GB" dirty="0" smtClean="0"/>
              <a:t> 3:00 PM on last date of filing nomination</a:t>
            </a:r>
          </a:p>
          <a:p>
            <a:pPr marL="514350" indent="-514350">
              <a:buAutoNum type="arabicPeriod"/>
            </a:pPr>
            <a:r>
              <a:rPr lang="en-GB" dirty="0" smtClean="0"/>
              <a:t>At the stage of filing nomination, RO is required to give notice to each candidate regarding date, time and venue of allotment of symbol (ECI Instruction)</a:t>
            </a:r>
          </a:p>
          <a:p>
            <a:pPr marL="514350" indent="-514350">
              <a:buAutoNum type="arabicPeriod"/>
            </a:pPr>
            <a:r>
              <a:rPr lang="en-GB" dirty="0" smtClean="0"/>
              <a:t>The RO is required to prepare for this event which will be governed by the </a:t>
            </a:r>
            <a:r>
              <a:rPr lang="en-GB" dirty="0" smtClean="0">
                <a:solidFill>
                  <a:srgbClr val="FF0000"/>
                </a:solidFill>
              </a:rPr>
              <a:t>Symbols Order 1968 – </a:t>
            </a:r>
            <a:r>
              <a:rPr lang="en-GB" dirty="0" smtClean="0"/>
              <a:t>which this presentation will explain in detail</a:t>
            </a:r>
          </a:p>
          <a:p>
            <a:pPr marL="514350" indent="-514350">
              <a:buAutoNum type="arabicPeriod"/>
            </a:pPr>
            <a:r>
              <a:rPr lang="en-GB" dirty="0" smtClean="0"/>
              <a:t>RO may note that this is the penultimate step to the stage of publishing list of contesting candidates in </a:t>
            </a:r>
            <a:r>
              <a:rPr lang="en-GB" b="1" dirty="0" smtClean="0">
                <a:solidFill>
                  <a:srgbClr val="0070C0"/>
                </a:solidFill>
              </a:rPr>
              <a:t>Form 7A, </a:t>
            </a:r>
            <a:r>
              <a:rPr lang="en-GB" dirty="0" smtClean="0"/>
              <a:t>which in turn becomes the basis of generation of Ballot Paper, Postal ballot paper, ETPBS, IT Platform and Apps pertaining to candidates etc. </a:t>
            </a:r>
          </a:p>
          <a:p>
            <a:pPr marL="514350" indent="-514350">
              <a:buAutoNum type="arabicPeriod"/>
            </a:pPr>
            <a:r>
              <a:rPr lang="en-GB" dirty="0" smtClean="0"/>
              <a:t>Hence, need for zero-error. </a:t>
            </a:r>
          </a:p>
          <a:p>
            <a:pPr marL="514350" indent="-514350">
              <a:buAutoNum type="arabicPeriod"/>
            </a:pPr>
            <a:endParaRPr lang="en-IN"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276578" y="1055079"/>
            <a:ext cx="7695027" cy="5502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buFont typeface="+mj-lt"/>
              <a:buAutoNum type="alphaLcParenR" startAt="3"/>
            </a:pPr>
            <a:r>
              <a:rPr lang="en-US" sz="3000" b="1" dirty="0" smtClean="0">
                <a:solidFill>
                  <a:schemeClr val="tx1"/>
                </a:solidFill>
                <a:latin typeface="Cambria" pitchFamily="18" charset="0"/>
                <a:ea typeface="Cambria" pitchFamily="18" charset="0"/>
                <a:cs typeface="Times New Roman" panose="02020603050405020304" pitchFamily="18" charset="0"/>
              </a:rPr>
              <a:t>if </a:t>
            </a:r>
            <a:r>
              <a:rPr lang="en-US" sz="3000" b="1" dirty="0">
                <a:solidFill>
                  <a:schemeClr val="tx1"/>
                </a:solidFill>
                <a:latin typeface="Cambria" pitchFamily="18" charset="0"/>
                <a:ea typeface="Cambria" pitchFamily="18" charset="0"/>
                <a:cs typeface="Times New Roman" panose="02020603050405020304" pitchFamily="18" charset="0"/>
              </a:rPr>
              <a:t>no </a:t>
            </a:r>
            <a:r>
              <a:rPr lang="en-US" sz="3000" b="1" dirty="0" smtClean="0">
                <a:solidFill>
                  <a:schemeClr val="tx1"/>
                </a:solidFill>
                <a:latin typeface="Cambria" pitchFamily="18" charset="0"/>
                <a:ea typeface="Cambria" pitchFamily="18" charset="0"/>
                <a:cs typeface="Times New Roman" panose="02020603050405020304" pitchFamily="18" charset="0"/>
              </a:rPr>
              <a:t>such candidate </a:t>
            </a:r>
            <a:r>
              <a:rPr lang="en-US" sz="3000" b="1" dirty="0">
                <a:solidFill>
                  <a:schemeClr val="tx1"/>
                </a:solidFill>
                <a:latin typeface="Cambria" pitchFamily="18" charset="0"/>
                <a:ea typeface="Cambria" pitchFamily="18" charset="0"/>
                <a:cs typeface="Times New Roman" panose="02020603050405020304" pitchFamily="18" charset="0"/>
              </a:rPr>
              <a:t>of </a:t>
            </a:r>
            <a:r>
              <a:rPr lang="en-US" sz="3000" b="1" dirty="0" smtClean="0">
                <a:solidFill>
                  <a:schemeClr val="tx1"/>
                </a:solidFill>
                <a:latin typeface="Cambria" pitchFamily="18" charset="0"/>
                <a:ea typeface="Cambria" pitchFamily="18" charset="0"/>
                <a:cs typeface="Times New Roman" panose="02020603050405020304" pitchFamily="18" charset="0"/>
              </a:rPr>
              <a:t>RUPP was </a:t>
            </a:r>
            <a:r>
              <a:rPr lang="en-US" sz="3000" b="1" dirty="0">
                <a:solidFill>
                  <a:schemeClr val="tx1"/>
                </a:solidFill>
                <a:latin typeface="Cambria" pitchFamily="18" charset="0"/>
                <a:ea typeface="Cambria" pitchFamily="18" charset="0"/>
                <a:cs typeface="Times New Roman" panose="02020603050405020304" pitchFamily="18" charset="0"/>
              </a:rPr>
              <a:t>a sitting member of the concerned house, </a:t>
            </a:r>
            <a:r>
              <a:rPr lang="en-US" sz="3000" b="1" dirty="0" smtClean="0">
                <a:solidFill>
                  <a:schemeClr val="tx1"/>
                </a:solidFill>
                <a:latin typeface="Cambria" pitchFamily="18" charset="0"/>
                <a:ea typeface="Cambria" pitchFamily="18" charset="0"/>
                <a:cs typeface="Times New Roman" panose="02020603050405020304" pitchFamily="18" charset="0"/>
              </a:rPr>
              <a:t>allot the symbol </a:t>
            </a:r>
            <a:r>
              <a:rPr lang="en-US" sz="3000" b="1" dirty="0">
                <a:solidFill>
                  <a:schemeClr val="tx1"/>
                </a:solidFill>
                <a:latin typeface="Cambria" pitchFamily="18" charset="0"/>
                <a:ea typeface="Cambria" pitchFamily="18" charset="0"/>
                <a:cs typeface="Times New Roman" panose="02020603050405020304" pitchFamily="18" charset="0"/>
              </a:rPr>
              <a:t>by lot amongst </a:t>
            </a:r>
            <a:r>
              <a:rPr lang="en-US" sz="3000" b="1" dirty="0" smtClean="0">
                <a:solidFill>
                  <a:schemeClr val="tx1"/>
                </a:solidFill>
                <a:latin typeface="Cambria" pitchFamily="18" charset="0"/>
                <a:ea typeface="Cambria" pitchFamily="18" charset="0"/>
                <a:cs typeface="Times New Roman" panose="02020603050405020304" pitchFamily="18" charset="0"/>
              </a:rPr>
              <a:t>those candidates</a:t>
            </a:r>
            <a:endParaRPr lang="en-US" sz="3000" b="1" dirty="0">
              <a:solidFill>
                <a:schemeClr val="tx1"/>
              </a:solidFill>
              <a:latin typeface="Cambria" pitchFamily="18" charset="0"/>
              <a:ea typeface="Cambria" pitchFamily="18" charset="0"/>
              <a:cs typeface="Times New Roman" panose="02020603050405020304" pitchFamily="18" charset="0"/>
            </a:endParaRPr>
          </a:p>
          <a:p>
            <a:pPr marL="514350" indent="-514350">
              <a:buFont typeface="+mj-lt"/>
              <a:buAutoNum type="alphaLcParenR" startAt="3"/>
            </a:pPr>
            <a:r>
              <a:rPr lang="en-US" sz="3000" b="1" dirty="0" smtClean="0">
                <a:solidFill>
                  <a:schemeClr val="tx1"/>
                </a:solidFill>
                <a:latin typeface="Cambria" pitchFamily="18" charset="0"/>
                <a:ea typeface="Cambria" pitchFamily="18" charset="0"/>
                <a:cs typeface="Times New Roman" panose="02020603050405020304" pitchFamily="18" charset="0"/>
              </a:rPr>
              <a:t>If all the candidates choosing the symbol are independents, and if one of them was </a:t>
            </a:r>
            <a:r>
              <a:rPr lang="en-US" sz="3000" b="1" dirty="0">
                <a:solidFill>
                  <a:schemeClr val="tx1"/>
                </a:solidFill>
                <a:latin typeface="Cambria" pitchFamily="18" charset="0"/>
                <a:ea typeface="Cambria" pitchFamily="18" charset="0"/>
                <a:cs typeface="Times New Roman" panose="02020603050405020304" pitchFamily="18" charset="0"/>
              </a:rPr>
              <a:t>a sitting member of the concerned house immediately before such elections, and was allotted that free </a:t>
            </a:r>
            <a:r>
              <a:rPr lang="en-US" sz="3000" b="1" dirty="0" smtClean="0">
                <a:solidFill>
                  <a:schemeClr val="tx1"/>
                </a:solidFill>
                <a:latin typeface="Cambria" pitchFamily="18" charset="0"/>
                <a:ea typeface="Cambria" pitchFamily="18" charset="0"/>
                <a:cs typeface="Times New Roman" panose="02020603050405020304" pitchFamily="18" charset="0"/>
              </a:rPr>
              <a:t>symbol</a:t>
            </a:r>
            <a:r>
              <a:rPr lang="en-US" sz="3000" b="1" dirty="0">
                <a:solidFill>
                  <a:schemeClr val="tx1"/>
                </a:solidFill>
                <a:latin typeface="Cambria" pitchFamily="18" charset="0"/>
                <a:ea typeface="Cambria" pitchFamily="18" charset="0"/>
                <a:cs typeface="Times New Roman" panose="02020603050405020304" pitchFamily="18" charset="0"/>
              </a:rPr>
              <a:t> </a:t>
            </a:r>
            <a:r>
              <a:rPr lang="en-US" sz="3000" b="1" dirty="0" smtClean="0">
                <a:solidFill>
                  <a:schemeClr val="tx1"/>
                </a:solidFill>
                <a:latin typeface="Cambria" pitchFamily="18" charset="0"/>
                <a:ea typeface="Cambria" pitchFamily="18" charset="0"/>
                <a:cs typeface="Times New Roman" panose="02020603050405020304" pitchFamily="18" charset="0"/>
              </a:rPr>
              <a:t>in the last election, then the free symbol shall be allotted to that particular candidate. </a:t>
            </a:r>
            <a:endParaRPr lang="en-US" sz="2800" b="1" i="1" dirty="0">
              <a:solidFill>
                <a:schemeClr val="tx1"/>
              </a:solidFill>
              <a:latin typeface="Times New Roman" panose="02020603050405020304" pitchFamily="18" charset="0"/>
              <a:cs typeface="Times New Roman" panose="02020603050405020304" pitchFamily="18" charset="0"/>
            </a:endParaRPr>
          </a:p>
        </p:txBody>
      </p:sp>
      <p:sp>
        <p:nvSpPr>
          <p:cNvPr id="6" name="Content Placeholder 3"/>
          <p:cNvSpPr txBox="1">
            <a:spLocks/>
          </p:cNvSpPr>
          <p:nvPr/>
        </p:nvSpPr>
        <p:spPr>
          <a:xfrm>
            <a:off x="497712" y="1055079"/>
            <a:ext cx="3603642" cy="5502308"/>
          </a:xfrm>
          <a:prstGeom prst="rect">
            <a:avLst/>
          </a:prstGeom>
          <a:noFill/>
        </p:spPr>
        <p:txBody>
          <a:bodyPr vert="horz" lIns="91440" tIns="45720" rIns="91440" bIns="45720" rtlCol="0" anchor="ct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514350" indent="-514350">
              <a:buFont typeface="+mj-lt"/>
              <a:buAutoNum type="arabicPeriod" startAt="4"/>
            </a:pPr>
            <a:endParaRPr lang="en-US" sz="4400" b="1" dirty="0">
              <a:latin typeface="Calibri" panose="020F0502020204030204" pitchFamily="34" charset="0"/>
              <a:ea typeface="Calibri" panose="020F0502020204030204" pitchFamily="34" charset="0"/>
              <a:cs typeface="Calibri" panose="020F0502020204030204" pitchFamily="34" charset="0"/>
            </a:endParaRPr>
          </a:p>
          <a:p>
            <a:pPr marL="514350" indent="-514350">
              <a:buFont typeface="+mj-lt"/>
              <a:buAutoNum type="arabicPeriod" startAt="4"/>
            </a:pPr>
            <a:endParaRPr lang="en-US" sz="4400" b="1" dirty="0">
              <a:latin typeface="Calibri" panose="020F0502020204030204" pitchFamily="34" charset="0"/>
              <a:ea typeface="Calibri" panose="020F0502020204030204" pitchFamily="34" charset="0"/>
              <a:cs typeface="Calibri" panose="020F0502020204030204" pitchFamily="34" charset="0"/>
            </a:endParaRPr>
          </a:p>
          <a:p>
            <a:pPr marL="514350" indent="-514350">
              <a:buFont typeface="+mj-lt"/>
              <a:buAutoNum type="arabicPeriod" startAt="4"/>
            </a:pPr>
            <a:r>
              <a:rPr lang="en-US" sz="4400" b="1" dirty="0">
                <a:latin typeface="Calibri" panose="020F0502020204030204" pitchFamily="34" charset="0"/>
                <a:ea typeface="Calibri" panose="020F0502020204030204" pitchFamily="34" charset="0"/>
                <a:cs typeface="Calibri" panose="020F0502020204030204" pitchFamily="34" charset="0"/>
              </a:rPr>
              <a:t>A free symbol is chosen by more than one candidate</a:t>
            </a:r>
            <a:r>
              <a:rPr lang="en-US" sz="4400" b="1" dirty="0">
                <a:solidFill>
                  <a:srgbClr val="FF0000"/>
                </a:solidFill>
                <a:latin typeface="Calibri" panose="020F0502020204030204" pitchFamily="34" charset="0"/>
                <a:ea typeface="Calibri" panose="020F0502020204030204" pitchFamily="34" charset="0"/>
                <a:cs typeface="Calibri" panose="020F0502020204030204" pitchFamily="34" charset="0"/>
              </a:rPr>
              <a:t> </a:t>
            </a:r>
            <a:r>
              <a:rPr lang="en-US" sz="4400" b="1" dirty="0">
                <a:latin typeface="Calibri" panose="020F0502020204030204" pitchFamily="34" charset="0"/>
                <a:ea typeface="Calibri" panose="020F0502020204030204" pitchFamily="34" charset="0"/>
                <a:cs typeface="Calibri" panose="020F0502020204030204" pitchFamily="34" charset="0"/>
              </a:rPr>
              <a:t>	</a:t>
            </a:r>
          </a:p>
          <a:p>
            <a:pPr marL="514350" indent="-514350">
              <a:buFont typeface="+mj-lt"/>
              <a:buAutoNum type="arabicPeriod"/>
            </a:pPr>
            <a:endParaRPr lang="en-US" sz="4400" b="1" dirty="0">
              <a:latin typeface="Calibri" panose="020F0502020204030204" pitchFamily="34" charset="0"/>
              <a:ea typeface="Calibri" panose="020F0502020204030204" pitchFamily="34" charset="0"/>
              <a:cs typeface="Calibri" panose="020F0502020204030204" pitchFamily="34" charset="0"/>
            </a:endParaRPr>
          </a:p>
        </p:txBody>
      </p:sp>
      <p:sp>
        <p:nvSpPr>
          <p:cNvPr id="9" name="Title 1"/>
          <p:cNvSpPr>
            <a:spLocks noGrp="1"/>
          </p:cNvSpPr>
          <p:nvPr>
            <p:ph type="title"/>
          </p:nvPr>
        </p:nvSpPr>
        <p:spPr>
          <a:xfrm>
            <a:off x="520861" y="195941"/>
            <a:ext cx="11320040" cy="666206"/>
          </a:xfrm>
          <a:noFill/>
        </p:spPr>
        <p:txBody>
          <a:bodyPr vert="horz" lIns="91440" tIns="45720" rIns="91440" bIns="45720" rtlCol="0" anchor="ctr">
            <a:noAutofit/>
          </a:bodyPr>
          <a:lstStyle/>
          <a:p>
            <a:pPr lvl="0" algn="ctr"/>
            <a:r>
              <a:rPr lang="en-US" sz="3600" dirty="0">
                <a:solidFill>
                  <a:srgbClr val="000000"/>
                </a:solidFill>
                <a:latin typeface="Baskerville Old Face" pitchFamily="18" charset="0"/>
              </a:rPr>
              <a:t> Different Scenario</a:t>
            </a:r>
            <a:r>
              <a:rPr lang="en-US" sz="3600" b="1" dirty="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(Para-12 of Allotment order</a:t>
            </a:r>
            <a:r>
              <a:rPr lang="en-US" sz="3600" b="1" dirty="0"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 </a:t>
            </a:r>
            <a:r>
              <a:rPr lang="en-US" sz="3600" b="1" dirty="0" err="1"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contd</a:t>
            </a:r>
            <a:endParaRPr lang="en-US" sz="3600" dirty="0">
              <a:solidFill>
                <a:srgbClr val="000000"/>
              </a:solidFill>
              <a:latin typeface="Cambria" pitchFamily="18" charset="0"/>
              <a:ea typeface="Cambria" pitchFamily="18" charset="0"/>
            </a:endParaRPr>
          </a:p>
        </p:txBody>
      </p:sp>
      <p:sp>
        <p:nvSpPr>
          <p:cNvPr id="3" name="Slide Number Placeholder 2">
            <a:extLst>
              <a:ext uri="{FF2B5EF4-FFF2-40B4-BE49-F238E27FC236}">
                <a16:creationId xmlns:a16="http://schemas.microsoft.com/office/drawing/2014/main" id="{48EC5CCA-5751-E75C-3DFB-9B815D0E3695}"/>
              </a:ext>
            </a:extLst>
          </p:cNvPr>
          <p:cNvSpPr>
            <a:spLocks noGrp="1"/>
          </p:cNvSpPr>
          <p:nvPr>
            <p:ph type="sldNum" sz="quarter" idx="12"/>
          </p:nvPr>
        </p:nvSpPr>
        <p:spPr>
          <a:noFill/>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20</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67062657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984802" y="1055079"/>
            <a:ext cx="6521824" cy="5502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514350" indent="-514350"/>
            <a:endParaRPr lang="en-US" sz="4000" b="1" dirty="0">
              <a:solidFill>
                <a:schemeClr val="tx1"/>
              </a:solidFill>
              <a:latin typeface="Times New Roman" panose="02020603050405020304" pitchFamily="18" charset="0"/>
              <a:cs typeface="Times New Roman" panose="02020603050405020304" pitchFamily="18" charset="0"/>
            </a:endParaRPr>
          </a:p>
          <a:p>
            <a:pPr marL="514350" indent="-514350">
              <a:buFont typeface="+mj-lt"/>
              <a:buAutoNum type="alphaLcParenR" startAt="5"/>
            </a:pPr>
            <a:r>
              <a:rPr lang="en-US" sz="4000" b="1" dirty="0" smtClean="0">
                <a:solidFill>
                  <a:schemeClr val="tx1"/>
                </a:solidFill>
                <a:latin typeface="Cambria" pitchFamily="18" charset="0"/>
                <a:ea typeface="Cambria" pitchFamily="18" charset="0"/>
                <a:cs typeface="Times New Roman" panose="02020603050405020304" pitchFamily="18" charset="0"/>
              </a:rPr>
              <a:t>If all such candidates </a:t>
            </a:r>
            <a:r>
              <a:rPr lang="en-US" sz="4000" b="1" dirty="0">
                <a:solidFill>
                  <a:schemeClr val="tx1"/>
                </a:solidFill>
                <a:latin typeface="Cambria" pitchFamily="18" charset="0"/>
                <a:ea typeface="Cambria" pitchFamily="18" charset="0"/>
                <a:cs typeface="Times New Roman" panose="02020603050405020304" pitchFamily="18" charset="0"/>
              </a:rPr>
              <a:t>are </a:t>
            </a:r>
            <a:r>
              <a:rPr lang="en-US" sz="4000" b="1" dirty="0" smtClean="0">
                <a:solidFill>
                  <a:schemeClr val="tx1"/>
                </a:solidFill>
                <a:latin typeface="Cambria" pitchFamily="18" charset="0"/>
                <a:ea typeface="Cambria" pitchFamily="18" charset="0"/>
                <a:cs typeface="Times New Roman" panose="02020603050405020304" pitchFamily="18" charset="0"/>
              </a:rPr>
              <a:t>independents </a:t>
            </a:r>
            <a:r>
              <a:rPr lang="en-US" sz="4000" b="1" dirty="0">
                <a:solidFill>
                  <a:schemeClr val="tx1"/>
                </a:solidFill>
                <a:latin typeface="Cambria" pitchFamily="18" charset="0"/>
                <a:ea typeface="Cambria" pitchFamily="18" charset="0"/>
                <a:cs typeface="Times New Roman" panose="02020603050405020304" pitchFamily="18" charset="0"/>
              </a:rPr>
              <a:t>&amp; no one was a sitting member immediately before such elections, </a:t>
            </a:r>
            <a:r>
              <a:rPr lang="en-US" sz="4000" b="1" dirty="0" smtClean="0">
                <a:solidFill>
                  <a:schemeClr val="tx1"/>
                </a:solidFill>
                <a:latin typeface="Cambria" pitchFamily="18" charset="0"/>
                <a:ea typeface="Cambria" pitchFamily="18" charset="0"/>
                <a:cs typeface="Times New Roman" panose="02020603050405020304" pitchFamily="18" charset="0"/>
              </a:rPr>
              <a:t>allot the symbol </a:t>
            </a:r>
            <a:r>
              <a:rPr lang="en-US" sz="4000" b="1" dirty="0">
                <a:solidFill>
                  <a:schemeClr val="tx1"/>
                </a:solidFill>
                <a:latin typeface="Cambria" pitchFamily="18" charset="0"/>
                <a:ea typeface="Cambria" pitchFamily="18" charset="0"/>
                <a:cs typeface="Times New Roman" panose="02020603050405020304" pitchFamily="18" charset="0"/>
              </a:rPr>
              <a:t>by </a:t>
            </a:r>
            <a:r>
              <a:rPr lang="en-US" sz="4000" b="1" dirty="0" smtClean="0">
                <a:solidFill>
                  <a:schemeClr val="tx1"/>
                </a:solidFill>
                <a:latin typeface="Cambria" pitchFamily="18" charset="0"/>
                <a:ea typeface="Cambria" pitchFamily="18" charset="0"/>
                <a:cs typeface="Times New Roman" panose="02020603050405020304" pitchFamily="18" charset="0"/>
              </a:rPr>
              <a:t>draw of lots </a:t>
            </a:r>
            <a:r>
              <a:rPr lang="en-US" sz="4000" b="1" dirty="0">
                <a:solidFill>
                  <a:schemeClr val="tx1"/>
                </a:solidFill>
                <a:latin typeface="Cambria" pitchFamily="18" charset="0"/>
                <a:ea typeface="Cambria" pitchFamily="18" charset="0"/>
                <a:cs typeface="Times New Roman" panose="02020603050405020304" pitchFamily="18" charset="0"/>
              </a:rPr>
              <a:t>amongst them</a:t>
            </a:r>
          </a:p>
          <a:p>
            <a:endParaRPr lang="en-US" sz="4000" b="1" dirty="0">
              <a:solidFill>
                <a:schemeClr val="tx1"/>
              </a:solidFill>
              <a:latin typeface="Times New Roman" panose="02020603050405020304" pitchFamily="18" charset="0"/>
              <a:cs typeface="Times New Roman" panose="02020603050405020304" pitchFamily="18" charset="0"/>
            </a:endParaRPr>
          </a:p>
        </p:txBody>
      </p:sp>
      <p:sp>
        <p:nvSpPr>
          <p:cNvPr id="6" name="Content Placeholder 3"/>
          <p:cNvSpPr txBox="1">
            <a:spLocks/>
          </p:cNvSpPr>
          <p:nvPr/>
        </p:nvSpPr>
        <p:spPr>
          <a:xfrm>
            <a:off x="858924" y="1055079"/>
            <a:ext cx="3777262" cy="5502308"/>
          </a:xfrm>
          <a:prstGeom prst="rect">
            <a:avLst/>
          </a:prstGeom>
          <a:no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4400" b="1" dirty="0">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Calibri" panose="020F0502020204030204" pitchFamily="34" charset="0"/>
              </a:rPr>
              <a:t>4. A free symbol is chosen by more than one candidate</a:t>
            </a:r>
          </a:p>
        </p:txBody>
      </p:sp>
      <p:sp>
        <p:nvSpPr>
          <p:cNvPr id="8" name="Title 1"/>
          <p:cNvSpPr>
            <a:spLocks noGrp="1"/>
          </p:cNvSpPr>
          <p:nvPr>
            <p:ph type="title"/>
          </p:nvPr>
        </p:nvSpPr>
        <p:spPr>
          <a:xfrm>
            <a:off x="548640" y="222067"/>
            <a:ext cx="11268270" cy="666206"/>
          </a:xfrm>
          <a:solidFill>
            <a:schemeClr val="tx2">
              <a:lumMod val="20000"/>
              <a:lumOff val="80000"/>
            </a:schemeClr>
          </a:solidFill>
        </p:spPr>
        <p:txBody>
          <a:bodyPr vert="horz" lIns="91440" tIns="45720" rIns="91440" bIns="45720" rtlCol="0" anchor="ctr">
            <a:noAutofit/>
          </a:bodyPr>
          <a:lstStyle/>
          <a:p>
            <a:pPr lvl="0" algn="ctr"/>
            <a:r>
              <a:rPr lang="en-US" sz="3600" dirty="0">
                <a:solidFill>
                  <a:srgbClr val="000000"/>
                </a:solidFill>
                <a:latin typeface="Baskerville Old Face" pitchFamily="18" charset="0"/>
              </a:rPr>
              <a:t> Different Scenario</a:t>
            </a:r>
            <a:r>
              <a:rPr lang="en-US" sz="3600" b="1" dirty="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(Para-12 of Allotment order</a:t>
            </a:r>
            <a:r>
              <a:rPr lang="en-US" sz="3600" b="1" dirty="0"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 </a:t>
            </a:r>
            <a:r>
              <a:rPr lang="en-US" sz="3600" b="1" dirty="0" err="1"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contd</a:t>
            </a:r>
            <a:endParaRPr lang="en-US" sz="3600" dirty="0">
              <a:solidFill>
                <a:srgbClr val="000000"/>
              </a:solidFill>
              <a:latin typeface="Cambria" pitchFamily="18" charset="0"/>
              <a:ea typeface="Cambria" pitchFamily="18" charset="0"/>
            </a:endParaRPr>
          </a:p>
        </p:txBody>
      </p:sp>
      <p:sp>
        <p:nvSpPr>
          <p:cNvPr id="3" name="Slide Number Placeholder 2">
            <a:extLst>
              <a:ext uri="{FF2B5EF4-FFF2-40B4-BE49-F238E27FC236}">
                <a16:creationId xmlns:a16="http://schemas.microsoft.com/office/drawing/2014/main" id="{BC66FE12-B1B1-D26D-1876-FC1E58C0A306}"/>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21</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3245793650"/>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1250830" y="454479"/>
            <a:ext cx="9489057" cy="666206"/>
          </a:xfrm>
          <a:noFill/>
        </p:spPr>
        <p:txBody>
          <a:bodyPr vert="horz" lIns="91440" tIns="45720" rIns="91440" bIns="45720" rtlCol="0" anchor="ctr">
            <a:noAutofit/>
          </a:bodyPr>
          <a:lstStyle/>
          <a:p>
            <a:pPr lvl="0" algn="ctr"/>
            <a:r>
              <a:rPr lang="en-US" sz="2800" b="1" dirty="0">
                <a:solidFill>
                  <a:schemeClr val="tx1"/>
                </a:solidFill>
                <a:latin typeface="Calibri" panose="020F0502020204030204" pitchFamily="34" charset="0"/>
                <a:ea typeface="Calibri" panose="020F0502020204030204" pitchFamily="34" charset="0"/>
                <a:cs typeface="Calibri" panose="020F0502020204030204" pitchFamily="34" charset="0"/>
              </a:rPr>
              <a:t>  Allotment</a:t>
            </a:r>
            <a:r>
              <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rPr>
              <a:t> : Different </a:t>
            </a:r>
            <a:r>
              <a:rPr lang="en-US" sz="2800" dirty="0" smtClean="0">
                <a:solidFill>
                  <a:schemeClr val="tx1"/>
                </a:solidFill>
                <a:latin typeface="Calibri" panose="020F0502020204030204" pitchFamily="34" charset="0"/>
                <a:ea typeface="Calibri" panose="020F0502020204030204" pitchFamily="34" charset="0"/>
                <a:cs typeface="Calibri" panose="020F0502020204030204" pitchFamily="34" charset="0"/>
              </a:rPr>
              <a:t>Scenario – contd.</a:t>
            </a:r>
            <a:endParaRPr lang="en-US" sz="2800"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5" name="Content Placeholder 3"/>
          <p:cNvSpPr>
            <a:spLocks noGrp="1"/>
          </p:cNvSpPr>
          <p:nvPr>
            <p:ph sz="quarter" idx="1"/>
          </p:nvPr>
        </p:nvSpPr>
        <p:spPr>
          <a:xfrm>
            <a:off x="1250830" y="1509553"/>
            <a:ext cx="9489057" cy="5046526"/>
          </a:xfrm>
          <a:noFill/>
        </p:spPr>
        <p:txBody>
          <a:bodyPr anchor="t">
            <a:noAutofit/>
          </a:bodyPr>
          <a:lstStyle/>
          <a:p>
            <a:pPr marL="514350" indent="-514350">
              <a:buFont typeface="+mj-lt"/>
              <a:buAutoNum type="arabicPeriod" startAt="5"/>
            </a:pPr>
            <a:r>
              <a:rPr lang="en-US" sz="4000" b="1" dirty="0" smtClean="0">
                <a:latin typeface="Calibri" panose="020F0502020204030204" pitchFamily="34" charset="0"/>
                <a:ea typeface="Calibri" panose="020F0502020204030204" pitchFamily="34" charset="0"/>
                <a:cs typeface="Calibri" panose="020F0502020204030204" pitchFamily="34" charset="0"/>
              </a:rPr>
              <a:t>If </a:t>
            </a:r>
            <a:r>
              <a:rPr lang="en-US" sz="4000" b="1" dirty="0">
                <a:latin typeface="Calibri" panose="020F0502020204030204" pitchFamily="34" charset="0"/>
                <a:ea typeface="Calibri" panose="020F0502020204030204" pitchFamily="34" charset="0"/>
                <a:cs typeface="Calibri" panose="020F0502020204030204" pitchFamily="34" charset="0"/>
              </a:rPr>
              <a:t>you receive  </a:t>
            </a:r>
            <a:r>
              <a:rPr lang="en-US" sz="4400" b="1" dirty="0">
                <a:latin typeface="Calibri" panose="020F0502020204030204" pitchFamily="34" charset="0"/>
                <a:ea typeface="Calibri" panose="020F0502020204030204" pitchFamily="34" charset="0"/>
                <a:cs typeface="Calibri" panose="020F0502020204030204" pitchFamily="34" charset="0"/>
              </a:rPr>
              <a:t>2</a:t>
            </a:r>
            <a:r>
              <a:rPr lang="en-US" sz="4000" b="1" dirty="0">
                <a:latin typeface="Calibri" panose="020F0502020204030204" pitchFamily="34" charset="0"/>
                <a:ea typeface="Calibri" panose="020F0502020204030204" pitchFamily="34" charset="0"/>
                <a:cs typeface="Calibri" panose="020F0502020204030204" pitchFamily="34" charset="0"/>
              </a:rPr>
              <a:t> different notices in </a:t>
            </a:r>
            <a:r>
              <a:rPr lang="en-US" sz="4000" b="1" dirty="0">
                <a:solidFill>
                  <a:srgbClr val="0070C0"/>
                </a:solidFill>
                <a:latin typeface="Calibri" panose="020F0502020204030204" pitchFamily="34" charset="0"/>
                <a:ea typeface="Calibri" panose="020F0502020204030204" pitchFamily="34" charset="0"/>
                <a:cs typeface="Calibri" panose="020F0502020204030204" pitchFamily="34" charset="0"/>
              </a:rPr>
              <a:t>Form B </a:t>
            </a:r>
            <a:r>
              <a:rPr lang="en-US" sz="4000" b="1" dirty="0">
                <a:latin typeface="Calibri" panose="020F0502020204030204" pitchFamily="34" charset="0"/>
                <a:ea typeface="Calibri" panose="020F0502020204030204" pitchFamily="34" charset="0"/>
                <a:cs typeface="Calibri" panose="020F0502020204030204" pitchFamily="34" charset="0"/>
              </a:rPr>
              <a:t>for </a:t>
            </a:r>
            <a:r>
              <a:rPr lang="en-US" sz="4400" b="1" dirty="0">
                <a:latin typeface="Calibri" panose="020F0502020204030204" pitchFamily="34" charset="0"/>
                <a:ea typeface="Calibri" panose="020F0502020204030204" pitchFamily="34" charset="0"/>
                <a:cs typeface="Calibri" panose="020F0502020204030204" pitchFamily="34" charset="0"/>
              </a:rPr>
              <a:t>2</a:t>
            </a:r>
            <a:r>
              <a:rPr lang="en-US" sz="4000" b="1" dirty="0">
                <a:latin typeface="Calibri" panose="020F0502020204030204" pitchFamily="34" charset="0"/>
                <a:ea typeface="Calibri" panose="020F0502020204030204" pitchFamily="34" charset="0"/>
                <a:cs typeface="Calibri" panose="020F0502020204030204" pitchFamily="34" charset="0"/>
              </a:rPr>
              <a:t> candidates of the same recognized party which does not state that the earlier notice/s have been rescinded…</a:t>
            </a:r>
          </a:p>
        </p:txBody>
      </p:sp>
      <p:sp>
        <p:nvSpPr>
          <p:cNvPr id="3" name="Slide Number Placeholder 2">
            <a:extLst>
              <a:ext uri="{FF2B5EF4-FFF2-40B4-BE49-F238E27FC236}">
                <a16:creationId xmlns:a16="http://schemas.microsoft.com/office/drawing/2014/main" id="{0651D714-0BE3-669D-DD73-C1A19C562658}"/>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22</a:t>
            </a:fld>
            <a:endParaRPr lang="en-IN" sz="1200" b="0" i="0" u="none" strike="noStrike" cap="none">
              <a:solidFill>
                <a:srgbClr val="898989"/>
              </a:solidFill>
              <a:latin typeface="Calibri"/>
              <a:ea typeface="Calibri"/>
              <a:cs typeface="Calibri"/>
              <a:sym typeface="Calibri"/>
            </a:endParaRPr>
          </a:p>
        </p:txBody>
      </p:sp>
      <p:sp>
        <p:nvSpPr>
          <p:cNvPr id="4" name="Rectangle 3"/>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150791556"/>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852E6C14-8FC9-CC08-7194-C9E6DAC0F144}"/>
              </a:ext>
            </a:extLst>
          </p:cNvPr>
          <p:cNvPicPr>
            <a:picLocks noChangeAspect="1"/>
          </p:cNvPicPr>
          <p:nvPr/>
        </p:nvPicPr>
        <p:blipFill>
          <a:blip r:embed="rId2"/>
          <a:stretch>
            <a:fillRect/>
          </a:stretch>
        </p:blipFill>
        <p:spPr>
          <a:xfrm>
            <a:off x="6383541" y="649688"/>
            <a:ext cx="5771825" cy="6206460"/>
          </a:xfrm>
          <a:prstGeom prst="rect">
            <a:avLst/>
          </a:prstGeom>
        </p:spPr>
      </p:pic>
      <p:pic>
        <p:nvPicPr>
          <p:cNvPr id="11" name="Picture 10">
            <a:extLst>
              <a:ext uri="{FF2B5EF4-FFF2-40B4-BE49-F238E27FC236}">
                <a16:creationId xmlns:a16="http://schemas.microsoft.com/office/drawing/2014/main" id="{AA019115-1C79-F6CD-7D20-0D1603551626}"/>
              </a:ext>
            </a:extLst>
          </p:cNvPr>
          <p:cNvPicPr>
            <a:picLocks noChangeAspect="1"/>
          </p:cNvPicPr>
          <p:nvPr/>
        </p:nvPicPr>
        <p:blipFill>
          <a:blip r:embed="rId3"/>
          <a:stretch>
            <a:fillRect/>
          </a:stretch>
        </p:blipFill>
        <p:spPr>
          <a:xfrm>
            <a:off x="6326894" y="4575"/>
            <a:ext cx="5865106" cy="761299"/>
          </a:xfrm>
          <a:prstGeom prst="rect">
            <a:avLst/>
          </a:prstGeom>
        </p:spPr>
      </p:pic>
      <p:pic>
        <p:nvPicPr>
          <p:cNvPr id="15" name="Picture 14">
            <a:extLst>
              <a:ext uri="{FF2B5EF4-FFF2-40B4-BE49-F238E27FC236}">
                <a16:creationId xmlns:a16="http://schemas.microsoft.com/office/drawing/2014/main" id="{95F43982-42F2-AF13-778D-D4D936F38B0D}"/>
              </a:ext>
            </a:extLst>
          </p:cNvPr>
          <p:cNvPicPr>
            <a:picLocks noChangeAspect="1"/>
          </p:cNvPicPr>
          <p:nvPr/>
        </p:nvPicPr>
        <p:blipFill>
          <a:blip r:embed="rId4"/>
          <a:stretch>
            <a:fillRect/>
          </a:stretch>
        </p:blipFill>
        <p:spPr>
          <a:xfrm>
            <a:off x="17251" y="43130"/>
            <a:ext cx="6326895" cy="6443932"/>
          </a:xfrm>
          <a:prstGeom prst="rect">
            <a:avLst/>
          </a:prstGeom>
        </p:spPr>
      </p:pic>
      <p:pic>
        <p:nvPicPr>
          <p:cNvPr id="17" name="Picture 16">
            <a:extLst>
              <a:ext uri="{FF2B5EF4-FFF2-40B4-BE49-F238E27FC236}">
                <a16:creationId xmlns:a16="http://schemas.microsoft.com/office/drawing/2014/main" id="{A1C87564-5380-C0AA-7AD1-2CFDCE48DD04}"/>
              </a:ext>
            </a:extLst>
          </p:cNvPr>
          <p:cNvPicPr>
            <a:picLocks noChangeAspect="1"/>
          </p:cNvPicPr>
          <p:nvPr/>
        </p:nvPicPr>
        <p:blipFill>
          <a:blip r:embed="rId5"/>
          <a:stretch>
            <a:fillRect/>
          </a:stretch>
        </p:blipFill>
        <p:spPr>
          <a:xfrm>
            <a:off x="36634" y="6486942"/>
            <a:ext cx="6290260" cy="323460"/>
          </a:xfrm>
          <a:prstGeom prst="rect">
            <a:avLst/>
          </a:prstGeom>
        </p:spPr>
      </p:pic>
      <p:cxnSp>
        <p:nvCxnSpPr>
          <p:cNvPr id="19" name="Straight Connector 18">
            <a:extLst>
              <a:ext uri="{FF2B5EF4-FFF2-40B4-BE49-F238E27FC236}">
                <a16:creationId xmlns:a16="http://schemas.microsoft.com/office/drawing/2014/main" id="{7FD8B6FC-A963-3A8B-5207-8FC8D67A540A}"/>
              </a:ext>
            </a:extLst>
          </p:cNvPr>
          <p:cNvCxnSpPr/>
          <p:nvPr/>
        </p:nvCxnSpPr>
        <p:spPr>
          <a:xfrm>
            <a:off x="6400793" y="0"/>
            <a:ext cx="0" cy="6858000"/>
          </a:xfrm>
          <a:prstGeom prst="line">
            <a:avLst/>
          </a:prstGeom>
          <a:ln/>
        </p:spPr>
        <p:style>
          <a:lnRef idx="3">
            <a:schemeClr val="dk1"/>
          </a:lnRef>
          <a:fillRef idx="0">
            <a:schemeClr val="dk1"/>
          </a:fillRef>
          <a:effectRef idx="2">
            <a:schemeClr val="dk1"/>
          </a:effectRef>
          <a:fontRef idx="minor">
            <a:schemeClr val="tx1"/>
          </a:fontRef>
        </p:style>
      </p:cxnSp>
      <p:sp>
        <p:nvSpPr>
          <p:cNvPr id="7" name="Rectangle 6"/>
          <p:cNvSpPr/>
          <p:nvPr/>
        </p:nvSpPr>
        <p:spPr>
          <a:xfrm>
            <a:off x="10762967" y="5928891"/>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0421974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300942" y="156752"/>
            <a:ext cx="11516810" cy="666206"/>
          </a:xfrm>
          <a:noFill/>
        </p:spPr>
        <p:txBody>
          <a:bodyPr vert="horz" lIns="91440" tIns="45720" rIns="91440" bIns="45720" rtlCol="0" anchor="ctr">
            <a:noAutofit/>
          </a:bodyPr>
          <a:lstStyle/>
          <a:p>
            <a:pPr lvl="0" algn="ctr"/>
            <a:r>
              <a:rPr lang="en-US" sz="3600" b="1" dirty="0">
                <a:solidFill>
                  <a:srgbClr val="FF0000"/>
                </a:solidFill>
                <a:latin typeface="Cambria" pitchFamily="18" charset="0"/>
                <a:ea typeface="Cambria" pitchFamily="18" charset="0"/>
              </a:rPr>
              <a:t>  </a:t>
            </a:r>
            <a:r>
              <a:rPr lang="en-US" sz="3600" b="1" dirty="0">
                <a:solidFill>
                  <a:schemeClr val="tx1"/>
                </a:solidFill>
                <a:latin typeface="Cambria" pitchFamily="18" charset="0"/>
                <a:ea typeface="Cambria" pitchFamily="18" charset="0"/>
              </a:rPr>
              <a:t>Allotment</a:t>
            </a:r>
            <a:r>
              <a:rPr lang="en-US" sz="3600" dirty="0">
                <a:solidFill>
                  <a:schemeClr val="tx1"/>
                </a:solidFill>
                <a:latin typeface="Cambria" pitchFamily="18" charset="0"/>
                <a:ea typeface="Cambria" pitchFamily="18" charset="0"/>
              </a:rPr>
              <a:t> : Different </a:t>
            </a:r>
            <a:r>
              <a:rPr lang="en-US" sz="3600" dirty="0" smtClean="0">
                <a:solidFill>
                  <a:schemeClr val="tx1"/>
                </a:solidFill>
                <a:latin typeface="Cambria" pitchFamily="18" charset="0"/>
                <a:ea typeface="Cambria" pitchFamily="18" charset="0"/>
              </a:rPr>
              <a:t>Scenario </a:t>
            </a:r>
            <a:r>
              <a:rPr lang="en-US" sz="3600" dirty="0" smtClean="0">
                <a:solidFill>
                  <a:srgbClr val="000000"/>
                </a:solidFill>
                <a:latin typeface="Cambria" pitchFamily="18" charset="0"/>
                <a:ea typeface="Cambria" pitchFamily="18" charset="0"/>
              </a:rPr>
              <a:t>– contd.</a:t>
            </a:r>
            <a:endParaRPr lang="en-US" sz="3600" dirty="0">
              <a:solidFill>
                <a:srgbClr val="000000"/>
              </a:solidFill>
              <a:latin typeface="Cambria" pitchFamily="18" charset="0"/>
              <a:ea typeface="Cambria" pitchFamily="18" charset="0"/>
            </a:endParaRPr>
          </a:p>
        </p:txBody>
      </p:sp>
      <p:sp>
        <p:nvSpPr>
          <p:cNvPr id="4" name="Content Placeholder 3"/>
          <p:cNvSpPr>
            <a:spLocks noGrp="1"/>
          </p:cNvSpPr>
          <p:nvPr>
            <p:ph sz="quarter" idx="1"/>
          </p:nvPr>
        </p:nvSpPr>
        <p:spPr>
          <a:xfrm>
            <a:off x="6152606" y="1005840"/>
            <a:ext cx="5572548" cy="54602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457200" indent="-457200">
              <a:buFont typeface="Arial" panose="020B0604020202020204" pitchFamily="34" charset="0"/>
              <a:buChar char="•"/>
            </a:pPr>
            <a:endParaRPr lang="en-US" sz="36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3600" b="1" dirty="0" smtClean="0">
                <a:solidFill>
                  <a:schemeClr val="tx1"/>
                </a:solidFill>
                <a:latin typeface="Times New Roman" panose="02020603050405020304" pitchFamily="18" charset="0"/>
                <a:cs typeface="Times New Roman" panose="02020603050405020304" pitchFamily="18" charset="0"/>
              </a:rPr>
              <a:t>Allot </a:t>
            </a:r>
            <a:r>
              <a:rPr lang="en-US" sz="3600" b="1" dirty="0">
                <a:solidFill>
                  <a:schemeClr val="tx1"/>
                </a:solidFill>
                <a:latin typeface="Times New Roman" panose="02020603050405020304" pitchFamily="18" charset="0"/>
                <a:cs typeface="Times New Roman" panose="02020603050405020304" pitchFamily="18" charset="0"/>
              </a:rPr>
              <a:t>the reserved symbol of that party to a candidate whose </a:t>
            </a:r>
            <a:r>
              <a:rPr lang="en-US" sz="3600" b="1" dirty="0">
                <a:solidFill>
                  <a:schemeClr val="tx1"/>
                </a:solidFill>
                <a:latin typeface="Bradley Hand ITC" pitchFamily="66" charset="0"/>
                <a:cs typeface="Times New Roman" panose="02020603050405020304" pitchFamily="18" charset="0"/>
              </a:rPr>
              <a:t>NOMINATION PAPER</a:t>
            </a:r>
            <a:r>
              <a:rPr lang="en-US" sz="3600" b="1" dirty="0">
                <a:solidFill>
                  <a:schemeClr val="tx1"/>
                </a:solidFill>
                <a:latin typeface="Times New Roman" panose="02020603050405020304" pitchFamily="18" charset="0"/>
                <a:cs typeface="Times New Roman" panose="02020603050405020304" pitchFamily="18" charset="0"/>
              </a:rPr>
              <a:t> </a:t>
            </a:r>
            <a:r>
              <a:rPr lang="en-US" sz="3600" b="1" dirty="0" smtClean="0">
                <a:solidFill>
                  <a:schemeClr val="tx1"/>
                </a:solidFill>
                <a:latin typeface="Times New Roman" panose="02020603050405020304" pitchFamily="18" charset="0"/>
                <a:cs typeface="Times New Roman" panose="02020603050405020304" pitchFamily="18" charset="0"/>
              </a:rPr>
              <a:t>(</a:t>
            </a:r>
            <a:r>
              <a:rPr lang="en-US" sz="3600" b="1" dirty="0" smtClean="0">
                <a:solidFill>
                  <a:schemeClr val="tx1"/>
                </a:solidFill>
                <a:latin typeface="Bradley Hand ITC" pitchFamily="66" charset="0"/>
                <a:cs typeface="Times New Roman" panose="02020603050405020304" pitchFamily="18" charset="0"/>
              </a:rPr>
              <a:t>and </a:t>
            </a:r>
            <a:r>
              <a:rPr lang="en-US" sz="3600" b="1" dirty="0">
                <a:solidFill>
                  <a:schemeClr val="tx1"/>
                </a:solidFill>
                <a:latin typeface="Bradley Hand ITC" pitchFamily="66" charset="0"/>
                <a:cs typeface="Times New Roman" panose="02020603050405020304" pitchFamily="18" charset="0"/>
              </a:rPr>
              <a:t>NOT </a:t>
            </a:r>
            <a:r>
              <a:rPr lang="en-US" sz="3600" b="1" dirty="0" smtClean="0">
                <a:solidFill>
                  <a:srgbClr val="0070C0"/>
                </a:solidFill>
                <a:latin typeface="Bradley Hand ITC" pitchFamily="66" charset="0"/>
                <a:cs typeface="Times New Roman" panose="02020603050405020304" pitchFamily="18" charset="0"/>
              </a:rPr>
              <a:t>FORM-B</a:t>
            </a:r>
            <a:r>
              <a:rPr lang="en-US" sz="3600" b="1" dirty="0" smtClean="0">
                <a:solidFill>
                  <a:schemeClr val="tx1"/>
                </a:solidFill>
                <a:latin typeface="Bradley Hand ITC" pitchFamily="66" charset="0"/>
                <a:cs typeface="Times New Roman" panose="02020603050405020304" pitchFamily="18" charset="0"/>
              </a:rPr>
              <a:t>)</a:t>
            </a:r>
            <a:r>
              <a:rPr lang="en-US" sz="3600" b="1" dirty="0" smtClean="0">
                <a:solidFill>
                  <a:schemeClr val="tx1"/>
                </a:solidFill>
                <a:latin typeface="Times New Roman" panose="02020603050405020304" pitchFamily="18" charset="0"/>
                <a:cs typeface="Times New Roman" panose="02020603050405020304" pitchFamily="18" charset="0"/>
              </a:rPr>
              <a:t> </a:t>
            </a:r>
            <a:r>
              <a:rPr lang="en-US" sz="3600" b="1" dirty="0">
                <a:solidFill>
                  <a:schemeClr val="tx1"/>
                </a:solidFill>
                <a:latin typeface="Times New Roman" panose="02020603050405020304" pitchFamily="18" charset="0"/>
                <a:cs typeface="Times New Roman" panose="02020603050405020304" pitchFamily="18" charset="0"/>
              </a:rPr>
              <a:t>was first submitted to you. </a:t>
            </a:r>
          </a:p>
          <a:p>
            <a:endParaRPr lang="en-US" sz="3600" b="1" dirty="0">
              <a:solidFill>
                <a:schemeClr val="tx1"/>
              </a:solidFill>
              <a:latin typeface="Times New Roman" panose="02020603050405020304" pitchFamily="18" charset="0"/>
              <a:cs typeface="Times New Roman" panose="02020603050405020304" pitchFamily="18" charset="0"/>
            </a:endParaRPr>
          </a:p>
        </p:txBody>
      </p:sp>
      <p:sp>
        <p:nvSpPr>
          <p:cNvPr id="5" name="Content Placeholder 3"/>
          <p:cNvSpPr txBox="1">
            <a:spLocks/>
          </p:cNvSpPr>
          <p:nvPr/>
        </p:nvSpPr>
        <p:spPr>
          <a:xfrm>
            <a:off x="208344" y="1055079"/>
            <a:ext cx="5506656" cy="5502308"/>
          </a:xfrm>
          <a:prstGeom prst="rect">
            <a:avLst/>
          </a:prstGeom>
          <a:noFill/>
        </p:spPr>
        <p:txBody>
          <a:bodyPr vert="horz" lIns="91440" tIns="45720" rIns="91440" bIns="45720" rtlCol="0" anchor="t">
            <a:noAutofit/>
          </a:bodyPr>
          <a:lstStyle/>
          <a:p>
            <a:pPr marL="514350" indent="-514350"/>
            <a:endPar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a:p>
            <a:pPr marL="514350" indent="-514350"/>
            <a:r>
              <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5. If you receive  </a:t>
            </a:r>
            <a:r>
              <a:rPr lang="en-US" sz="4000" b="1" dirty="0">
                <a:cs typeface="Times New Roman" panose="02020603050405020304" pitchFamily="18" charset="0"/>
              </a:rPr>
              <a:t>2</a:t>
            </a:r>
            <a:r>
              <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different notices in </a:t>
            </a:r>
            <a:r>
              <a:rPr lang="en-US" sz="3600" b="1" dirty="0">
                <a:solidFill>
                  <a:srgbClr val="0070C0"/>
                </a:solidFill>
                <a:cs typeface="Times New Roman" panose="02020603050405020304" pitchFamily="18" charset="0"/>
              </a:rPr>
              <a:t>Form B</a:t>
            </a:r>
            <a:r>
              <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for </a:t>
            </a:r>
            <a:r>
              <a:rPr lang="en-US" sz="4000" b="1" dirty="0">
                <a:cs typeface="Times New Roman" panose="02020603050405020304" pitchFamily="18" charset="0"/>
              </a:rPr>
              <a:t>2</a:t>
            </a:r>
            <a:r>
              <a:rPr lang="en-US" sz="36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candidates of the same recognized party which does not state that the earlier notice/s have been rescinded…</a:t>
            </a:r>
          </a:p>
        </p:txBody>
      </p:sp>
      <p:sp>
        <p:nvSpPr>
          <p:cNvPr id="3" name="Slide Number Placeholder 2">
            <a:extLst>
              <a:ext uri="{FF2B5EF4-FFF2-40B4-BE49-F238E27FC236}">
                <a16:creationId xmlns:a16="http://schemas.microsoft.com/office/drawing/2014/main" id="{6902214C-6E92-BAD4-84E8-6B1BB1C3694B}"/>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24</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10214327" y="58409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barn(inVertical)">
                                      <p:cBhvr>
                                        <p:cTn id="7"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24091" y="235130"/>
            <a:ext cx="11470512" cy="666206"/>
          </a:xfrm>
          <a:noFill/>
        </p:spPr>
        <p:txBody>
          <a:bodyPr vert="horz" lIns="91440" tIns="45720" rIns="91440" bIns="45720" rtlCol="0" anchor="ctr">
            <a:noAutofit/>
          </a:bodyPr>
          <a:lstStyle/>
          <a:p>
            <a:pPr lvl="0" algn="ctr"/>
            <a:r>
              <a:rPr lang="en-US" b="1" dirty="0">
                <a:solidFill>
                  <a:schemeClr val="tx1"/>
                </a:solidFill>
                <a:latin typeface="Cambria" pitchFamily="18" charset="0"/>
                <a:ea typeface="Cambria" pitchFamily="18" charset="0"/>
              </a:rPr>
              <a:t>  Allotment</a:t>
            </a:r>
            <a:r>
              <a:rPr lang="en-US" dirty="0">
                <a:solidFill>
                  <a:schemeClr val="tx1"/>
                </a:solidFill>
                <a:latin typeface="Cambria" pitchFamily="18" charset="0"/>
                <a:ea typeface="Cambria" pitchFamily="18" charset="0"/>
              </a:rPr>
              <a:t> : </a:t>
            </a:r>
            <a:r>
              <a:rPr lang="en-US" dirty="0">
                <a:solidFill>
                  <a:srgbClr val="000000"/>
                </a:solidFill>
                <a:latin typeface="Cambria" pitchFamily="18" charset="0"/>
                <a:ea typeface="Cambria" pitchFamily="18" charset="0"/>
              </a:rPr>
              <a:t>Different </a:t>
            </a:r>
            <a:r>
              <a:rPr lang="en-US" dirty="0" smtClean="0">
                <a:solidFill>
                  <a:srgbClr val="000000"/>
                </a:solidFill>
                <a:latin typeface="Cambria" pitchFamily="18" charset="0"/>
                <a:ea typeface="Cambria" pitchFamily="18" charset="0"/>
              </a:rPr>
              <a:t>Scenario - </a:t>
            </a:r>
            <a:r>
              <a:rPr lang="en-US" dirty="0" err="1" smtClean="0">
                <a:solidFill>
                  <a:srgbClr val="000000"/>
                </a:solidFill>
                <a:latin typeface="Cambria" pitchFamily="18" charset="0"/>
                <a:ea typeface="Cambria" pitchFamily="18" charset="0"/>
              </a:rPr>
              <a:t>contd</a:t>
            </a:r>
            <a:endParaRPr lang="en-US" dirty="0">
              <a:solidFill>
                <a:srgbClr val="000000"/>
              </a:solidFill>
              <a:latin typeface="Cambria" pitchFamily="18" charset="0"/>
              <a:ea typeface="Cambria" pitchFamily="18" charset="0"/>
            </a:endParaRPr>
          </a:p>
        </p:txBody>
      </p:sp>
      <p:sp>
        <p:nvSpPr>
          <p:cNvPr id="5" name="Content Placeholder 3"/>
          <p:cNvSpPr>
            <a:spLocks noGrp="1"/>
          </p:cNvSpPr>
          <p:nvPr>
            <p:ph sz="quarter" idx="1"/>
          </p:nvPr>
        </p:nvSpPr>
        <p:spPr>
          <a:xfrm>
            <a:off x="347241" y="1133456"/>
            <a:ext cx="11424211" cy="5502308"/>
          </a:xfrm>
          <a:noFill/>
        </p:spPr>
        <p:txBody>
          <a:bodyPr anchor="t">
            <a:noAutofit/>
          </a:bodyPr>
          <a:lstStyle/>
          <a:p>
            <a:pPr marL="0" indent="0">
              <a:buNone/>
            </a:pPr>
            <a:endParaRPr lang="en-US" sz="48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a:p>
            <a:pPr marL="514350" indent="-514350">
              <a:buFont typeface="+mj-lt"/>
              <a:buAutoNum type="arabicPeriod" startAt="6"/>
            </a:pPr>
            <a:r>
              <a:rPr lang="en-US" sz="48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If a candidate had not made a</a:t>
            </a:r>
            <a:r>
              <a:rPr lang="en-US" sz="4800" b="1" dirty="0">
                <a:solidFill>
                  <a:srgbClr val="0070C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4800" b="1" u="sng" dirty="0">
                <a:cs typeface="Times New Roman" panose="02020603050405020304" pitchFamily="18" charset="0"/>
              </a:rPr>
              <a:t>declaration</a:t>
            </a:r>
            <a:r>
              <a:rPr lang="en-US" sz="4800" b="1" dirty="0">
                <a:latin typeface="Bradley Hand ITC" panose="03070402050302030203" pitchFamily="66" charset="0"/>
                <a:cs typeface="Times New Roman" panose="02020603050405020304" pitchFamily="18" charset="0"/>
              </a:rPr>
              <a:t> </a:t>
            </a:r>
            <a:r>
              <a:rPr lang="en-US" sz="48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in any of his/her nomination paper that he has been set up by a particular recognized political party…   &amp;</a:t>
            </a:r>
          </a:p>
          <a:p>
            <a:pPr marL="514350" indent="-514350">
              <a:buNone/>
            </a:pPr>
            <a:r>
              <a:rPr lang="en-US" sz="48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4000" b="1" dirty="0">
                <a:cs typeface="Times New Roman" panose="02020603050405020304" pitchFamily="18" charset="0"/>
              </a:rPr>
              <a:t>If that party gives you intimation in Form </a:t>
            </a:r>
            <a:r>
              <a:rPr lang="en-US" sz="4000" b="1" dirty="0">
                <a:solidFill>
                  <a:srgbClr val="0070C0"/>
                </a:solidFill>
                <a:cs typeface="Times New Roman" panose="02020603050405020304" pitchFamily="18" charset="0"/>
              </a:rPr>
              <a:t>A and Form B…</a:t>
            </a:r>
          </a:p>
        </p:txBody>
      </p:sp>
      <p:sp>
        <p:nvSpPr>
          <p:cNvPr id="3" name="Slide Number Placeholder 2">
            <a:extLst>
              <a:ext uri="{FF2B5EF4-FFF2-40B4-BE49-F238E27FC236}">
                <a16:creationId xmlns:a16="http://schemas.microsoft.com/office/drawing/2014/main" id="{882FAF7B-DD39-E64A-1C67-922E6BE55E4D}"/>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25</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30208953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64623" y="1055079"/>
            <a:ext cx="5753129" cy="550230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457200" indent="-457200">
              <a:buFont typeface="Arial" panose="020B0604020202020204" pitchFamily="34" charset="0"/>
              <a:buChar char="•"/>
            </a:pPr>
            <a:endParaRPr lang="en-US" sz="4000" b="1" dirty="0">
              <a:solidFill>
                <a:schemeClr val="tx1"/>
              </a:solidFill>
              <a:latin typeface="Times New Roman" panose="02020603050405020304" pitchFamily="18" charset="0"/>
              <a:cs typeface="Times New Roman" panose="02020603050405020304" pitchFamily="18" charset="0"/>
            </a:endParaRPr>
          </a:p>
          <a:p>
            <a:pPr marL="457200" indent="-457200"/>
            <a:endParaRPr lang="en-US" sz="4000" b="1" dirty="0">
              <a:solidFill>
                <a:schemeClr val="tx1"/>
              </a:solidFill>
              <a:latin typeface="Times New Roman" panose="02020603050405020304" pitchFamily="18" charset="0"/>
              <a:cs typeface="Times New Roman" panose="02020603050405020304" pitchFamily="18" charset="0"/>
            </a:endParaRPr>
          </a:p>
          <a:p>
            <a:pPr marL="457200" indent="-457200">
              <a:buFont typeface="Arial" panose="020B0604020202020204" pitchFamily="34" charset="0"/>
              <a:buChar char="•"/>
            </a:pPr>
            <a:r>
              <a:rPr lang="en-US" sz="4000" b="1" dirty="0">
                <a:solidFill>
                  <a:schemeClr val="tx1"/>
                </a:solidFill>
                <a:latin typeface="Cambria" pitchFamily="18" charset="0"/>
                <a:ea typeface="Cambria" pitchFamily="18" charset="0"/>
                <a:cs typeface="Times New Roman" panose="02020603050405020304" pitchFamily="18" charset="0"/>
              </a:rPr>
              <a:t>You should </a:t>
            </a:r>
            <a:r>
              <a:rPr lang="en-US" sz="5400" b="1" u="sng" dirty="0">
                <a:solidFill>
                  <a:schemeClr val="tx1"/>
                </a:solidFill>
                <a:latin typeface="Cambria" pitchFamily="18" charset="0"/>
                <a:ea typeface="Cambria" pitchFamily="18" charset="0"/>
                <a:cs typeface="Times New Roman" panose="02020603050405020304" pitchFamily="18" charset="0"/>
              </a:rPr>
              <a:t>NOT</a:t>
            </a:r>
            <a:r>
              <a:rPr lang="en-US" sz="4000" b="1" dirty="0">
                <a:solidFill>
                  <a:schemeClr val="tx1"/>
                </a:solidFill>
                <a:latin typeface="Cambria" pitchFamily="18" charset="0"/>
                <a:ea typeface="Cambria" pitchFamily="18" charset="0"/>
                <a:cs typeface="Times New Roman" panose="02020603050405020304" pitchFamily="18" charset="0"/>
              </a:rPr>
              <a:t> allot the reserved symbol of that political party to that candidate</a:t>
            </a:r>
            <a:r>
              <a:rPr lang="en-US" sz="4000" b="1" dirty="0">
                <a:solidFill>
                  <a:schemeClr val="tx1"/>
                </a:solidFill>
                <a:latin typeface="Times New Roman" panose="02020603050405020304" pitchFamily="18" charset="0"/>
                <a:cs typeface="Times New Roman" panose="02020603050405020304" pitchFamily="18" charset="0"/>
              </a:rPr>
              <a:t>.</a:t>
            </a:r>
          </a:p>
          <a:p>
            <a:endParaRPr lang="en-US" sz="4000" b="1" dirty="0">
              <a:solidFill>
                <a:schemeClr val="tx1"/>
              </a:solidFill>
              <a:latin typeface="Times New Roman" panose="02020603050405020304" pitchFamily="18" charset="0"/>
              <a:cs typeface="Times New Roman" panose="02020603050405020304" pitchFamily="18" charset="0"/>
            </a:endParaRPr>
          </a:p>
        </p:txBody>
      </p:sp>
      <p:sp>
        <p:nvSpPr>
          <p:cNvPr id="6" name="Title 1"/>
          <p:cNvSpPr>
            <a:spLocks noGrp="1"/>
          </p:cNvSpPr>
          <p:nvPr>
            <p:ph type="title"/>
          </p:nvPr>
        </p:nvSpPr>
        <p:spPr>
          <a:xfrm>
            <a:off x="289367" y="209004"/>
            <a:ext cx="11539960" cy="666206"/>
          </a:xfrm>
          <a:noFill/>
        </p:spPr>
        <p:txBody>
          <a:bodyPr vert="horz" lIns="91440" tIns="45720" rIns="91440" bIns="45720" rtlCol="0" anchor="ctr">
            <a:noAutofit/>
          </a:bodyPr>
          <a:lstStyle/>
          <a:p>
            <a:pPr lvl="0" algn="ctr"/>
            <a:r>
              <a:rPr lang="en-US" b="1" dirty="0">
                <a:solidFill>
                  <a:schemeClr val="tx1"/>
                </a:solidFill>
                <a:latin typeface="Cambria" pitchFamily="18" charset="0"/>
                <a:ea typeface="Cambria" pitchFamily="18" charset="0"/>
              </a:rPr>
              <a:t>  Allotment</a:t>
            </a:r>
            <a:r>
              <a:rPr lang="en-US" dirty="0">
                <a:solidFill>
                  <a:schemeClr val="tx1"/>
                </a:solidFill>
                <a:latin typeface="Cambria" pitchFamily="18" charset="0"/>
                <a:ea typeface="Cambria" pitchFamily="18" charset="0"/>
              </a:rPr>
              <a:t> : Different </a:t>
            </a:r>
            <a:r>
              <a:rPr lang="en-US" dirty="0" smtClean="0">
                <a:solidFill>
                  <a:schemeClr val="tx1"/>
                </a:solidFill>
                <a:latin typeface="Cambria" pitchFamily="18" charset="0"/>
                <a:ea typeface="Cambria" pitchFamily="18" charset="0"/>
              </a:rPr>
              <a:t>Scenario - </a:t>
            </a:r>
            <a:r>
              <a:rPr lang="en-US" dirty="0" err="1" smtClean="0">
                <a:solidFill>
                  <a:schemeClr val="tx1"/>
                </a:solidFill>
                <a:latin typeface="Cambria" pitchFamily="18" charset="0"/>
                <a:ea typeface="Cambria" pitchFamily="18" charset="0"/>
              </a:rPr>
              <a:t>contd</a:t>
            </a:r>
            <a:endParaRPr lang="en-US" dirty="0">
              <a:solidFill>
                <a:schemeClr val="tx1"/>
              </a:solidFill>
              <a:latin typeface="Cambria" pitchFamily="18" charset="0"/>
              <a:ea typeface="Cambria" pitchFamily="18" charset="0"/>
            </a:endParaRPr>
          </a:p>
        </p:txBody>
      </p:sp>
      <p:sp>
        <p:nvSpPr>
          <p:cNvPr id="5" name="Content Placeholder 3"/>
          <p:cNvSpPr>
            <a:spLocks noGrp="1"/>
          </p:cNvSpPr>
          <p:nvPr>
            <p:ph sz="quarter" idx="1"/>
          </p:nvPr>
        </p:nvSpPr>
        <p:spPr>
          <a:xfrm>
            <a:off x="370390" y="1084217"/>
            <a:ext cx="5494833" cy="5486400"/>
          </a:xfrm>
          <a:noFill/>
        </p:spPr>
        <p:txBody>
          <a:bodyPr anchor="t">
            <a:noAutofit/>
          </a:bodyPr>
          <a:lstStyle/>
          <a:p>
            <a:pPr marL="0" indent="0">
              <a:buNone/>
            </a:pPr>
            <a:endParaRPr lang="en-US" sz="32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endParaRPr>
          </a:p>
          <a:p>
            <a:pPr marL="514350" indent="-514350">
              <a:buFont typeface="+mj-lt"/>
              <a:buAutoNum type="arabicPeriod" startAt="6"/>
            </a:pPr>
            <a:r>
              <a:rPr lang="en-US" sz="32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If a candidate had not made a </a:t>
            </a:r>
            <a:r>
              <a:rPr lang="en-US" sz="3200" b="1" u="sng" dirty="0">
                <a:cs typeface="Times New Roman" panose="02020603050405020304" pitchFamily="18" charset="0"/>
              </a:rPr>
              <a:t>declaration</a:t>
            </a:r>
            <a:r>
              <a:rPr lang="en-US" sz="32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in any of his/her nomination paper that he has been set up by a particular recognized political party…     &amp;</a:t>
            </a:r>
          </a:p>
          <a:p>
            <a:pPr marL="514350" indent="-514350">
              <a:buNone/>
            </a:pPr>
            <a:r>
              <a:rPr lang="en-US" sz="3200" b="1" dirty="0">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3200" b="1" dirty="0">
                <a:cs typeface="Times New Roman" panose="02020603050405020304" pitchFamily="18" charset="0"/>
              </a:rPr>
              <a:t>If that party gives you intimation in Form </a:t>
            </a:r>
            <a:r>
              <a:rPr lang="en-US" sz="3200" b="1" dirty="0">
                <a:solidFill>
                  <a:srgbClr val="0070C0"/>
                </a:solidFill>
                <a:cs typeface="Times New Roman" panose="02020603050405020304" pitchFamily="18" charset="0"/>
              </a:rPr>
              <a:t>A and Form B…</a:t>
            </a:r>
          </a:p>
        </p:txBody>
      </p:sp>
      <p:sp>
        <p:nvSpPr>
          <p:cNvPr id="3" name="Slide Number Placeholder 2">
            <a:extLst>
              <a:ext uri="{FF2B5EF4-FFF2-40B4-BE49-F238E27FC236}">
                <a16:creationId xmlns:a16="http://schemas.microsoft.com/office/drawing/2014/main" id="{59EC48E3-1C1B-D6D5-E5FA-45DF8C7E5736}"/>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26</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wipe(down)">
                                      <p:cBhvr>
                                        <p:cTn id="7" dur="500"/>
                                        <p:tgtEl>
                                          <p:spTgt spid="4">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5705-8711-DBD4-2245-D3A9D05B6479}"/>
              </a:ext>
            </a:extLst>
          </p:cNvPr>
          <p:cNvSpPr>
            <a:spLocks noGrp="1"/>
          </p:cNvSpPr>
          <p:nvPr>
            <p:ph type="title"/>
          </p:nvPr>
        </p:nvSpPr>
        <p:spPr>
          <a:xfrm>
            <a:off x="262359" y="138016"/>
            <a:ext cx="11667282" cy="940704"/>
          </a:xfrm>
          <a:noFill/>
        </p:spPr>
        <p:txBody>
          <a:bodyPr/>
          <a:lstStyle/>
          <a:p>
            <a:r>
              <a:rPr lang="en-IN" sz="3600" b="1" i="1" dirty="0">
                <a:solidFill>
                  <a:schemeClr val="tx1"/>
                </a:solidFill>
              </a:rPr>
              <a:t>    </a:t>
            </a:r>
            <a:r>
              <a:rPr lang="en-IN" sz="3600" b="1" i="1" u="sng" dirty="0">
                <a:solidFill>
                  <a:schemeClr val="tx1"/>
                </a:solidFill>
                <a:latin typeface="Times New Roman" panose="02020603050405020304" pitchFamily="18" charset="0"/>
                <a:cs typeface="Times New Roman" panose="02020603050405020304" pitchFamily="18" charset="0"/>
              </a:rPr>
              <a:t>007 – </a:t>
            </a:r>
            <a:r>
              <a:rPr lang="en-IN" sz="3600" b="1" i="1" u="sng" dirty="0" err="1">
                <a:solidFill>
                  <a:schemeClr val="tx1"/>
                </a:solidFill>
                <a:latin typeface="Times New Roman" panose="02020603050405020304" pitchFamily="18" charset="0"/>
                <a:cs typeface="Times New Roman" panose="02020603050405020304" pitchFamily="18" charset="0"/>
              </a:rPr>
              <a:t>Roopnagar</a:t>
            </a:r>
            <a:r>
              <a:rPr lang="en-IN" sz="3600" b="1" i="1" u="sng" dirty="0">
                <a:solidFill>
                  <a:schemeClr val="tx1"/>
                </a:solidFill>
                <a:latin typeface="Times New Roman" panose="02020603050405020304" pitchFamily="18" charset="0"/>
                <a:cs typeface="Times New Roman" panose="02020603050405020304" pitchFamily="18" charset="0"/>
              </a:rPr>
              <a:t> A.C.</a:t>
            </a:r>
            <a:r>
              <a:rPr lang="en-IN" b="1" dirty="0"/>
              <a:t>      </a:t>
            </a:r>
            <a:r>
              <a:rPr lang="en-IN" b="1" dirty="0">
                <a:latin typeface="Bradley Hand ITC" panose="03070402050302030203" pitchFamily="66" charset="0"/>
              </a:rPr>
              <a:t>!! CASE STUDY !!</a:t>
            </a:r>
            <a:r>
              <a:rPr lang="en-IN" b="1" dirty="0"/>
              <a:t> </a:t>
            </a:r>
          </a:p>
        </p:txBody>
      </p:sp>
      <p:graphicFrame>
        <p:nvGraphicFramePr>
          <p:cNvPr id="4" name="Table 4">
            <a:extLst>
              <a:ext uri="{FF2B5EF4-FFF2-40B4-BE49-F238E27FC236}">
                <a16:creationId xmlns:a16="http://schemas.microsoft.com/office/drawing/2014/main" id="{E9352A79-0819-6B22-6CE4-913104EFC438}"/>
              </a:ext>
            </a:extLst>
          </p:cNvPr>
          <p:cNvGraphicFramePr>
            <a:graphicFrameLocks noGrp="1"/>
          </p:cNvGraphicFramePr>
          <p:nvPr>
            <p:ph sz="quarter" idx="1"/>
            <p:extLst>
              <p:ext uri="{D42A27DB-BD31-4B8C-83A1-F6EECF244321}">
                <p14:modId xmlns:p14="http://schemas.microsoft.com/office/powerpoint/2010/main" val="1067198701"/>
              </p:ext>
            </p:extLst>
          </p:nvPr>
        </p:nvGraphicFramePr>
        <p:xfrm>
          <a:off x="262359" y="1259867"/>
          <a:ext cx="11667282" cy="5192185"/>
        </p:xfrm>
        <a:graphic>
          <a:graphicData uri="http://schemas.openxmlformats.org/drawingml/2006/table">
            <a:tbl>
              <a:tblPr firstRow="1" bandRow="1">
                <a:tableStyleId>{5C22544A-7EE6-4342-B048-85BDC9FD1C3A}</a:tableStyleId>
              </a:tblPr>
              <a:tblGrid>
                <a:gridCol w="2110451">
                  <a:extLst>
                    <a:ext uri="{9D8B030D-6E8A-4147-A177-3AD203B41FA5}">
                      <a16:colId xmlns:a16="http://schemas.microsoft.com/office/drawing/2014/main" val="2143715212"/>
                    </a:ext>
                  </a:extLst>
                </a:gridCol>
                <a:gridCol w="2372810">
                  <a:extLst>
                    <a:ext uri="{9D8B030D-6E8A-4147-A177-3AD203B41FA5}">
                      <a16:colId xmlns:a16="http://schemas.microsoft.com/office/drawing/2014/main" val="2381019520"/>
                    </a:ext>
                  </a:extLst>
                </a:gridCol>
                <a:gridCol w="1163474">
                  <a:extLst>
                    <a:ext uri="{9D8B030D-6E8A-4147-A177-3AD203B41FA5}">
                      <a16:colId xmlns:a16="http://schemas.microsoft.com/office/drawing/2014/main" val="26316334"/>
                    </a:ext>
                  </a:extLst>
                </a:gridCol>
                <a:gridCol w="1854680">
                  <a:extLst>
                    <a:ext uri="{9D8B030D-6E8A-4147-A177-3AD203B41FA5}">
                      <a16:colId xmlns:a16="http://schemas.microsoft.com/office/drawing/2014/main" val="1503556940"/>
                    </a:ext>
                  </a:extLst>
                </a:gridCol>
                <a:gridCol w="2156603">
                  <a:extLst>
                    <a:ext uri="{9D8B030D-6E8A-4147-A177-3AD203B41FA5}">
                      <a16:colId xmlns:a16="http://schemas.microsoft.com/office/drawing/2014/main" val="2694880832"/>
                    </a:ext>
                  </a:extLst>
                </a:gridCol>
                <a:gridCol w="2009264">
                  <a:extLst>
                    <a:ext uri="{9D8B030D-6E8A-4147-A177-3AD203B41FA5}">
                      <a16:colId xmlns:a16="http://schemas.microsoft.com/office/drawing/2014/main" val="3842686251"/>
                    </a:ext>
                  </a:extLst>
                </a:gridCol>
              </a:tblGrid>
              <a:tr h="1017266">
                <a:tc gridSpan="3">
                  <a:txBody>
                    <a:bodyPr/>
                    <a:lstStyle/>
                    <a:p>
                      <a:pPr algn="ctr"/>
                      <a:endParaRPr kumimoji="0" lang="en-IN" sz="1800" b="1" kern="1200" dirty="0">
                        <a:solidFill>
                          <a:schemeClr val="bg1"/>
                        </a:solidFill>
                        <a:effectLst/>
                        <a:latin typeface="Times New Roman" panose="02020603050405020304" pitchFamily="18" charset="0"/>
                        <a:ea typeface="+mn-ea"/>
                        <a:cs typeface="Times New Roman" panose="02020603050405020304" pitchFamily="18" charset="0"/>
                      </a:endParaRPr>
                    </a:p>
                    <a:p>
                      <a:pPr algn="ctr"/>
                      <a:r>
                        <a:rPr kumimoji="0" lang="en-IN" sz="1800" b="1" kern="1200" dirty="0">
                          <a:solidFill>
                            <a:schemeClr val="bg1"/>
                          </a:solidFill>
                          <a:effectLst/>
                          <a:latin typeface="Times New Roman" panose="02020603050405020304" pitchFamily="18" charset="0"/>
                          <a:ea typeface="+mn-ea"/>
                          <a:cs typeface="Times New Roman" panose="02020603050405020304" pitchFamily="18" charset="0"/>
                        </a:rPr>
                        <a:t>Status 0f candidates in 2019 elections</a:t>
                      </a:r>
                    </a:p>
                    <a:p>
                      <a:pPr algn="ctr"/>
                      <a:endParaRPr lang="en-IN" sz="1800" dirty="0">
                        <a:solidFill>
                          <a:schemeClr val="bg1"/>
                        </a:solidFill>
                        <a:latin typeface="Times New Roman" panose="02020603050405020304" pitchFamily="18" charset="0"/>
                        <a:cs typeface="Times New Roman" panose="02020603050405020304" pitchFamily="18" charset="0"/>
                      </a:endParaRPr>
                    </a:p>
                  </a:txBody>
                  <a:tcPr>
                    <a:solidFill>
                      <a:srgbClr val="002060"/>
                    </a:solidFill>
                  </a:tcPr>
                </a:tc>
                <a:tc hMerge="1">
                  <a:txBody>
                    <a:bodyPr/>
                    <a:lstStyle/>
                    <a:p>
                      <a:endParaRPr lang="en-IN" dirty="0"/>
                    </a:p>
                  </a:txBody>
                  <a:tcPr/>
                </a:tc>
                <a:tc hMerge="1">
                  <a:txBody>
                    <a:bodyPr/>
                    <a:lstStyle/>
                    <a:p>
                      <a:endParaRPr lang="en-IN" dirty="0"/>
                    </a:p>
                  </a:txBody>
                  <a:tcPr/>
                </a:tc>
                <a:tc>
                  <a:txBody>
                    <a:bodyPr/>
                    <a:lstStyle/>
                    <a:p>
                      <a:pPr>
                        <a:lnSpc>
                          <a:spcPct val="107000"/>
                        </a:lnSpc>
                        <a:spcAft>
                          <a:spcPts val="800"/>
                        </a:spcAft>
                      </a:pPr>
                      <a:r>
                        <a:rPr lang="en-IN" sz="1800" kern="100" dirty="0" smtClean="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Elections </a:t>
                      </a:r>
                      <a:r>
                        <a:rPr lang="en-IN"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2024 (Status)</a:t>
                      </a:r>
                    </a:p>
                  </a:txBody>
                  <a:tcPr marL="68580" marR="68580" marT="0" marB="0">
                    <a:solidFill>
                      <a:srgbClr val="002060"/>
                    </a:solidFill>
                  </a:tcPr>
                </a:tc>
                <a:tc>
                  <a:txBody>
                    <a:bodyPr/>
                    <a:lstStyle/>
                    <a:p>
                      <a:pPr>
                        <a:lnSpc>
                          <a:spcPct val="107000"/>
                        </a:lnSpc>
                        <a:spcAft>
                          <a:spcPts val="800"/>
                        </a:spcAft>
                      </a:pPr>
                      <a:r>
                        <a:rPr lang="en-IN"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Symbols demanded in 2024 elections </a:t>
                      </a:r>
                    </a:p>
                  </a:txBody>
                  <a:tcPr marL="68580" marR="68580" marT="0" marB="0">
                    <a:solidFill>
                      <a:srgbClr val="002060"/>
                    </a:solidFill>
                  </a:tcPr>
                </a:tc>
                <a:tc>
                  <a:txBody>
                    <a:bodyPr/>
                    <a:lstStyle/>
                    <a:p>
                      <a:pPr>
                        <a:lnSpc>
                          <a:spcPct val="107000"/>
                        </a:lnSpc>
                        <a:spcAft>
                          <a:spcPts val="800"/>
                        </a:spcAft>
                      </a:pPr>
                      <a:endParaRPr lang="en-IN"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1800" kern="100" dirty="0">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RO’s decision </a:t>
                      </a:r>
                    </a:p>
                  </a:txBody>
                  <a:tcPr marL="68580" marR="68580" marT="0" marB="0">
                    <a:solidFill>
                      <a:srgbClr val="002060"/>
                    </a:solidFill>
                  </a:tcPr>
                </a:tc>
                <a:extLst>
                  <a:ext uri="{0D108BD9-81ED-4DB2-BD59-A6C34878D82A}">
                    <a16:rowId xmlns:a16="http://schemas.microsoft.com/office/drawing/2014/main" val="3202336286"/>
                  </a:ext>
                </a:extLst>
              </a:tr>
              <a:tr h="766842">
                <a:tc>
                  <a:txBody>
                    <a:bodyPr/>
                    <a:lstStyle/>
                    <a:p>
                      <a:pPr>
                        <a:lnSpc>
                          <a:spcPct val="107000"/>
                        </a:lnSpc>
                        <a:spcAft>
                          <a:spcPts val="800"/>
                        </a:spcAft>
                      </a:pPr>
                      <a:r>
                        <a:rPr lang="en-IN" sz="2000" b="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Candidate - A </a:t>
                      </a:r>
                      <a:r>
                        <a:rPr lang="en-IN" sz="2000" b="0"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Recognised Party)</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(Reserved Symbol)</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Sitting member</a:t>
                      </a:r>
                    </a:p>
                  </a:txBody>
                  <a:tcPr marL="68580" marR="68580" marT="0" marB="0"/>
                </a:tc>
                <a:tc>
                  <a:txBody>
                    <a:bodyPr/>
                    <a:lstStyle/>
                    <a:p>
                      <a:pPr>
                        <a:lnSpc>
                          <a:spcPct val="107000"/>
                        </a:lnSpc>
                        <a:spcAft>
                          <a:spcPts val="800"/>
                        </a:spcAft>
                      </a:pPr>
                      <a:endPar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 Umbrella, Pen</a:t>
                      </a:r>
                    </a:p>
                  </a:txBody>
                  <a:tcPr marL="68580" marR="68580" marT="0" marB="0"/>
                </a:tc>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Draw*</a:t>
                      </a:r>
                    </a:p>
                  </a:txBody>
                  <a:tcPr marL="68580" marR="68580" marT="0" marB="0"/>
                </a:tc>
                <a:extLst>
                  <a:ext uri="{0D108BD9-81ED-4DB2-BD59-A6C34878D82A}">
                    <a16:rowId xmlns:a16="http://schemas.microsoft.com/office/drawing/2014/main" val="2888833202"/>
                  </a:ext>
                </a:extLst>
              </a:tr>
              <a:tr h="766842">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Candidate-B</a:t>
                      </a:r>
                    </a:p>
                    <a:p>
                      <a:pPr>
                        <a:lnSpc>
                          <a:spcPct val="107000"/>
                        </a:lnSpc>
                        <a:spcAft>
                          <a:spcPts val="800"/>
                        </a:spcAft>
                      </a:pPr>
                      <a:r>
                        <a:rPr lang="en-IN" sz="2000" b="1" i="1" kern="1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(RUPP)</a:t>
                      </a:r>
                      <a:endPar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(Candle)</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Sitting member</a:t>
                      </a:r>
                    </a:p>
                  </a:txBody>
                  <a:tcPr marL="68580" marR="68580" marT="0" marB="0"/>
                </a:tc>
                <a:tc>
                  <a:txBody>
                    <a:bodyPr/>
                    <a:lstStyle/>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 Umbrella, Pen</a:t>
                      </a:r>
                    </a:p>
                  </a:txBody>
                  <a:tcPr marL="68580" marR="68580" marT="0" marB="0"/>
                </a:tc>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Draw *</a:t>
                      </a:r>
                    </a:p>
                  </a:txBody>
                  <a:tcPr marL="68580" marR="68580" marT="0" marB="0"/>
                </a:tc>
                <a:extLst>
                  <a:ext uri="{0D108BD9-81ED-4DB2-BD59-A6C34878D82A}">
                    <a16:rowId xmlns:a16="http://schemas.microsoft.com/office/drawing/2014/main" val="838801102"/>
                  </a:ext>
                </a:extLst>
              </a:tr>
              <a:tr h="504259">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Independent-C</a:t>
                      </a:r>
                    </a:p>
                  </a:txBody>
                  <a:tcPr marL="68580" marR="68580" marT="0" marB="0"/>
                </a:tc>
                <a:tc>
                  <a:txBody>
                    <a:bodyPr/>
                    <a:lstStyle/>
                    <a:p>
                      <a:pPr>
                        <a:lnSpc>
                          <a:spcPct val="107000"/>
                        </a:lnSpc>
                        <a:spcAft>
                          <a:spcPts val="800"/>
                        </a:spcAft>
                      </a:pP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Match Box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Sitting member</a:t>
                      </a:r>
                    </a:p>
                  </a:txBody>
                  <a:tcPr marL="68580" marR="68580" marT="0" marB="0"/>
                </a:tc>
                <a:tc>
                  <a:txBody>
                    <a:bodyPr/>
                    <a:lstStyle/>
                    <a:p>
                      <a:pPr>
                        <a:lnSpc>
                          <a:spcPct val="107000"/>
                        </a:lnSpc>
                        <a:spcAft>
                          <a:spcPts val="800"/>
                        </a:spcAft>
                      </a:pPr>
                      <a:r>
                        <a:rPr lang="en-IN" sz="2000" b="1" i="1" kern="100" dirty="0" smtClean="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RUPP</a:t>
                      </a:r>
                      <a:endPar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 Umbrella, Pen</a:t>
                      </a:r>
                    </a:p>
                  </a:txBody>
                  <a:tcPr marL="68580" marR="68580" marT="0" marB="0"/>
                </a:tc>
                <a:tc>
                  <a:txBody>
                    <a:bodyPr/>
                    <a:lstStyle/>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a:t>
                      </a:r>
                    </a:p>
                  </a:txBody>
                  <a:tcPr marL="68580" marR="68580" marT="0" marB="0"/>
                </a:tc>
                <a:extLst>
                  <a:ext uri="{0D108BD9-81ED-4DB2-BD59-A6C34878D82A}">
                    <a16:rowId xmlns:a16="http://schemas.microsoft.com/office/drawing/2014/main" val="1309328615"/>
                  </a:ext>
                </a:extLst>
              </a:tr>
              <a:tr h="504259">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Independent-D</a:t>
                      </a:r>
                    </a:p>
                  </a:txBody>
                  <a:tcPr marL="68580" marR="68580" marT="0" marB="0"/>
                </a:tc>
                <a:tc>
                  <a:txBody>
                    <a:bodyPr/>
                    <a:lstStyle/>
                    <a:p>
                      <a:pPr>
                        <a:lnSpc>
                          <a:spcPct val="107000"/>
                        </a:lnSpc>
                        <a:spcAft>
                          <a:spcPts val="800"/>
                        </a:spcAft>
                      </a:pP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Candle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Sitting member</a:t>
                      </a:r>
                    </a:p>
                  </a:txBody>
                  <a:tcPr marL="68580" marR="68580" marT="0" marB="0"/>
                </a:tc>
                <a:tc>
                  <a:txBody>
                    <a:bodyPr/>
                    <a:lstStyle/>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 </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Air conditioner, Umbrella, Pen</a:t>
                      </a:r>
                    </a:p>
                  </a:txBody>
                  <a:tcPr marL="68580" marR="68580" marT="0" marB="0"/>
                </a:tc>
                <a:tc>
                  <a:txBody>
                    <a:bodyPr/>
                    <a:lstStyle/>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Draw *</a:t>
                      </a:r>
                    </a:p>
                  </a:txBody>
                  <a:tcPr marL="68580" marR="68580" marT="0" marB="0"/>
                </a:tc>
                <a:extLst>
                  <a:ext uri="{0D108BD9-81ED-4DB2-BD59-A6C34878D82A}">
                    <a16:rowId xmlns:a16="http://schemas.microsoft.com/office/drawing/2014/main" val="677055577"/>
                  </a:ext>
                </a:extLst>
              </a:tr>
              <a:tr h="1125125">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Independent-E</a:t>
                      </a:r>
                    </a:p>
                  </a:txBody>
                  <a:tcPr marL="68580" marR="68580" marT="0" marB="0"/>
                </a:tc>
                <a:tc>
                  <a:txBody>
                    <a:bodyPr/>
                    <a:lstStyle/>
                    <a:p>
                      <a:pPr>
                        <a:lnSpc>
                          <a:spcPct val="107000"/>
                        </a:lnSpc>
                        <a:spcAft>
                          <a:spcPts val="800"/>
                        </a:spcAft>
                      </a:pPr>
                      <a:endPar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i="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Umbrella</a:t>
                      </a:r>
                    </a:p>
                  </a:txBody>
                  <a:tcPr marL="68580" marR="68580" marT="0" marB="0"/>
                </a:tc>
                <a:tc>
                  <a:txBody>
                    <a:bodyPr/>
                    <a:lstStyle/>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Not a Sitting member</a:t>
                      </a:r>
                    </a:p>
                  </a:txBody>
                  <a:tcPr marL="68580" marR="68580" marT="0" marB="0"/>
                </a:tc>
                <a:tc>
                  <a:txBody>
                    <a:bodyPr/>
                    <a:lstStyle/>
                    <a:p>
                      <a:pPr>
                        <a:lnSpc>
                          <a:spcPct val="107000"/>
                        </a:lnSpc>
                        <a:spcAft>
                          <a:spcPts val="800"/>
                        </a:spcAft>
                      </a:pPr>
                      <a:endPar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Independent</a:t>
                      </a:r>
                    </a:p>
                  </a:txBody>
                  <a:tcPr marL="68580" marR="68580" marT="0" marB="0"/>
                </a:tc>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Umbrella, Pen, Air conditioner,</a:t>
                      </a:r>
                    </a:p>
                  </a:txBody>
                  <a:tcPr marL="68580" marR="68580" marT="0" marB="0"/>
                </a:tc>
                <a:tc>
                  <a:txBody>
                    <a:bodyPr/>
                    <a:lstStyle/>
                    <a:p>
                      <a:pPr>
                        <a:lnSpc>
                          <a:spcPct val="107000"/>
                        </a:lnSpc>
                        <a:spcAft>
                          <a:spcPts val="800"/>
                        </a:spcAft>
                      </a:pPr>
                      <a:endPar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en-IN" sz="2000" b="1"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Umbrella</a:t>
                      </a:r>
                      <a:r>
                        <a:rPr lang="en-IN" sz="2000" kern="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a:t>
                      </a:r>
                    </a:p>
                  </a:txBody>
                  <a:tcPr marL="68580" marR="68580" marT="0" marB="0"/>
                </a:tc>
                <a:extLst>
                  <a:ext uri="{0D108BD9-81ED-4DB2-BD59-A6C34878D82A}">
                    <a16:rowId xmlns:a16="http://schemas.microsoft.com/office/drawing/2014/main" val="1919715412"/>
                  </a:ext>
                </a:extLst>
              </a:tr>
            </a:tbl>
          </a:graphicData>
        </a:graphic>
      </p:graphicFrame>
      <p:sp>
        <p:nvSpPr>
          <p:cNvPr id="5" name="Slide Number Placeholder 4">
            <a:extLst>
              <a:ext uri="{FF2B5EF4-FFF2-40B4-BE49-F238E27FC236}">
                <a16:creationId xmlns:a16="http://schemas.microsoft.com/office/drawing/2014/main" id="{3421CE53-2130-6981-2882-3C4650FF3C35}"/>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27</a:t>
            </a:fld>
            <a:endParaRPr lang="en-IN" sz="1200" b="0" i="0" u="none" strike="noStrike" cap="none">
              <a:solidFill>
                <a:srgbClr val="898989"/>
              </a:solidFill>
              <a:latin typeface="Calibri"/>
              <a:ea typeface="Calibri"/>
              <a:cs typeface="Calibri"/>
              <a:sym typeface="Calibri"/>
            </a:endParaRPr>
          </a:p>
        </p:txBody>
      </p:sp>
      <p:sp>
        <p:nvSpPr>
          <p:cNvPr id="6" name="Rectangle 5"/>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
        <p:nvSpPr>
          <p:cNvPr id="7" name="Rectangle 6"/>
          <p:cNvSpPr/>
          <p:nvPr/>
        </p:nvSpPr>
        <p:spPr>
          <a:xfrm>
            <a:off x="10490362" y="423702"/>
            <a:ext cx="1002390" cy="369332"/>
          </a:xfrm>
          <a:prstGeom prst="rect">
            <a:avLst/>
          </a:prstGeom>
        </p:spPr>
        <p:txBody>
          <a:bodyPr wrap="none">
            <a:spAutoFit/>
          </a:bodyPr>
          <a:lstStyle/>
          <a:p>
            <a:r>
              <a:rPr lang="en-US" b="1" dirty="0">
                <a:latin typeface="Cambria" pitchFamily="18" charset="0"/>
                <a:ea typeface="Cambria" pitchFamily="18" charset="0"/>
              </a:rPr>
              <a:t>– contd.</a:t>
            </a:r>
            <a:endParaRPr lang="en-IN" dirty="0"/>
          </a:p>
        </p:txBody>
      </p:sp>
    </p:spTree>
    <p:extLst>
      <p:ext uri="{BB962C8B-B14F-4D97-AF65-F5344CB8AC3E}">
        <p14:creationId xmlns:p14="http://schemas.microsoft.com/office/powerpoint/2010/main" val="149296596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2" presetClass="emph" presetSubtype="0" fill="hold" nodeType="clickEffect">
                                  <p:stCondLst>
                                    <p:cond delay="0"/>
                                  </p:stCondLst>
                                  <p:childTnLst>
                                    <p:animRot by="120000">
                                      <p:cBhvr>
                                        <p:cTn id="6" dur="100" fill="hold">
                                          <p:stCondLst>
                                            <p:cond delay="0"/>
                                          </p:stCondLst>
                                        </p:cTn>
                                        <p:tgtEl>
                                          <p:spTgt spid="4"/>
                                        </p:tgtEl>
                                        <p:attrNameLst>
                                          <p:attrName>r</p:attrName>
                                        </p:attrNameLst>
                                      </p:cBhvr>
                                    </p:animRot>
                                    <p:animRot by="-240000">
                                      <p:cBhvr>
                                        <p:cTn id="7" dur="200" fill="hold">
                                          <p:stCondLst>
                                            <p:cond delay="200"/>
                                          </p:stCondLst>
                                        </p:cTn>
                                        <p:tgtEl>
                                          <p:spTgt spid="4"/>
                                        </p:tgtEl>
                                        <p:attrNameLst>
                                          <p:attrName>r</p:attrName>
                                        </p:attrNameLst>
                                      </p:cBhvr>
                                    </p:animRot>
                                    <p:animRot by="240000">
                                      <p:cBhvr>
                                        <p:cTn id="8" dur="200" fill="hold">
                                          <p:stCondLst>
                                            <p:cond delay="400"/>
                                          </p:stCondLst>
                                        </p:cTn>
                                        <p:tgtEl>
                                          <p:spTgt spid="4"/>
                                        </p:tgtEl>
                                        <p:attrNameLst>
                                          <p:attrName>r</p:attrName>
                                        </p:attrNameLst>
                                      </p:cBhvr>
                                    </p:animRot>
                                    <p:animRot by="-240000">
                                      <p:cBhvr>
                                        <p:cTn id="9" dur="200" fill="hold">
                                          <p:stCondLst>
                                            <p:cond delay="600"/>
                                          </p:stCondLst>
                                        </p:cTn>
                                        <p:tgtEl>
                                          <p:spTgt spid="4"/>
                                        </p:tgtEl>
                                        <p:attrNameLst>
                                          <p:attrName>r</p:attrName>
                                        </p:attrNameLst>
                                      </p:cBhvr>
                                    </p:animRot>
                                    <p:animRot by="120000">
                                      <p:cBhvr>
                                        <p:cTn id="10" dur="200" fill="hold">
                                          <p:stCondLst>
                                            <p:cond delay="800"/>
                                          </p:stCondLst>
                                        </p:cTn>
                                        <p:tgtEl>
                                          <p:spTgt spid="4"/>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0AF62-8816-AE09-AB37-6D76F669DE6D}"/>
              </a:ext>
            </a:extLst>
          </p:cNvPr>
          <p:cNvSpPr>
            <a:spLocks noGrp="1"/>
          </p:cNvSpPr>
          <p:nvPr>
            <p:ph type="title"/>
          </p:nvPr>
        </p:nvSpPr>
        <p:spPr>
          <a:xfrm>
            <a:off x="1052423" y="274638"/>
            <a:ext cx="9859992" cy="1143000"/>
          </a:xfrm>
          <a:noFill/>
        </p:spPr>
        <p:txBody>
          <a:bodyPr/>
          <a:lstStyle/>
          <a:p>
            <a:pPr algn="ctr"/>
            <a:r>
              <a:rPr lang="en-IN" sz="4400" b="1" dirty="0">
                <a:ln w="22225">
                  <a:solidFill>
                    <a:schemeClr val="accent2"/>
                  </a:solidFill>
                  <a:prstDash val="solid"/>
                </a:ln>
                <a:solidFill>
                  <a:schemeClr val="tx1"/>
                </a:solidFill>
                <a:latin typeface="Bradley Hand ITC" panose="03070402050302030203" pitchFamily="66" charset="0"/>
                <a:cs typeface="Times New Roman" panose="02020603050405020304" pitchFamily="18" charset="0"/>
              </a:rPr>
              <a:t>CASE STUDY -</a:t>
            </a:r>
            <a:r>
              <a:rPr lang="en-IN" b="1" dirty="0">
                <a:solidFill>
                  <a:schemeClr val="tx1"/>
                </a:solidFill>
                <a:latin typeface="Bradley Hand ITC" panose="03070402050302030203" pitchFamily="66" charset="0"/>
                <a:cs typeface="Times New Roman" panose="02020603050405020304" pitchFamily="18" charset="0"/>
              </a:rPr>
              <a:t> </a:t>
            </a:r>
            <a:r>
              <a:rPr lang="en-US" b="1" dirty="0">
                <a:solidFill>
                  <a:schemeClr val="tx1"/>
                </a:solidFill>
                <a:latin typeface="Cambria" pitchFamily="18" charset="0"/>
                <a:ea typeface="Cambria" pitchFamily="18" charset="0"/>
              </a:rPr>
              <a:t>– contd.</a:t>
            </a:r>
            <a:endParaRPr lang="en-IN" dirty="0">
              <a:solidFill>
                <a:schemeClr val="tx1"/>
              </a:solidFill>
              <a:latin typeface="Bradley Hand ITC" panose="03070402050302030203" pitchFamily="66"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961CD44-7FDC-3E49-A0E7-A0F7A238A16C}"/>
              </a:ext>
            </a:extLst>
          </p:cNvPr>
          <p:cNvSpPr>
            <a:spLocks noGrp="1"/>
          </p:cNvSpPr>
          <p:nvPr>
            <p:ph sz="quarter" idx="1"/>
          </p:nvPr>
        </p:nvSpPr>
        <p:spPr>
          <a:xfrm>
            <a:off x="1052424" y="2215547"/>
            <a:ext cx="9859992" cy="3969152"/>
          </a:xfrm>
        </p:spPr>
        <p:txBody>
          <a:bodyPr>
            <a:normAutofit fontScale="92500" lnSpcReduction="10000"/>
          </a:bodyPr>
          <a:lstStyle/>
          <a:p>
            <a:pPr marL="0" lvl="0" indent="0">
              <a:lnSpc>
                <a:spcPct val="107000"/>
              </a:lnSpc>
              <a:spcAft>
                <a:spcPts val="800"/>
              </a:spcAft>
              <a:buNone/>
            </a:pPr>
            <a:r>
              <a:rPr lang="en-IN" sz="4000" i="1" kern="100" dirty="0">
                <a:latin typeface="Times New Roman" panose="02020603050405020304" pitchFamily="18" charset="0"/>
                <a:ea typeface="Calibri" panose="020F0502020204030204" pitchFamily="34" charset="0"/>
                <a:cs typeface="Times New Roman" panose="02020603050405020304" pitchFamily="18" charset="0"/>
              </a:rPr>
              <a:t>*</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Draw of lot between candidates </a:t>
            </a:r>
            <a:r>
              <a:rPr lang="en-IN" sz="4000" i="1" kern="100" dirty="0">
                <a:latin typeface="Times New Roman" panose="02020603050405020304" pitchFamily="18" charset="0"/>
                <a:ea typeface="Calibri" panose="020F0502020204030204" pitchFamily="34" charset="0"/>
                <a:cs typeface="Times New Roman" panose="02020603050405020304" pitchFamily="18" charset="0"/>
              </a:rPr>
              <a:t>A, B</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 &amp; D. </a:t>
            </a:r>
            <a:r>
              <a:rPr lang="en-IN" sz="4000" i="1" kern="100" dirty="0">
                <a:latin typeface="Times New Roman" panose="02020603050405020304" pitchFamily="18" charset="0"/>
                <a:ea typeface="Calibri" panose="020F0502020204030204" pitchFamily="34" charset="0"/>
                <a:cs typeface="Times New Roman" panose="02020603050405020304" pitchFamily="18" charset="0"/>
              </a:rPr>
              <a:t>I</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n result of the draw, only one candidate will be allotted </a:t>
            </a:r>
            <a:r>
              <a:rPr lang="en-IN" sz="4000" i="1" kern="100" dirty="0" smtClean="0">
                <a:effectLst/>
                <a:latin typeface="Times New Roman" panose="02020603050405020304" pitchFamily="18" charset="0"/>
                <a:ea typeface="Calibri" panose="020F0502020204030204" pitchFamily="34" charset="0"/>
                <a:cs typeface="Times New Roman" panose="02020603050405020304" pitchFamily="18" charset="0"/>
              </a:rPr>
              <a:t>the </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symbol </a:t>
            </a:r>
            <a:r>
              <a:rPr lang="en-IN" sz="4000" b="1" i="1" kern="100" dirty="0" smtClean="0">
                <a:effectLst/>
                <a:highlight>
                  <a:srgbClr val="FFFF00"/>
                </a:highlight>
                <a:latin typeface="Times New Roman" panose="02020603050405020304" pitchFamily="18" charset="0"/>
                <a:ea typeface="Calibri" panose="020F0502020204030204" pitchFamily="34" charset="0"/>
                <a:cs typeface="Times New Roman" panose="02020603050405020304" pitchFamily="18" charset="0"/>
              </a:rPr>
              <a:t>PEN </a:t>
            </a:r>
            <a:r>
              <a:rPr lang="en-IN" sz="4000" b="1" i="1" kern="100" dirty="0">
                <a:highlight>
                  <a:srgbClr val="FFFF00"/>
                </a:highlight>
                <a:latin typeface="Times New Roman" panose="02020603050405020304" pitchFamily="18" charset="0"/>
                <a:ea typeface="Calibri" panose="020F0502020204030204" pitchFamily="34" charset="0"/>
                <a:cs typeface="Times New Roman" panose="02020603050405020304" pitchFamily="18" charset="0"/>
              </a:rPr>
              <a:t>.</a:t>
            </a:r>
          </a:p>
          <a:p>
            <a:pPr marL="0" lvl="0" indent="0">
              <a:lnSpc>
                <a:spcPct val="107000"/>
              </a:lnSpc>
              <a:spcAft>
                <a:spcPts val="800"/>
              </a:spcAft>
              <a:buNone/>
            </a:pPr>
            <a:r>
              <a:rPr lang="en-IN" sz="4000" i="1" kern="100" dirty="0">
                <a:latin typeface="Times New Roman" panose="02020603050405020304" pitchFamily="18" charset="0"/>
                <a:ea typeface="Calibri" panose="020F0502020204030204" pitchFamily="34" charset="0"/>
                <a:cs typeface="Times New Roman" panose="02020603050405020304" pitchFamily="18" charset="0"/>
              </a:rPr>
              <a:t>T</a:t>
            </a:r>
            <a:r>
              <a:rPr lang="en-IN" sz="4000" i="1" kern="100" dirty="0">
                <a:effectLst/>
                <a:latin typeface="Times New Roman" panose="02020603050405020304" pitchFamily="18" charset="0"/>
                <a:ea typeface="Calibri" panose="020F0502020204030204" pitchFamily="34" charset="0"/>
                <a:cs typeface="Times New Roman" panose="02020603050405020304" pitchFamily="18" charset="0"/>
              </a:rPr>
              <a:t>hen remaining two candidates will be allotted symbols by RO from the list of available free symbols.</a:t>
            </a:r>
            <a:endParaRPr lang="en-IN" sz="1800" kern="1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A7A70D64-DC71-E060-B21C-1DE5427F0B77}"/>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28</a:t>
            </a:fld>
            <a:endParaRPr lang="en-IN" sz="1200" b="0" i="0" u="none" strike="noStrike" cap="none">
              <a:solidFill>
                <a:srgbClr val="898989"/>
              </a:solidFill>
              <a:latin typeface="Calibri"/>
              <a:ea typeface="Calibri"/>
              <a:cs typeface="Calibri"/>
              <a:sym typeface="Calibri"/>
            </a:endParaRPr>
          </a:p>
        </p:txBody>
      </p:sp>
      <p:sp>
        <p:nvSpPr>
          <p:cNvPr id="6" name="Rectangle 5"/>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6349915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277791" y="185195"/>
            <a:ext cx="11667281" cy="1034005"/>
          </a:xfrm>
          <a:prstGeom prst="rect">
            <a:avLst/>
          </a:prstGeom>
          <a:noFill/>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000" b="1" dirty="0">
                <a:latin typeface="Cambria" pitchFamily="18" charset="0"/>
                <a:ea typeface="Cambria" pitchFamily="18" charset="0"/>
              </a:rPr>
              <a:t>Allotment</a:t>
            </a:r>
            <a:r>
              <a:rPr lang="en-US" sz="4000" dirty="0">
                <a:latin typeface="Cambria" pitchFamily="18" charset="0"/>
                <a:ea typeface="Cambria" pitchFamily="18" charset="0"/>
              </a:rPr>
              <a:t> : Different </a:t>
            </a:r>
            <a:r>
              <a:rPr lang="en-US" sz="4000" dirty="0" smtClean="0">
                <a:latin typeface="Cambria" pitchFamily="18" charset="0"/>
                <a:ea typeface="Cambria" pitchFamily="18" charset="0"/>
              </a:rPr>
              <a:t>Scenario – contd.</a:t>
            </a:r>
            <a:endParaRPr kumimoji="0" lang="en-US" sz="4000" b="1" i="0" u="none" strike="noStrike" kern="1200" cap="none" spc="0" normalizeH="0" baseline="0" noProof="0" dirty="0">
              <a:ln>
                <a:noFill/>
              </a:ln>
              <a:effectLst/>
              <a:uLnTx/>
              <a:uFillTx/>
              <a:latin typeface="Cambria" pitchFamily="18" charset="0"/>
              <a:ea typeface="Cambria" pitchFamily="18" charset="0"/>
            </a:endParaRPr>
          </a:p>
        </p:txBody>
      </p:sp>
      <p:graphicFrame>
        <p:nvGraphicFramePr>
          <p:cNvPr id="4" name="Content Placeholder 3"/>
          <p:cNvGraphicFramePr>
            <a:graphicFrameLocks/>
          </p:cNvGraphicFramePr>
          <p:nvPr>
            <p:extLst>
              <p:ext uri="{D42A27DB-BD31-4B8C-83A1-F6EECF244321}">
                <p14:modId xmlns:p14="http://schemas.microsoft.com/office/powerpoint/2010/main" val="3544370739"/>
              </p:ext>
            </p:extLst>
          </p:nvPr>
        </p:nvGraphicFramePr>
        <p:xfrm>
          <a:off x="219919" y="1319732"/>
          <a:ext cx="11655706" cy="476189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1" name="TextBox 10">
            <a:extLst>
              <a:ext uri="{FF2B5EF4-FFF2-40B4-BE49-F238E27FC236}">
                <a16:creationId xmlns:a16="http://schemas.microsoft.com/office/drawing/2014/main" id="{1A056C3B-BD69-1A9D-395F-D94BD24BC104}"/>
              </a:ext>
            </a:extLst>
          </p:cNvPr>
          <p:cNvSpPr txBox="1"/>
          <p:nvPr/>
        </p:nvSpPr>
        <p:spPr>
          <a:xfrm>
            <a:off x="833961" y="6081622"/>
            <a:ext cx="11358039" cy="46166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none" strike="noStrike" kern="1200" cap="none" spc="0" normalizeH="0" baseline="0" noProof="0" dirty="0">
                <a:ln>
                  <a:noFill/>
                </a:ln>
                <a:effectLst/>
                <a:uLnTx/>
                <a:uFillTx/>
                <a:latin typeface="Calisto MT" panose="02040603050505030304" pitchFamily="18" charset="0"/>
              </a:rPr>
              <a:t>(in both the cases above, commission’s specific direction under respective para is must)</a:t>
            </a:r>
            <a:endParaRPr kumimoji="0" lang="en-IN" sz="2400" b="1" i="1" u="none" strike="noStrike" kern="1200" cap="none" spc="0" normalizeH="0" baseline="0" noProof="0" dirty="0">
              <a:ln>
                <a:noFill/>
              </a:ln>
              <a:effectLst/>
              <a:uLnTx/>
              <a:uFillTx/>
              <a:latin typeface="Calisto MT" panose="02040603050505030304" pitchFamily="18" charset="0"/>
            </a:endParaRPr>
          </a:p>
        </p:txBody>
      </p:sp>
      <p:sp>
        <p:nvSpPr>
          <p:cNvPr id="3" name="Slide Number Placeholder 2">
            <a:extLst>
              <a:ext uri="{FF2B5EF4-FFF2-40B4-BE49-F238E27FC236}">
                <a16:creationId xmlns:a16="http://schemas.microsoft.com/office/drawing/2014/main" id="{403EBBCA-5967-1B28-B140-4F3AD6CC6241}"/>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29</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10758446" y="5591963"/>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33415671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fade">
                                      <p:cBhvr>
                                        <p:cTn id="7" dur="1000"/>
                                        <p:tgtEl>
                                          <p:spTgt spid="11">
                                            <p:txEl>
                                              <p:pRg st="0" end="0"/>
                                            </p:txEl>
                                          </p:spTgt>
                                        </p:tgtEl>
                                      </p:cBhvr>
                                    </p:animEffect>
                                    <p:anim calcmode="lin" valueType="num">
                                      <p:cBhvr>
                                        <p:cTn id="8" dur="1000" fill="hold"/>
                                        <p:tgtEl>
                                          <p:spTgt spid="1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89367" y="1423686"/>
            <a:ext cx="11586258" cy="5150734"/>
          </a:xfrm>
        </p:spPr>
        <p:txBody>
          <a:bodyPr>
            <a:normAutofit/>
          </a:bodyPr>
          <a:lstStyle/>
          <a:p>
            <a:pPr marL="747713" indent="-692150" algn="just">
              <a:buFont typeface="Wingdings" pitchFamily="2" charset="2"/>
              <a:buChar char="v"/>
            </a:pPr>
            <a:r>
              <a:rPr lang="en-US" sz="2800" dirty="0">
                <a:latin typeface="Calisto MT" panose="02040603050505030304" pitchFamily="18" charset="0"/>
                <a:ea typeface="Cambria" pitchFamily="18" charset="0"/>
                <a:cs typeface="Times New Roman" panose="02020603050405020304" pitchFamily="18" charset="0"/>
              </a:rPr>
              <a:t>“The importance of the symbols to our system of elections needs no  exaggeration. Symbols are its very soul &amp; without them the exercise of franchise by the majority of our citizens would be impossible. No doubt elections are fought on party lines, but even if there is a plebiscite between parties, the symbols play a key role …. In fact the voters are asked  to vote for this symbol or that symbol….”</a:t>
            </a:r>
            <a:endParaRPr lang="en-US" sz="2800" b="1" dirty="0">
              <a:latin typeface="Calisto MT" panose="02040603050505030304" pitchFamily="18" charset="0"/>
              <a:ea typeface="Cambria" pitchFamily="18" charset="0"/>
              <a:cs typeface="Times New Roman" panose="02020603050405020304" pitchFamily="18" charset="0"/>
            </a:endParaRPr>
          </a:p>
          <a:p>
            <a:pPr marL="55563" indent="0" algn="just">
              <a:buNone/>
            </a:pPr>
            <a:r>
              <a:rPr lang="en-US" sz="2800" b="1" dirty="0" smtClean="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err="1" smtClean="0">
                <a:solidFill>
                  <a:srgbClr val="FF0000"/>
                </a:solidFill>
                <a:latin typeface="Calisto MT" panose="02040603050505030304" pitchFamily="18" charset="0"/>
                <a:ea typeface="Cambria" pitchFamily="18" charset="0"/>
                <a:cs typeface="Times New Roman" panose="02020603050405020304" pitchFamily="18" charset="0"/>
              </a:rPr>
              <a:t>Samyukta</a:t>
            </a:r>
            <a:r>
              <a:rPr lang="en-US" sz="2800" b="1" dirty="0" smtClean="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Socialist Party V/S ECI &amp; Ors; (AIR 1967 SC 898 ) </a:t>
            </a:r>
            <a:endParaRPr lang="en-US" sz="2800" b="1" i="1" dirty="0">
              <a:solidFill>
                <a:srgbClr val="FF0000"/>
              </a:solidFill>
              <a:latin typeface="Calisto MT" panose="02040603050505030304" pitchFamily="18" charset="0"/>
              <a:ea typeface="Cambria" pitchFamily="18" charset="0"/>
              <a:cs typeface="Times New Roman" panose="02020603050405020304" pitchFamily="18" charset="0"/>
            </a:endParaRPr>
          </a:p>
          <a:p>
            <a:pPr marL="747713" indent="-692150" algn="just">
              <a:buFont typeface="Wingdings" pitchFamily="2" charset="2"/>
              <a:buChar char="v"/>
            </a:pPr>
            <a:r>
              <a:rPr lang="en-US" sz="2800" dirty="0">
                <a:latin typeface="Calisto MT" panose="02040603050505030304" pitchFamily="18" charset="0"/>
                <a:ea typeface="Cambria" pitchFamily="18" charset="0"/>
                <a:cs typeface="Times New Roman" panose="02020603050405020304" pitchFamily="18" charset="0"/>
              </a:rPr>
              <a:t>Some more observations in…..</a:t>
            </a:r>
          </a:p>
          <a:p>
            <a:pPr marL="1149350" lvl="1" indent="-692150" algn="just">
              <a:buFont typeface="Wingdings" panose="05000000000000000000" pitchFamily="2" charset="2"/>
              <a:buChar char="Ø"/>
            </a:pP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err="1" smtClean="0">
                <a:solidFill>
                  <a:srgbClr val="FF0000"/>
                </a:solidFill>
                <a:latin typeface="Calisto MT" panose="02040603050505030304" pitchFamily="18" charset="0"/>
                <a:ea typeface="Cambria" pitchFamily="18" charset="0"/>
                <a:cs typeface="Times New Roman" panose="02020603050405020304" pitchFamily="18" charset="0"/>
              </a:rPr>
              <a:t>Sadiq</a:t>
            </a:r>
            <a:r>
              <a:rPr lang="en-US" sz="2800" b="1" dirty="0" smtClean="0">
                <a:solidFill>
                  <a:srgbClr val="FF0000"/>
                </a:solidFill>
                <a:latin typeface="Calisto MT" panose="02040603050505030304" pitchFamily="18" charset="0"/>
                <a:ea typeface="Cambria" pitchFamily="18" charset="0"/>
                <a:cs typeface="Times New Roman" panose="02020603050405020304" pitchFamily="18" charset="0"/>
              </a:rPr>
              <a:t> Ali </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and </a:t>
            </a:r>
            <a:r>
              <a:rPr lang="en-US" sz="2800" b="1" dirty="0" err="1" smtClean="0">
                <a:solidFill>
                  <a:srgbClr val="FF0000"/>
                </a:solidFill>
                <a:latin typeface="Calisto MT" panose="02040603050505030304" pitchFamily="18" charset="0"/>
                <a:ea typeface="Cambria" pitchFamily="18" charset="0"/>
                <a:cs typeface="Times New Roman" panose="02020603050405020304" pitchFamily="18" charset="0"/>
              </a:rPr>
              <a:t>Anr</a:t>
            </a:r>
            <a:r>
              <a:rPr lang="en-US" sz="2800" b="1" dirty="0" smtClean="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v/s ECI and ors.         (AIR 1972  SC -187)</a:t>
            </a:r>
          </a:p>
          <a:p>
            <a:pPr marL="1149350" lvl="1" indent="-692150" algn="just">
              <a:buFont typeface="Wingdings" panose="05000000000000000000" pitchFamily="2" charset="2"/>
              <a:buChar char="Ø"/>
            </a:pP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err="1">
                <a:solidFill>
                  <a:srgbClr val="FF0000"/>
                </a:solidFill>
                <a:latin typeface="Calisto MT" panose="02040603050505030304" pitchFamily="18" charset="0"/>
                <a:ea typeface="Cambria" pitchFamily="18" charset="0"/>
                <a:cs typeface="Times New Roman" panose="02020603050405020304" pitchFamily="18" charset="0"/>
              </a:rPr>
              <a:t>Kanhiya</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a:t>
            </a:r>
            <a:r>
              <a:rPr lang="en-US" sz="2800" b="1" dirty="0" err="1">
                <a:solidFill>
                  <a:srgbClr val="FF0000"/>
                </a:solidFill>
                <a:latin typeface="Calisto MT" panose="02040603050505030304" pitchFamily="18" charset="0"/>
                <a:ea typeface="Cambria" pitchFamily="18" charset="0"/>
                <a:cs typeface="Times New Roman" panose="02020603050405020304" pitchFamily="18" charset="0"/>
              </a:rPr>
              <a:t>Lal</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Omar v/s RK </a:t>
            </a:r>
            <a:r>
              <a:rPr lang="en-US" sz="2800" b="1" dirty="0" err="1">
                <a:solidFill>
                  <a:srgbClr val="FF0000"/>
                </a:solidFill>
                <a:latin typeface="Calisto MT" panose="02040603050505030304" pitchFamily="18" charset="0"/>
                <a:ea typeface="Cambria" pitchFamily="18" charset="0"/>
                <a:cs typeface="Times New Roman" panose="02020603050405020304" pitchFamily="18" charset="0"/>
              </a:rPr>
              <a:t>Trivedi</a:t>
            </a:r>
            <a:r>
              <a:rPr lang="en-US" sz="2800" b="1" dirty="0">
                <a:solidFill>
                  <a:srgbClr val="FF0000"/>
                </a:solidFill>
                <a:latin typeface="Calisto MT" panose="02040603050505030304" pitchFamily="18" charset="0"/>
                <a:ea typeface="Cambria" pitchFamily="18" charset="0"/>
                <a:cs typeface="Times New Roman" panose="02020603050405020304" pitchFamily="18" charset="0"/>
              </a:rPr>
              <a:t> &amp; ors.(AIR 1986 SC - 111)</a:t>
            </a:r>
          </a:p>
          <a:p>
            <a:pPr algn="just"/>
            <a:endParaRPr lang="en-US" sz="2800" dirty="0">
              <a:latin typeface="Calisto MT" panose="02040603050505030304" pitchFamily="18" charset="0"/>
            </a:endParaRPr>
          </a:p>
          <a:p>
            <a:endParaRPr lang="en-US" sz="2800" dirty="0">
              <a:latin typeface="Calisto MT" panose="02040603050505030304" pitchFamily="18" charset="0"/>
            </a:endParaRPr>
          </a:p>
        </p:txBody>
      </p:sp>
      <p:sp>
        <p:nvSpPr>
          <p:cNvPr id="4" name="Title 1"/>
          <p:cNvSpPr>
            <a:spLocks noGrp="1"/>
          </p:cNvSpPr>
          <p:nvPr>
            <p:ph type="title"/>
          </p:nvPr>
        </p:nvSpPr>
        <p:spPr>
          <a:xfrm>
            <a:off x="544128" y="286213"/>
            <a:ext cx="10850704" cy="813382"/>
          </a:xfrm>
          <a:noFill/>
        </p:spPr>
        <p:txBody>
          <a:bodyPr anchor="ctr">
            <a:noAutofit/>
          </a:bodyPr>
          <a:lstStyle/>
          <a:p>
            <a:pPr algn="ctr"/>
            <a:r>
              <a:rPr lang="en-US" sz="4400" b="1" dirty="0" smtClean="0">
                <a:solidFill>
                  <a:schemeClr val="tx1"/>
                </a:solidFill>
                <a:latin typeface="Cambria" pitchFamily="18" charset="0"/>
                <a:ea typeface="Cambria" pitchFamily="18" charset="0"/>
                <a:cs typeface="Times New Roman" panose="02020603050405020304" pitchFamily="18" charset="0"/>
              </a:rPr>
              <a:t>Legal Framework - Apex </a:t>
            </a:r>
            <a:r>
              <a:rPr lang="en-US" sz="4400" b="1" dirty="0">
                <a:solidFill>
                  <a:schemeClr val="tx1"/>
                </a:solidFill>
                <a:latin typeface="Cambria" pitchFamily="18" charset="0"/>
                <a:ea typeface="Cambria" pitchFamily="18" charset="0"/>
                <a:cs typeface="Times New Roman" panose="02020603050405020304" pitchFamily="18" charset="0"/>
              </a:rPr>
              <a:t>Court</a:t>
            </a:r>
            <a:r>
              <a:rPr lang="en-IN" sz="4400" b="1" dirty="0">
                <a:solidFill>
                  <a:schemeClr val="tx1"/>
                </a:solidFill>
                <a:latin typeface="Cambria" pitchFamily="18" charset="0"/>
                <a:ea typeface="Cambria" pitchFamily="18" charset="0"/>
                <a:cs typeface="Times New Roman" panose="02020603050405020304" pitchFamily="18" charset="0"/>
              </a:rPr>
              <a:t>  </a:t>
            </a:r>
            <a:r>
              <a:rPr lang="en-IN" sz="4400" b="1" dirty="0" smtClean="0">
                <a:solidFill>
                  <a:schemeClr val="tx1"/>
                </a:solidFill>
                <a:latin typeface="Cambria" pitchFamily="18" charset="0"/>
                <a:ea typeface="Cambria" pitchFamily="18" charset="0"/>
                <a:cs typeface="Times New Roman" panose="02020603050405020304" pitchFamily="18" charset="0"/>
              </a:rPr>
              <a:t>Rulings</a:t>
            </a:r>
            <a:endParaRPr lang="en-US" sz="4400" b="1" dirty="0">
              <a:solidFill>
                <a:schemeClr val="tx1"/>
              </a:solidFill>
              <a:latin typeface="Cambria" pitchFamily="18" charset="0"/>
              <a:ea typeface="Cambria"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92FC984C-9314-6BCD-32DA-72E3D81556E0}"/>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3</a:t>
            </a:fld>
            <a:endParaRPr lang="en-IN" sz="1200" b="0" i="0" u="none" strike="noStrike" cap="none">
              <a:solidFill>
                <a:srgbClr val="898989"/>
              </a:solidFill>
              <a:latin typeface="Calibri"/>
              <a:ea typeface="Calibri"/>
              <a:cs typeface="Calibri"/>
              <a:sym typeface="Calibri"/>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b="1" dirty="0">
                <a:solidFill>
                  <a:schemeClr val="tx1"/>
                </a:solidFill>
                <a:latin typeface="Calisto MT" panose="02040603050505030304" pitchFamily="18" charset="0"/>
                <a:ea typeface="Cambria" pitchFamily="18" charset="0"/>
              </a:rPr>
              <a:t>Allotment</a:t>
            </a:r>
            <a:r>
              <a:rPr lang="en-US" dirty="0">
                <a:solidFill>
                  <a:schemeClr val="tx1"/>
                </a:solidFill>
                <a:latin typeface="Cambria" pitchFamily="18" charset="0"/>
                <a:ea typeface="Cambria" pitchFamily="18" charset="0"/>
              </a:rPr>
              <a:t> : Different </a:t>
            </a:r>
            <a:r>
              <a:rPr lang="en-US" dirty="0" smtClean="0">
                <a:solidFill>
                  <a:schemeClr val="tx1"/>
                </a:solidFill>
                <a:latin typeface="Cambria" pitchFamily="18" charset="0"/>
                <a:ea typeface="Cambria" pitchFamily="18" charset="0"/>
              </a:rPr>
              <a:t>Scenario – contd.</a:t>
            </a: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r>
              <a:rPr lang="en-US" sz="2800" b="1" dirty="0">
                <a:solidFill>
                  <a:schemeClr val="tx1"/>
                </a:solidFill>
                <a:latin typeface="Cambria" pitchFamily="18" charset="0"/>
                <a:ea typeface="Cambria" pitchFamily="18" charset="0"/>
              </a:rPr>
              <a:t/>
            </a:r>
            <a:br>
              <a:rPr lang="en-US" sz="2800" b="1" dirty="0">
                <a:solidFill>
                  <a:schemeClr val="tx1"/>
                </a:solidFill>
                <a:latin typeface="Cambria" pitchFamily="18" charset="0"/>
                <a:ea typeface="Cambria" pitchFamily="18" charset="0"/>
              </a:rPr>
            </a:br>
            <a:endParaRPr lang="en-IN" sz="2800" dirty="0">
              <a:solidFill>
                <a:schemeClr val="tx1"/>
              </a:solidFill>
            </a:endParaRPr>
          </a:p>
        </p:txBody>
      </p:sp>
      <p:grpSp>
        <p:nvGrpSpPr>
          <p:cNvPr id="3" name="Group 2">
            <a:extLst>
              <a:ext uri="{FF2B5EF4-FFF2-40B4-BE49-F238E27FC236}">
                <a16:creationId xmlns:a16="http://schemas.microsoft.com/office/drawing/2014/main" id="{1CFBFB56-B7DF-DD37-ABCB-23B573CFC8C7}"/>
              </a:ext>
            </a:extLst>
          </p:cNvPr>
          <p:cNvGrpSpPr/>
          <p:nvPr/>
        </p:nvGrpSpPr>
        <p:grpSpPr>
          <a:xfrm>
            <a:off x="4080294" y="1305192"/>
            <a:ext cx="7745173" cy="5278170"/>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66532" y="1634535"/>
            <a:ext cx="3610245" cy="4691168"/>
            <a:chOff x="0" y="666284"/>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0" y="666284"/>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194392" y="843424"/>
              <a:ext cx="3733686" cy="359335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endParaRPr lang="en-US" sz="2400" b="1" dirty="0">
                <a:solidFill>
                  <a:srgbClr val="000000"/>
                </a:solidFill>
                <a:latin typeface="Calisto MT" panose="02040603050505030304" pitchFamily="18" charset="0"/>
                <a:ea typeface="Cambria" pitchFamily="18" charset="0"/>
              </a:endParaRPr>
            </a:p>
            <a:p>
              <a:pPr algn="ctr" defTabSz="1244600">
                <a:lnSpc>
                  <a:spcPct val="90000"/>
                </a:lnSpc>
                <a:spcBef>
                  <a:spcPct val="0"/>
                </a:spcBef>
                <a:spcAft>
                  <a:spcPct val="35000"/>
                </a:spcAft>
                <a:defRPr/>
              </a:pPr>
              <a:r>
                <a:rPr lang="en-US" sz="2400" b="1" dirty="0">
                  <a:solidFill>
                    <a:srgbClr val="000000"/>
                  </a:solidFill>
                  <a:latin typeface="Calisto MT" panose="02040603050505030304" pitchFamily="18" charset="0"/>
                  <a:ea typeface="Cambria" pitchFamily="18" charset="0"/>
                </a:rPr>
                <a:t>Paragraph 10B: Concession to candidates set up by registered (unrecognized) parties &amp; to unrecognized parties which were earlier recognized </a:t>
              </a:r>
              <a:r>
                <a:rPr lang="en-US" sz="2400" b="1" dirty="0" smtClean="0">
                  <a:solidFill>
                    <a:srgbClr val="000000"/>
                  </a:solidFill>
                  <a:latin typeface="Calisto MT" panose="02040603050505030304" pitchFamily="18" charset="0"/>
                  <a:ea typeface="Cambria" pitchFamily="18" charset="0"/>
                </a:rPr>
                <a:t>more tha</a:t>
              </a:r>
              <a:r>
                <a:rPr lang="en-US" sz="2400" b="1" dirty="0">
                  <a:solidFill>
                    <a:srgbClr val="000000"/>
                  </a:solidFill>
                  <a:latin typeface="Calisto MT" panose="02040603050505030304" pitchFamily="18" charset="0"/>
                  <a:ea typeface="Cambria" pitchFamily="18" charset="0"/>
                </a:rPr>
                <a:t>n</a:t>
              </a:r>
              <a:r>
                <a:rPr lang="en-US" sz="2400" b="1" dirty="0" smtClean="0">
                  <a:solidFill>
                    <a:srgbClr val="000000"/>
                  </a:solidFill>
                  <a:latin typeface="Calisto MT" panose="02040603050505030304" pitchFamily="18" charset="0"/>
                  <a:ea typeface="Cambria" pitchFamily="18" charset="0"/>
                </a:rPr>
                <a:t> </a:t>
              </a:r>
              <a:r>
                <a:rPr lang="en-US" sz="2400" b="1" dirty="0">
                  <a:solidFill>
                    <a:srgbClr val="000000"/>
                  </a:solidFill>
                  <a:latin typeface="Calisto MT" panose="02040603050505030304" pitchFamily="18" charset="0"/>
                  <a:ea typeface="Cambria" pitchFamily="18" charset="0"/>
                </a:rPr>
                <a:t>06 years back </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cs typeface="+mn-cs"/>
              </a:endParaRP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400" b="1" i="0" u="none" strike="noStrike" kern="1200" cap="none" spc="0" normalizeH="0" baseline="0" noProof="0" dirty="0">
                <a:ln>
                  <a:noFill/>
                </a:ln>
                <a:solidFill>
                  <a:srgbClr val="000000"/>
                </a:solidFill>
                <a:uLnTx/>
                <a:uFillTx/>
                <a:latin typeface="Cambria" pitchFamily="18" charset="0"/>
                <a:ea typeface="Cambria" pitchFamily="18" charset="0"/>
                <a:cs typeface="+mn-cs"/>
              </a:endParaRPr>
            </a:p>
          </p:txBody>
        </p:sp>
      </p:grpSp>
      <p:sp>
        <p:nvSpPr>
          <p:cNvPr id="16" name="TextBox 15">
            <a:extLst>
              <a:ext uri="{FF2B5EF4-FFF2-40B4-BE49-F238E27FC236}">
                <a16:creationId xmlns:a16="http://schemas.microsoft.com/office/drawing/2014/main" id="{2C8F89BF-ED2A-5EEE-561F-B66CB355086C}"/>
              </a:ext>
            </a:extLst>
          </p:cNvPr>
          <p:cNvSpPr txBox="1"/>
          <p:nvPr/>
        </p:nvSpPr>
        <p:spPr>
          <a:xfrm>
            <a:off x="4235569" y="1634534"/>
            <a:ext cx="7693415" cy="4462760"/>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1" i="1" u="sng" strike="noStrike" kern="1200" cap="none" spc="0" normalizeH="0" baseline="0" noProof="0" dirty="0">
                <a:ln>
                  <a:noFill/>
                </a:ln>
                <a:effectLst/>
                <a:uLnTx/>
                <a:uFillTx/>
                <a:latin typeface="Calisto MT" panose="02040603050505030304" pitchFamily="18" charset="0"/>
                <a:ea typeface="Cambria" pitchFamily="18" charset="0"/>
                <a:cs typeface="+mn-cs"/>
              </a:rPr>
              <a:t>In such cases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endParaRPr>
          </a:p>
          <a:p>
            <a:pPr marL="457200" marR="0" lvl="0" indent="-457200" defTabSz="914400" rtl="0" eaLnBrk="1" fontAlgn="auto" latinLnBrk="0" hangingPunct="1">
              <a:lnSpc>
                <a:spcPct val="100000"/>
              </a:lnSpc>
              <a:spcBef>
                <a:spcPts val="0"/>
              </a:spcBef>
              <a:spcAft>
                <a:spcPts val="0"/>
              </a:spcAft>
              <a:buClrTx/>
              <a:buSzTx/>
              <a:buFontTx/>
              <a:buAutoNum type="arabicParenR"/>
              <a:tabLst/>
              <a:defRPr/>
            </a:pP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That </a:t>
            </a:r>
            <a:r>
              <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symbol will be </a:t>
            </a: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allotted to candidates of RUPP concerned in </a:t>
            </a:r>
            <a:r>
              <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those </a:t>
            </a: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constituencies</a:t>
            </a:r>
          </a:p>
          <a:p>
            <a:pPr marL="457200" marR="0" lvl="0" indent="-457200" defTabSz="914400" rtl="0" eaLnBrk="1" fontAlgn="auto" latinLnBrk="0" hangingPunct="1">
              <a:lnSpc>
                <a:spcPct val="100000"/>
              </a:lnSpc>
              <a:spcBef>
                <a:spcPts val="0"/>
              </a:spcBef>
              <a:spcAft>
                <a:spcPts val="0"/>
              </a:spcAft>
              <a:buClrTx/>
              <a:buSzTx/>
              <a:buFontTx/>
              <a:buAutoNum type="arabicParenR"/>
              <a:tabLst/>
              <a:defRPr/>
            </a:pP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mn-cs"/>
              </a:rPr>
              <a:t>That </a:t>
            </a:r>
            <a:r>
              <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symbol will be free symbol in other constituencies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That symbol will be considered a free symbol even if it is allotted to a particular party, in case……….</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mn-cs"/>
              </a:rPr>
              <a:t> </a:t>
            </a: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A) If </a:t>
            </a:r>
            <a:r>
              <a:rPr lang="en-US" sz="2000" b="1" i="1" dirty="0">
                <a:solidFill>
                  <a:prstClr val="black"/>
                </a:solidFill>
                <a:latin typeface="Calisto MT" panose="02040603050505030304" pitchFamily="18" charset="0"/>
                <a:ea typeface="Cambria" pitchFamily="18" charset="0"/>
              </a:rPr>
              <a:t>such</a:t>
            </a: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 party fails to setup its candidate in </a:t>
            </a:r>
            <a:r>
              <a:rPr kumimoji="0" lang="en-US" sz="2000" b="1" i="1"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that/those</a:t>
            </a:r>
            <a:r>
              <a:rPr kumimoji="0" lang="en-US" sz="2000" b="1" i="1" u="none" strike="noStrike" kern="1200" cap="none" spc="0" normalizeH="0" noProof="0" dirty="0" smtClean="0">
                <a:ln>
                  <a:noFill/>
                </a:ln>
                <a:solidFill>
                  <a:prstClr val="black"/>
                </a:solidFill>
                <a:effectLst/>
                <a:uLnTx/>
                <a:uFillTx/>
                <a:latin typeface="Calisto MT" panose="02040603050505030304" pitchFamily="18" charset="0"/>
                <a:ea typeface="Cambria" pitchFamily="18" charset="0"/>
              </a:rPr>
              <a:t> </a:t>
            </a:r>
            <a:r>
              <a:rPr kumimoji="0" lang="en-US" sz="2000" b="1" i="1"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consti</a:t>
            </a:r>
            <a:r>
              <a:rPr lang="en-US" sz="2000" b="1" i="1" dirty="0" err="1" smtClean="0">
                <a:solidFill>
                  <a:prstClr val="black"/>
                </a:solidFill>
                <a:latin typeface="Calisto MT" panose="02040603050505030304" pitchFamily="18" charset="0"/>
                <a:ea typeface="Cambria" pitchFamily="18" charset="0"/>
              </a:rPr>
              <a:t>tuencies</a:t>
            </a:r>
            <a:r>
              <a:rPr lang="en-US" sz="2000" b="1" i="1" dirty="0" smtClean="0">
                <a:solidFill>
                  <a:prstClr val="black"/>
                </a:solidFill>
                <a:latin typeface="Calisto MT" panose="02040603050505030304" pitchFamily="18" charset="0"/>
                <a:ea typeface="Cambria" pitchFamily="18" charset="0"/>
              </a:rPr>
              <a:t> </a:t>
            </a:r>
            <a:r>
              <a:rPr kumimoji="0" lang="en-US" sz="20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       </a:t>
            </a:r>
            <a:endParaRPr kumimoji="0" lang="en-US" sz="20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 B) If </a:t>
            </a:r>
            <a:r>
              <a:rPr lang="en-US" sz="2000" b="1" i="1" dirty="0" smtClean="0">
                <a:solidFill>
                  <a:prstClr val="black"/>
                </a:solidFill>
                <a:latin typeface="Calisto MT" panose="02040603050505030304" pitchFamily="18" charset="0"/>
                <a:ea typeface="Cambria" pitchFamily="18" charset="0"/>
              </a:rPr>
              <a:t>nomination of</a:t>
            </a:r>
            <a:r>
              <a:rPr kumimoji="0" lang="en-US" sz="2000" b="1" i="1"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 its </a:t>
            </a:r>
            <a:r>
              <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rPr>
              <a:t>candidate is </a:t>
            </a:r>
            <a:r>
              <a:rPr kumimoji="0" lang="en-US" sz="2000" b="1" i="1"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rPr>
              <a:t>rejected</a:t>
            </a:r>
            <a:r>
              <a:rPr kumimoji="0" lang="en-US" sz="2000" b="1" i="1" u="none" strike="noStrike" kern="1200" cap="none" spc="0" normalizeH="0" noProof="0" dirty="0" smtClean="0">
                <a:ln>
                  <a:noFill/>
                </a:ln>
                <a:solidFill>
                  <a:prstClr val="black"/>
                </a:solidFill>
                <a:effectLst/>
                <a:uLnTx/>
                <a:uFillTx/>
                <a:latin typeface="Calisto MT" panose="02040603050505030304" pitchFamily="18" charset="0"/>
                <a:ea typeface="Cambria" pitchFamily="18" charset="0"/>
              </a:rPr>
              <a:t> or the candidate withdraws</a:t>
            </a:r>
            <a:endPar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000" b="1" i="1" noProof="0" dirty="0">
              <a:solidFill>
                <a:prstClr val="black"/>
              </a:solidFill>
              <a:latin typeface="Calisto MT" panose="02040603050505030304" pitchFamily="18" charset="0"/>
              <a:ea typeface="Cambria"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1" i="1" u="none" strike="noStrike" kern="1200" cap="none" spc="0" normalizeH="0" dirty="0">
                <a:ln>
                  <a:noFill/>
                </a:ln>
                <a:solidFill>
                  <a:prstClr val="black"/>
                </a:solidFill>
                <a:effectLst/>
                <a:uLnTx/>
                <a:uFillTx/>
                <a:latin typeface="Calisto MT" panose="02040603050505030304" pitchFamily="18" charset="0"/>
                <a:ea typeface="Cambria" pitchFamily="18" charset="0"/>
              </a:rPr>
              <a:t> c) If </a:t>
            </a:r>
            <a:r>
              <a:rPr lang="en-US" sz="2000" b="1" i="1" dirty="0">
                <a:solidFill>
                  <a:prstClr val="black"/>
                </a:solidFill>
                <a:latin typeface="Calisto MT" panose="02040603050505030304" pitchFamily="18" charset="0"/>
                <a:ea typeface="Cambria" pitchFamily="18" charset="0"/>
              </a:rPr>
              <a:t>such</a:t>
            </a:r>
            <a:r>
              <a:rPr kumimoji="0" lang="en-US" sz="2000" b="1" i="1" u="none" strike="noStrike" kern="1200" cap="none" spc="0" normalizeH="0" dirty="0">
                <a:ln>
                  <a:noFill/>
                </a:ln>
                <a:solidFill>
                  <a:prstClr val="black"/>
                </a:solidFill>
                <a:effectLst/>
                <a:uLnTx/>
                <a:uFillTx/>
                <a:latin typeface="Calisto MT" panose="02040603050505030304" pitchFamily="18" charset="0"/>
                <a:ea typeface="Cambria" pitchFamily="18" charset="0"/>
              </a:rPr>
              <a:t> party fails to adhere to the conditions laid down in</a:t>
            </a:r>
            <a:r>
              <a:rPr lang="en-US" sz="2000" b="1" i="1" dirty="0">
                <a:solidFill>
                  <a:prstClr val="black"/>
                </a:solidFill>
                <a:latin typeface="Calisto MT" panose="02040603050505030304" pitchFamily="18" charset="0"/>
                <a:ea typeface="Cambria" pitchFamily="18" charset="0"/>
              </a:rPr>
              <a:t> </a:t>
            </a:r>
            <a:r>
              <a:rPr kumimoji="0" lang="en-US" sz="2000" b="1" i="1" u="none" strike="noStrike" kern="1200" cap="none" spc="0" normalizeH="0" dirty="0">
                <a:ln>
                  <a:noFill/>
                </a:ln>
                <a:solidFill>
                  <a:prstClr val="black"/>
                </a:solidFill>
                <a:effectLst/>
                <a:uLnTx/>
                <a:uFillTx/>
                <a:latin typeface="Calisto MT" panose="02040603050505030304" pitchFamily="18" charset="0"/>
                <a:ea typeface="Cambria" pitchFamily="18" charset="0"/>
              </a:rPr>
              <a:t>above paras.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2000" b="1" i="1" dirty="0">
                <a:solidFill>
                  <a:prstClr val="black"/>
                </a:solidFill>
                <a:latin typeface="Calisto MT" panose="02040603050505030304" pitchFamily="18" charset="0"/>
                <a:ea typeface="Cambria" pitchFamily="18" charset="0"/>
              </a:rPr>
              <a:t>              </a:t>
            </a:r>
            <a:r>
              <a:rPr lang="en-US" sz="2000" b="1" i="1" dirty="0">
                <a:solidFill>
                  <a:srgbClr val="FF0000"/>
                </a:solidFill>
                <a:latin typeface="Calisto MT" panose="02040603050505030304" pitchFamily="18" charset="0"/>
                <a:ea typeface="Cambria" pitchFamily="18" charset="0"/>
              </a:rPr>
              <a:t>(Pls refer sub-paras (1 &amp; 5) of clauses (A) &amp; (B) of para 10B)</a:t>
            </a:r>
            <a:endParaRPr kumimoji="0" lang="en-US" sz="2000" b="1" i="1"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endParaRPr>
          </a:p>
        </p:txBody>
      </p:sp>
      <p:sp>
        <p:nvSpPr>
          <p:cNvPr id="10" name="Slide Number Placeholder 9">
            <a:extLst>
              <a:ext uri="{FF2B5EF4-FFF2-40B4-BE49-F238E27FC236}">
                <a16:creationId xmlns:a16="http://schemas.microsoft.com/office/drawing/2014/main" id="{C50C3FF6-6632-41D5-E8CF-FEB233C14719}"/>
              </a:ext>
            </a:extLst>
          </p:cNvPr>
          <p:cNvSpPr>
            <a:spLocks noGrp="1"/>
          </p:cNvSpPr>
          <p:nvPr>
            <p:ph type="sldNum" sz="quarter" idx="12"/>
          </p:nvPr>
        </p:nvSpPr>
        <p:spPr>
          <a:noFill/>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30</a:t>
            </a:fld>
            <a:endParaRPr lang="en-IN" sz="1200" b="0" i="0" u="none" strike="noStrike" cap="none">
              <a:solidFill>
                <a:srgbClr val="898989"/>
              </a:solidFill>
              <a:latin typeface="Calibri"/>
              <a:ea typeface="Calibri"/>
              <a:cs typeface="Calibri"/>
              <a:sym typeface="Calibri"/>
            </a:endParaRPr>
          </a:p>
        </p:txBody>
      </p:sp>
      <p:sp>
        <p:nvSpPr>
          <p:cNvPr id="12" name="Rectangle 11"/>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24335824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xEl>
                                              <p:pRg st="7" end="7"/>
                                            </p:txEl>
                                          </p:spTgt>
                                        </p:tgtEl>
                                        <p:attrNameLst>
                                          <p:attrName>style.visibility</p:attrName>
                                        </p:attrNameLst>
                                      </p:cBhvr>
                                      <p:to>
                                        <p:strVal val="visible"/>
                                      </p:to>
                                    </p:set>
                                    <p:animEffect transition="in" filter="fade">
                                      <p:cBhvr>
                                        <p:cTn id="7" dur="1000"/>
                                        <p:tgtEl>
                                          <p:spTgt spid="16">
                                            <p:txEl>
                                              <p:pRg st="7" end="7"/>
                                            </p:txEl>
                                          </p:spTgt>
                                        </p:tgtEl>
                                      </p:cBhvr>
                                    </p:animEffect>
                                    <p:anim calcmode="lin" valueType="num">
                                      <p:cBhvr>
                                        <p:cTn id="8" dur="1000" fill="hold"/>
                                        <p:tgtEl>
                                          <p:spTgt spid="16">
                                            <p:txEl>
                                              <p:pRg st="7" end="7"/>
                                            </p:txEl>
                                          </p:spTgt>
                                        </p:tgtEl>
                                        <p:attrNameLst>
                                          <p:attrName>ppt_x</p:attrName>
                                        </p:attrNameLst>
                                      </p:cBhvr>
                                      <p:tavLst>
                                        <p:tav tm="0">
                                          <p:val>
                                            <p:strVal val="#ppt_x"/>
                                          </p:val>
                                        </p:tav>
                                        <p:tav tm="100000">
                                          <p:val>
                                            <p:strVal val="#ppt_x"/>
                                          </p:val>
                                        </p:tav>
                                      </p:tavLst>
                                    </p:anim>
                                    <p:anim calcmode="lin" valueType="num">
                                      <p:cBhvr>
                                        <p:cTn id="9" dur="1000" fill="hold"/>
                                        <p:tgtEl>
                                          <p:spTgt spid="16">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16">
                                            <p:txEl>
                                              <p:pRg st="8" end="8"/>
                                            </p:txEl>
                                          </p:spTgt>
                                        </p:tgtEl>
                                        <p:attrNameLst>
                                          <p:attrName>style.visibility</p:attrName>
                                        </p:attrNameLst>
                                      </p:cBhvr>
                                      <p:to>
                                        <p:strVal val="visible"/>
                                      </p:to>
                                    </p:set>
                                    <p:animEffect transition="in" filter="fade">
                                      <p:cBhvr>
                                        <p:cTn id="14" dur="1000"/>
                                        <p:tgtEl>
                                          <p:spTgt spid="16">
                                            <p:txEl>
                                              <p:pRg st="8" end="8"/>
                                            </p:txEl>
                                          </p:spTgt>
                                        </p:tgtEl>
                                      </p:cBhvr>
                                    </p:animEffect>
                                    <p:anim calcmode="lin" valueType="num">
                                      <p:cBhvr>
                                        <p:cTn id="15" dur="1000" fill="hold"/>
                                        <p:tgtEl>
                                          <p:spTgt spid="16">
                                            <p:txEl>
                                              <p:pRg st="8" end="8"/>
                                            </p:txEl>
                                          </p:spTgt>
                                        </p:tgtEl>
                                        <p:attrNameLst>
                                          <p:attrName>ppt_x</p:attrName>
                                        </p:attrNameLst>
                                      </p:cBhvr>
                                      <p:tavLst>
                                        <p:tav tm="0">
                                          <p:val>
                                            <p:strVal val="#ppt_x"/>
                                          </p:val>
                                        </p:tav>
                                        <p:tav tm="100000">
                                          <p:val>
                                            <p:strVal val="#ppt_x"/>
                                          </p:val>
                                        </p:tav>
                                      </p:tavLst>
                                    </p:anim>
                                    <p:anim calcmode="lin" valueType="num">
                                      <p:cBhvr>
                                        <p:cTn id="16" dur="1000" fill="hold"/>
                                        <p:tgtEl>
                                          <p:spTgt spid="16">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16">
                                            <p:txEl>
                                              <p:pRg st="10" end="10"/>
                                            </p:txEl>
                                          </p:spTgt>
                                        </p:tgtEl>
                                        <p:attrNameLst>
                                          <p:attrName>style.visibility</p:attrName>
                                        </p:attrNameLst>
                                      </p:cBhvr>
                                      <p:to>
                                        <p:strVal val="visible"/>
                                      </p:to>
                                    </p:set>
                                    <p:animEffect transition="in" filter="fade">
                                      <p:cBhvr>
                                        <p:cTn id="21" dur="1000"/>
                                        <p:tgtEl>
                                          <p:spTgt spid="16">
                                            <p:txEl>
                                              <p:pRg st="10" end="10"/>
                                            </p:txEl>
                                          </p:spTgt>
                                        </p:tgtEl>
                                      </p:cBhvr>
                                    </p:animEffect>
                                    <p:anim calcmode="lin" valueType="num">
                                      <p:cBhvr>
                                        <p:cTn id="22" dur="1000" fill="hold"/>
                                        <p:tgtEl>
                                          <p:spTgt spid="16">
                                            <p:txEl>
                                              <p:pRg st="10" end="10"/>
                                            </p:txEl>
                                          </p:spTgt>
                                        </p:tgtEl>
                                        <p:attrNameLst>
                                          <p:attrName>ppt_x</p:attrName>
                                        </p:attrNameLst>
                                      </p:cBhvr>
                                      <p:tavLst>
                                        <p:tav tm="0">
                                          <p:val>
                                            <p:strVal val="#ppt_x"/>
                                          </p:val>
                                        </p:tav>
                                        <p:tav tm="100000">
                                          <p:val>
                                            <p:strVal val="#ppt_x"/>
                                          </p:val>
                                        </p:tav>
                                      </p:tavLst>
                                    </p:anim>
                                    <p:anim calcmode="lin" valueType="num">
                                      <p:cBhvr>
                                        <p:cTn id="23" dur="1000" fill="hold"/>
                                        <p:tgtEl>
                                          <p:spTgt spid="16">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16">
                                            <p:txEl>
                                              <p:pRg st="11" end="11"/>
                                            </p:txEl>
                                          </p:spTgt>
                                        </p:tgtEl>
                                        <p:attrNameLst>
                                          <p:attrName>style.visibility</p:attrName>
                                        </p:attrNameLst>
                                      </p:cBhvr>
                                      <p:to>
                                        <p:strVal val="visible"/>
                                      </p:to>
                                    </p:set>
                                    <p:animEffect transition="in" filter="fade">
                                      <p:cBhvr>
                                        <p:cTn id="28" dur="1000"/>
                                        <p:tgtEl>
                                          <p:spTgt spid="16">
                                            <p:txEl>
                                              <p:pRg st="11" end="11"/>
                                            </p:txEl>
                                          </p:spTgt>
                                        </p:tgtEl>
                                      </p:cBhvr>
                                    </p:animEffect>
                                    <p:anim calcmode="lin" valueType="num">
                                      <p:cBhvr>
                                        <p:cTn id="29" dur="1000" fill="hold"/>
                                        <p:tgtEl>
                                          <p:spTgt spid="16">
                                            <p:txEl>
                                              <p:pRg st="11" end="11"/>
                                            </p:txEl>
                                          </p:spTgt>
                                        </p:tgtEl>
                                        <p:attrNameLst>
                                          <p:attrName>ppt_x</p:attrName>
                                        </p:attrNameLst>
                                      </p:cBhvr>
                                      <p:tavLst>
                                        <p:tav tm="0">
                                          <p:val>
                                            <p:strVal val="#ppt_x"/>
                                          </p:val>
                                        </p:tav>
                                        <p:tav tm="100000">
                                          <p:val>
                                            <p:strVal val="#ppt_x"/>
                                          </p:val>
                                        </p:tav>
                                      </p:tavLst>
                                    </p:anim>
                                    <p:anim calcmode="lin" valueType="num">
                                      <p:cBhvr>
                                        <p:cTn id="30" dur="1000" fill="hold"/>
                                        <p:tgtEl>
                                          <p:spTgt spid="16">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24091" y="217602"/>
            <a:ext cx="11655706" cy="666206"/>
          </a:xfrm>
          <a:solidFill>
            <a:schemeClr val="tx2">
              <a:lumMod val="20000"/>
              <a:lumOff val="80000"/>
            </a:schemeClr>
          </a:solidFill>
        </p:spPr>
        <p:txBody>
          <a:bodyPr vert="horz" lIns="91440" tIns="45720" rIns="91440" bIns="45720" rtlCol="0" anchor="ctr">
            <a:noAutofit/>
          </a:bodyPr>
          <a:lstStyle/>
          <a:p>
            <a:pPr lvl="0" algn="ctr"/>
            <a:r>
              <a:rPr lang="en-US" sz="3600" dirty="0">
                <a:solidFill>
                  <a:srgbClr val="000000"/>
                </a:solidFill>
                <a:latin typeface="Baskerville Old Face" pitchFamily="18" charset="0"/>
              </a:rPr>
              <a:t> Different Scenario</a:t>
            </a:r>
            <a:r>
              <a:rPr lang="en-US" sz="3600" b="1" dirty="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(Para-10B of Allotment order</a:t>
            </a:r>
            <a:r>
              <a:rPr lang="en-US" sz="3600" b="1" dirty="0" smtClean="0">
                <a:solidFill>
                  <a:srgbClr val="FF0000"/>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3600" b="1" dirty="0"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 </a:t>
            </a:r>
            <a:r>
              <a:rPr lang="en-US" sz="3600" b="1" dirty="0" err="1"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contd</a:t>
            </a:r>
            <a:endParaRPr lang="en-US" sz="3600" dirty="0">
              <a:solidFill>
                <a:schemeClr val="tx1"/>
              </a:solidFill>
              <a:latin typeface="Cambria" pitchFamily="18" charset="0"/>
              <a:ea typeface="Cambria" pitchFamily="18" charset="0"/>
            </a:endParaRPr>
          </a:p>
        </p:txBody>
      </p:sp>
      <p:sp>
        <p:nvSpPr>
          <p:cNvPr id="4" name="Content Placeholder 3"/>
          <p:cNvSpPr>
            <a:spLocks noGrp="1"/>
          </p:cNvSpPr>
          <p:nvPr>
            <p:ph sz="quarter" idx="1"/>
          </p:nvPr>
        </p:nvSpPr>
        <p:spPr>
          <a:xfrm>
            <a:off x="231494" y="1041632"/>
            <a:ext cx="11597833" cy="5502308"/>
          </a:xfrm>
        </p:spPr>
        <p:txBody>
          <a:bodyPr>
            <a:normAutofit fontScale="70000" lnSpcReduction="20000"/>
          </a:bodyPr>
          <a:lstStyle/>
          <a:p>
            <a:pPr marL="0" indent="0">
              <a:buNone/>
            </a:pPr>
            <a:r>
              <a:rPr lang="en-US" sz="3600" b="1" i="1" dirty="0">
                <a:solidFill>
                  <a:srgbClr val="FF0000"/>
                </a:solidFill>
                <a:latin typeface="Bradley Hand ITC" panose="03070402050302030203" pitchFamily="66" charset="0"/>
                <a:cs typeface="Times New Roman" panose="02020603050405020304" pitchFamily="18" charset="0"/>
              </a:rPr>
              <a:t>   </a:t>
            </a:r>
            <a:r>
              <a:rPr lang="en-US" sz="3200" b="1" i="1" dirty="0">
                <a:latin typeface="Bradley Hand ITC" panose="03070402050302030203" pitchFamily="66" charset="0"/>
                <a:cs typeface="Times New Roman" panose="02020603050405020304" pitchFamily="18" charset="0"/>
              </a:rPr>
              <a:t>Looking to the provisions discussed in previous slides for the </a:t>
            </a:r>
          </a:p>
          <a:p>
            <a:pPr marL="0" indent="0">
              <a:buNone/>
            </a:pPr>
            <a:r>
              <a:rPr lang="en-US" sz="3200" b="1" i="1" dirty="0">
                <a:latin typeface="Bradley Hand ITC" panose="03070402050302030203" pitchFamily="66" charset="0"/>
                <a:cs typeface="Times New Roman" panose="02020603050405020304" pitchFamily="18" charset="0"/>
              </a:rPr>
              <a:t>   concession in </a:t>
            </a:r>
            <a:r>
              <a:rPr lang="en-US" sz="3200" b="1" i="1" dirty="0">
                <a:solidFill>
                  <a:srgbClr val="FF0000"/>
                </a:solidFill>
                <a:latin typeface="Bradley Hand ITC" panose="03070402050302030203" pitchFamily="66" charset="0"/>
                <a:cs typeface="Times New Roman" panose="02020603050405020304" pitchFamily="18" charset="0"/>
              </a:rPr>
              <a:t>Para 10B, </a:t>
            </a:r>
            <a:r>
              <a:rPr lang="en-US" sz="3200" b="1" i="1" dirty="0">
                <a:latin typeface="Bradley Hand ITC" panose="03070402050302030203" pitchFamily="66" charset="0"/>
                <a:cs typeface="Times New Roman" panose="02020603050405020304" pitchFamily="18" charset="0"/>
              </a:rPr>
              <a:t>RO may take care of certain important </a:t>
            </a:r>
          </a:p>
          <a:p>
            <a:pPr marL="0" indent="0">
              <a:buNone/>
            </a:pPr>
            <a:r>
              <a:rPr lang="en-US" sz="3200" b="1" i="1" dirty="0">
                <a:latin typeface="Bradley Hand ITC" panose="03070402050302030203" pitchFamily="66" charset="0"/>
                <a:cs typeface="Times New Roman" panose="02020603050405020304" pitchFamily="18" charset="0"/>
              </a:rPr>
              <a:t>   points like ….</a:t>
            </a:r>
          </a:p>
          <a:p>
            <a:pPr marL="971550" indent="-514350">
              <a:lnSpc>
                <a:spcPct val="160000"/>
              </a:lnSpc>
              <a:buFont typeface="+mj-lt"/>
              <a:buAutoNum type="alphaLcParenR"/>
            </a:pPr>
            <a:r>
              <a:rPr lang="en-US" sz="2800" dirty="0">
                <a:latin typeface="Cambria" pitchFamily="18" charset="0"/>
                <a:ea typeface="Cambria" pitchFamily="18" charset="0"/>
                <a:cs typeface="Times New Roman" panose="02020603050405020304" pitchFamily="18" charset="0"/>
              </a:rPr>
              <a:t>To intimate the </a:t>
            </a:r>
            <a:r>
              <a:rPr lang="en-US" sz="2800" dirty="0" smtClean="0">
                <a:latin typeface="Cambria" pitchFamily="18" charset="0"/>
                <a:ea typeface="Cambria" pitchFamily="18" charset="0"/>
                <a:cs typeface="Times New Roman" panose="02020603050405020304" pitchFamily="18" charset="0"/>
              </a:rPr>
              <a:t>CEO’s office on </a:t>
            </a:r>
            <a:r>
              <a:rPr lang="en-US" sz="2800" dirty="0">
                <a:latin typeface="Cambria" pitchFamily="18" charset="0"/>
                <a:ea typeface="Cambria" pitchFamily="18" charset="0"/>
                <a:cs typeface="Times New Roman" panose="02020603050405020304" pitchFamily="18" charset="0"/>
              </a:rPr>
              <a:t>last date of nomination whether the party has setup it’s candidate or not, as per the list provided by ECI. (That will help to ascertain the minimum number of </a:t>
            </a:r>
            <a:r>
              <a:rPr lang="en-US" sz="2800" dirty="0" smtClean="0">
                <a:latin typeface="Cambria" pitchFamily="18" charset="0"/>
                <a:ea typeface="Cambria" pitchFamily="18" charset="0"/>
                <a:cs typeface="Times New Roman" panose="02020603050405020304" pitchFamily="18" charset="0"/>
              </a:rPr>
              <a:t>candidates of </a:t>
            </a:r>
            <a:r>
              <a:rPr lang="en-US" sz="2800" dirty="0">
                <a:latin typeface="Cambria" pitchFamily="18" charset="0"/>
                <a:ea typeface="Cambria" pitchFamily="18" charset="0"/>
                <a:cs typeface="Times New Roman" panose="02020603050405020304" pitchFamily="18" charset="0"/>
              </a:rPr>
              <a:t>that party)</a:t>
            </a:r>
          </a:p>
          <a:p>
            <a:pPr marL="971550" indent="-514350">
              <a:lnSpc>
                <a:spcPct val="160000"/>
              </a:lnSpc>
              <a:buFont typeface="+mj-lt"/>
              <a:buAutoNum type="alphaLcParenR"/>
            </a:pPr>
            <a:r>
              <a:rPr lang="en-US" sz="2800" dirty="0">
                <a:latin typeface="Cambria" pitchFamily="18" charset="0"/>
                <a:ea typeface="Cambria" pitchFamily="18" charset="0"/>
                <a:cs typeface="Times New Roman" panose="02020603050405020304" pitchFamily="18" charset="0"/>
              </a:rPr>
              <a:t>If it is ascertained that such party fails to attain the minimum criteria, the Commission may direct not to allot the common symbol to the candidates of that party at the time of allotment of symbols &amp; punitive actions may also be initiated by the Commission against such party.</a:t>
            </a:r>
          </a:p>
          <a:p>
            <a:pPr marL="971550" indent="-514350">
              <a:lnSpc>
                <a:spcPct val="160000"/>
              </a:lnSpc>
              <a:buFont typeface="+mj-lt"/>
              <a:buAutoNum type="alphaLcParenR"/>
            </a:pPr>
            <a:r>
              <a:rPr lang="en-US" sz="2800" dirty="0">
                <a:latin typeface="Cambria" pitchFamily="18" charset="0"/>
                <a:ea typeface="Cambria" pitchFamily="18" charset="0"/>
                <a:cs typeface="Times New Roman" panose="02020603050405020304" pitchFamily="18" charset="0"/>
              </a:rPr>
              <a:t>Provision (b) above doesn’t prevent the RO to allot that symbol, if other conditions are fulfilled, to </a:t>
            </a:r>
            <a:r>
              <a:rPr lang="en-US" sz="2800" i="1" dirty="0">
                <a:latin typeface="Cambria" pitchFamily="18" charset="0"/>
                <a:ea typeface="Cambria" pitchFamily="18" charset="0"/>
                <a:cs typeface="Times New Roman" panose="02020603050405020304" pitchFamily="18" charset="0"/>
              </a:rPr>
              <a:t>the</a:t>
            </a:r>
            <a:r>
              <a:rPr lang="en-US" sz="2800" b="1" i="1" dirty="0">
                <a:solidFill>
                  <a:srgbClr val="FF0000"/>
                </a:solidFill>
                <a:latin typeface="Cambria" pitchFamily="18" charset="0"/>
                <a:ea typeface="Cambria" pitchFamily="18" charset="0"/>
                <a:cs typeface="Times New Roman" panose="02020603050405020304" pitchFamily="18" charset="0"/>
              </a:rPr>
              <a:t> </a:t>
            </a:r>
            <a:r>
              <a:rPr lang="en-US" sz="2800" b="1" i="1" u="sng" dirty="0">
                <a:latin typeface="Cambria" pitchFamily="18" charset="0"/>
                <a:ea typeface="Cambria" pitchFamily="18" charset="0"/>
                <a:cs typeface="Times New Roman" panose="02020603050405020304" pitchFamily="18" charset="0"/>
              </a:rPr>
              <a:t>sitting member of the same house</a:t>
            </a:r>
            <a:r>
              <a:rPr lang="en-US" sz="2800" b="1" i="1" dirty="0">
                <a:latin typeface="Cambria" pitchFamily="18" charset="0"/>
                <a:ea typeface="Cambria" pitchFamily="18" charset="0"/>
                <a:cs typeface="Times New Roman" panose="02020603050405020304" pitchFamily="18" charset="0"/>
              </a:rPr>
              <a:t> </a:t>
            </a:r>
            <a:r>
              <a:rPr lang="en-US" sz="2800" b="1" dirty="0">
                <a:latin typeface="Cambria" pitchFamily="18" charset="0"/>
                <a:ea typeface="Cambria" pitchFamily="18" charset="0"/>
                <a:cs typeface="Times New Roman" panose="02020603050405020304" pitchFamily="18" charset="0"/>
              </a:rPr>
              <a:t>even if he is setup by the party discussed above.</a:t>
            </a:r>
          </a:p>
          <a:p>
            <a:pPr lvl="0" algn="ctr">
              <a:buNone/>
            </a:pPr>
            <a:endParaRPr lang="en-US" b="1" i="1" dirty="0">
              <a:solidFill>
                <a:prstClr val="black"/>
              </a:solidFill>
              <a:latin typeface="Times New Roman" panose="02020603050405020304" pitchFamily="18" charset="0"/>
              <a:cs typeface="Times New Roman" panose="02020603050405020304" pitchFamily="18" charset="0"/>
            </a:endParaRPr>
          </a:p>
          <a:p>
            <a:pPr marL="971550" indent="-514350">
              <a:buNone/>
            </a:pPr>
            <a:endParaRPr lang="en-US" b="1" i="1"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DD818B83-EC7A-EAFE-CCE8-544AEA498A8E}"/>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31</a:t>
            </a:fld>
            <a:endParaRPr lang="en-IN" sz="1200" b="0" i="0" u="none" strike="noStrike" cap="none">
              <a:solidFill>
                <a:srgbClr val="898989"/>
              </a:solidFill>
              <a:latin typeface="Calibri"/>
              <a:ea typeface="Calibri"/>
              <a:cs typeface="Calibri"/>
              <a:sym typeface="Calibri"/>
            </a:endParaRPr>
          </a:p>
        </p:txBody>
      </p:sp>
      <p:sp>
        <p:nvSpPr>
          <p:cNvPr id="7" name="Rectangle 6"/>
          <p:cNvSpPr/>
          <p:nvPr/>
        </p:nvSpPr>
        <p:spPr>
          <a:xfrm>
            <a:off x="9201453" y="6069568"/>
            <a:ext cx="1146468" cy="369332"/>
          </a:xfrm>
          <a:prstGeom prst="rect">
            <a:avLst/>
          </a:prstGeom>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1003071951"/>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b="1" dirty="0">
                <a:solidFill>
                  <a:schemeClr val="tx1"/>
                </a:solidFill>
                <a:latin typeface="Cambria" pitchFamily="18" charset="0"/>
                <a:ea typeface="Cambria" pitchFamily="18" charset="0"/>
              </a:rPr>
              <a:t>!!  </a:t>
            </a:r>
            <a:r>
              <a:rPr lang="en-US" b="1" dirty="0">
                <a:solidFill>
                  <a:schemeClr val="tx1"/>
                </a:solidFill>
                <a:latin typeface="Calisto MT" panose="02040603050505030304" pitchFamily="18" charset="0"/>
                <a:ea typeface="Cambria" pitchFamily="18" charset="0"/>
              </a:rPr>
              <a:t>INCORRECT</a:t>
            </a:r>
            <a:r>
              <a:rPr lang="en-US" b="1" dirty="0">
                <a:solidFill>
                  <a:schemeClr val="tx1"/>
                </a:solidFill>
                <a:latin typeface="Cambria" pitchFamily="18" charset="0"/>
                <a:ea typeface="Cambria" pitchFamily="18" charset="0"/>
              </a:rPr>
              <a:t>  ALLOTMENT  !! – contd.</a:t>
            </a:r>
            <a:endParaRPr lang="en-IN" dirty="0">
              <a:solidFill>
                <a:schemeClr val="tx1"/>
              </a:solidFill>
            </a:endParaRPr>
          </a:p>
        </p:txBody>
      </p:sp>
      <p:grpSp>
        <p:nvGrpSpPr>
          <p:cNvPr id="3" name="Group 2">
            <a:extLst>
              <a:ext uri="{FF2B5EF4-FFF2-40B4-BE49-F238E27FC236}">
                <a16:creationId xmlns:a16="http://schemas.microsoft.com/office/drawing/2014/main" id="{1CFBFB56-B7DF-DD37-ABCB-23B573CFC8C7}"/>
              </a:ext>
            </a:extLst>
          </p:cNvPr>
          <p:cNvGrpSpPr/>
          <p:nvPr/>
        </p:nvGrpSpPr>
        <p:grpSpPr>
          <a:xfrm>
            <a:off x="4491749" y="1406101"/>
            <a:ext cx="7139328" cy="4399472"/>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66532" y="1644961"/>
            <a:ext cx="4125216" cy="3982139"/>
            <a:chOff x="0" y="666284"/>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0" y="666284"/>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194392" y="860676"/>
              <a:ext cx="3736432" cy="359335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lang="en-US" sz="2800" b="1" dirty="0">
                  <a:solidFill>
                    <a:schemeClr val="tx1"/>
                  </a:solidFill>
                  <a:latin typeface="Cambria" pitchFamily="18" charset="0"/>
                  <a:ea typeface="Cambria" pitchFamily="18" charset="0"/>
                </a:rPr>
                <a:t>The allotment made by RO is final</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800" b="1" i="0" u="none" strike="noStrike" kern="1200" cap="none" spc="0" normalizeH="0" baseline="0" noProof="0" dirty="0">
                <a:ln>
                  <a:noFill/>
                </a:ln>
                <a:solidFill>
                  <a:schemeClr val="tx1"/>
                </a:solidFill>
                <a:uLnTx/>
                <a:uFillTx/>
                <a:latin typeface="Cambria" pitchFamily="18" charset="0"/>
                <a:ea typeface="Cambria" pitchFamily="18" charset="0"/>
                <a:cs typeface="+mn-cs"/>
              </a:endParaRPr>
            </a:p>
            <a:p>
              <a:pPr marL="0" marR="0" lvl="0" indent="0" algn="ctr" defTabSz="1244600" rtl="0" eaLnBrk="1" fontAlgn="auto" latinLnBrk="0" hangingPunct="1">
                <a:lnSpc>
                  <a:spcPct val="90000"/>
                </a:lnSpc>
                <a:spcBef>
                  <a:spcPct val="0"/>
                </a:spcBef>
                <a:spcAft>
                  <a:spcPct val="35000"/>
                </a:spcAft>
                <a:buClrTx/>
                <a:buSzTx/>
                <a:buFontTx/>
                <a:buNone/>
                <a:tabLst/>
                <a:defRPr/>
              </a:pPr>
              <a:r>
                <a:rPr lang="en-US" sz="3200" b="1" i="1" u="sng" dirty="0">
                  <a:solidFill>
                    <a:schemeClr val="tx1"/>
                  </a:solidFill>
                  <a:latin typeface="Cambria" pitchFamily="18" charset="0"/>
                  <a:ea typeface="Cambria" pitchFamily="18" charset="0"/>
                </a:rPr>
                <a:t>EXCEPT…..</a:t>
              </a:r>
              <a:endParaRPr kumimoji="0" lang="en-US" sz="3200" b="1" i="1" u="sng" strike="noStrike" kern="1200" cap="none" spc="0" normalizeH="0" baseline="0" noProof="0" dirty="0">
                <a:ln>
                  <a:noFill/>
                </a:ln>
                <a:solidFill>
                  <a:schemeClr val="tx1"/>
                </a:solidFill>
                <a:uLnTx/>
                <a:uFillTx/>
                <a:latin typeface="Cambria" pitchFamily="18" charset="0"/>
                <a:ea typeface="Cambria" pitchFamily="18" charset="0"/>
              </a:endParaRPr>
            </a:p>
          </p:txBody>
        </p:sp>
      </p:grpSp>
      <p:sp>
        <p:nvSpPr>
          <p:cNvPr id="10" name="TextBox 9">
            <a:extLst>
              <a:ext uri="{FF2B5EF4-FFF2-40B4-BE49-F238E27FC236}">
                <a16:creationId xmlns:a16="http://schemas.microsoft.com/office/drawing/2014/main" id="{B5DC6671-85CC-4B4D-7DE5-EEBD9FB6ACFE}"/>
              </a:ext>
            </a:extLst>
          </p:cNvPr>
          <p:cNvSpPr txBox="1"/>
          <p:nvPr/>
        </p:nvSpPr>
        <p:spPr>
          <a:xfrm>
            <a:off x="4945085" y="2158766"/>
            <a:ext cx="6094562" cy="3570208"/>
          </a:xfrm>
          <a:prstGeom prst="rect">
            <a:avLst/>
          </a:prstGeom>
          <a:noFill/>
        </p:spPr>
        <p:txBody>
          <a:bodyPr wrap="square">
            <a:spAutoFit/>
          </a:bodyPr>
          <a:lstStyle/>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r>
              <a:rPr kumimoji="0" lang="en-US" sz="3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It </a:t>
            </a:r>
            <a:r>
              <a:rPr lang="en-US" sz="3600" dirty="0">
                <a:solidFill>
                  <a:prstClr val="black"/>
                </a:solidFill>
                <a:latin typeface="Calisto MT" panose="02040603050505030304" pitchFamily="18" charset="0"/>
                <a:ea typeface="Cambria" pitchFamily="18" charset="0"/>
                <a:cs typeface="Times New Roman" panose="02020603050405020304" pitchFamily="18" charset="0"/>
              </a:rPr>
              <a:t>is inconsistent </a:t>
            </a:r>
            <a:r>
              <a:rPr kumimoji="0" lang="en-US" sz="3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with </a:t>
            </a:r>
            <a:r>
              <a:rPr kumimoji="0" lang="en-US" sz="36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provisions of Symbols order or any </a:t>
            </a:r>
            <a:r>
              <a:rPr kumimoji="0" lang="en-US" sz="3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direction issued by </a:t>
            </a:r>
            <a:r>
              <a:rPr kumimoji="0" lang="en-US" sz="3600" b="0" i="0" u="none" strike="noStrike" kern="1200" cap="none" spc="0" normalizeH="0" baseline="0" noProof="0" dirty="0" smtClean="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ECI </a:t>
            </a:r>
            <a:r>
              <a:rPr kumimoji="0" lang="en-US" sz="3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in that behalf.</a:t>
            </a:r>
          </a:p>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endParaRPr kumimoji="0" lang="en-US" sz="3600" b="0"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endParaRPr>
          </a:p>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r>
              <a:rPr lang="en-US" sz="3600" u="sng" dirty="0">
                <a:solidFill>
                  <a:srgbClr val="FF0000"/>
                </a:solidFill>
                <a:latin typeface="Calisto MT" panose="02040603050505030304" pitchFamily="18" charset="0"/>
                <a:ea typeface="Cambria" pitchFamily="18" charset="0"/>
                <a:cs typeface="Times New Roman" panose="02020603050405020304" pitchFamily="18" charset="0"/>
              </a:rPr>
              <a:t>(R.</a:t>
            </a:r>
            <a:r>
              <a:rPr kumimoji="0" lang="en-US" sz="3600" b="0"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 10 (5</a:t>
            </a:r>
            <a:r>
              <a:rPr kumimoji="0" lang="en-US" sz="3600" b="0" u="sng" strike="noStrike" kern="1200" cap="none" spc="0" normalizeH="0" baseline="0" noProof="0" dirty="0" smtClean="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 COER 1961)</a:t>
            </a:r>
            <a:endParaRPr kumimoji="0" lang="en-US" sz="3600" b="1"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endParaRPr>
          </a:p>
        </p:txBody>
      </p:sp>
      <p:sp>
        <p:nvSpPr>
          <p:cNvPr id="11" name="Slide Number Placeholder 10">
            <a:extLst>
              <a:ext uri="{FF2B5EF4-FFF2-40B4-BE49-F238E27FC236}">
                <a16:creationId xmlns:a16="http://schemas.microsoft.com/office/drawing/2014/main" id="{6D4468F7-46D4-133F-334A-C78E16ACB1B7}"/>
              </a:ext>
            </a:extLst>
          </p:cNvPr>
          <p:cNvSpPr>
            <a:spLocks noGrp="1"/>
          </p:cNvSpPr>
          <p:nvPr>
            <p:ph type="sldNum" sz="quarter" idx="12"/>
          </p:nvPr>
        </p:nvSpPr>
        <p:spPr>
          <a:noFill/>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32</a:t>
            </a:fld>
            <a:endParaRPr lang="en-IN" sz="1200" b="0" i="0" u="none" strike="noStrike" cap="none">
              <a:solidFill>
                <a:srgbClr val="898989"/>
              </a:solidFill>
              <a:latin typeface="Calibri"/>
              <a:ea typeface="Calibri"/>
              <a:cs typeface="Calibri"/>
              <a:sym typeface="Calibri"/>
            </a:endParaRPr>
          </a:p>
        </p:txBody>
      </p:sp>
      <p:sp>
        <p:nvSpPr>
          <p:cNvPr id="12" name="Rectangle 11"/>
          <p:cNvSpPr/>
          <p:nvPr/>
        </p:nvSpPr>
        <p:spPr>
          <a:xfrm>
            <a:off x="9201453" y="6069568"/>
            <a:ext cx="1146468" cy="369332"/>
          </a:xfrm>
          <a:prstGeom prst="rect">
            <a:avLst/>
          </a:prstGeom>
          <a:noFill/>
        </p:spPr>
        <p:txBody>
          <a:bodyPr wrap="none">
            <a:spAutoFit/>
          </a:bodyPr>
          <a:lstStyle/>
          <a:p>
            <a:r>
              <a:rPr lang="en-US" b="1" i="1" dirty="0">
                <a:latin typeface="Times New Roman" panose="02020603050405020304" pitchFamily="18" charset="0"/>
                <a:cs typeface="Times New Roman" panose="02020603050405020304" pitchFamily="18" charset="0"/>
              </a:rPr>
              <a:t>(</a:t>
            </a:r>
            <a:r>
              <a:rPr lang="en-US" b="1" i="1" dirty="0" err="1" smtClean="0">
                <a:latin typeface="Times New Roman" panose="02020603050405020304" pitchFamily="18" charset="0"/>
                <a:cs typeface="Times New Roman" panose="02020603050405020304" pitchFamily="18" charset="0"/>
              </a:rPr>
              <a:t>Contd</a:t>
            </a:r>
            <a:r>
              <a:rPr lang="en-US" b="1" i="1" dirty="0">
                <a:latin typeface="Times New Roman" panose="02020603050405020304" pitchFamily="18" charset="0"/>
                <a:cs typeface="Times New Roman" panose="02020603050405020304" pitchFamily="18" charset="0"/>
              </a:rPr>
              <a:t>…)</a:t>
            </a:r>
            <a:endParaRPr lang="en-US" b="1" dirty="0">
              <a:latin typeface="Cambria" pitchFamily="18" charset="0"/>
              <a:ea typeface="Cambria" pitchFamily="18" charset="0"/>
              <a:cs typeface="Times New Roman" panose="02020603050405020304" pitchFamily="18" charset="0"/>
            </a:endParaRPr>
          </a:p>
        </p:txBody>
      </p:sp>
    </p:spTree>
    <p:extLst>
      <p:ext uri="{BB962C8B-B14F-4D97-AF65-F5344CB8AC3E}">
        <p14:creationId xmlns:p14="http://schemas.microsoft.com/office/powerpoint/2010/main" val="41810610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960A4-075B-E5FD-5401-101265DF03A1}"/>
              </a:ext>
            </a:extLst>
          </p:cNvPr>
          <p:cNvSpPr>
            <a:spLocks noGrp="1"/>
          </p:cNvSpPr>
          <p:nvPr>
            <p:ph type="title"/>
          </p:nvPr>
        </p:nvSpPr>
        <p:spPr>
          <a:xfrm>
            <a:off x="366532" y="266012"/>
            <a:ext cx="11458936" cy="836162"/>
          </a:xfrm>
          <a:noFill/>
        </p:spPr>
        <p:txBody>
          <a:bodyPr anchor="ctr">
            <a:noAutofit/>
          </a:bodyPr>
          <a:lstStyle/>
          <a:p>
            <a:pPr algn="ctr"/>
            <a:r>
              <a:rPr lang="en-US" b="1" dirty="0">
                <a:solidFill>
                  <a:schemeClr val="tx1"/>
                </a:solidFill>
                <a:latin typeface="Cambria" pitchFamily="18" charset="0"/>
                <a:ea typeface="Cambria" pitchFamily="18" charset="0"/>
              </a:rPr>
              <a:t>!!  </a:t>
            </a:r>
            <a:r>
              <a:rPr lang="en-US" b="1" dirty="0">
                <a:solidFill>
                  <a:schemeClr val="tx1"/>
                </a:solidFill>
                <a:latin typeface="Calisto MT" panose="02040603050505030304" pitchFamily="18" charset="0"/>
                <a:ea typeface="Cambria" pitchFamily="18" charset="0"/>
              </a:rPr>
              <a:t>INCORRECT</a:t>
            </a:r>
            <a:r>
              <a:rPr lang="en-US" b="1" dirty="0">
                <a:solidFill>
                  <a:schemeClr val="tx1"/>
                </a:solidFill>
                <a:latin typeface="Cambria" pitchFamily="18" charset="0"/>
                <a:ea typeface="Cambria" pitchFamily="18" charset="0"/>
              </a:rPr>
              <a:t>  ALLOTMENT  </a:t>
            </a:r>
            <a:r>
              <a:rPr lang="en-US" b="1" dirty="0" smtClean="0">
                <a:solidFill>
                  <a:schemeClr val="tx1"/>
                </a:solidFill>
                <a:latin typeface="Cambria" pitchFamily="18" charset="0"/>
                <a:ea typeface="Cambria" pitchFamily="18" charset="0"/>
              </a:rPr>
              <a:t>!! – contd.</a:t>
            </a:r>
            <a:endParaRPr lang="en-IN" dirty="0">
              <a:solidFill>
                <a:schemeClr val="tx1"/>
              </a:solidFill>
            </a:endParaRPr>
          </a:p>
        </p:txBody>
      </p:sp>
      <p:grpSp>
        <p:nvGrpSpPr>
          <p:cNvPr id="3" name="Group 2">
            <a:extLst>
              <a:ext uri="{FF2B5EF4-FFF2-40B4-BE49-F238E27FC236}">
                <a16:creationId xmlns:a16="http://schemas.microsoft.com/office/drawing/2014/main" id="{1CFBFB56-B7DF-DD37-ABCB-23B573CFC8C7}"/>
              </a:ext>
            </a:extLst>
          </p:cNvPr>
          <p:cNvGrpSpPr/>
          <p:nvPr/>
        </p:nvGrpSpPr>
        <p:grpSpPr>
          <a:xfrm>
            <a:off x="4491749" y="1406100"/>
            <a:ext cx="7139328" cy="5185887"/>
            <a:chOff x="4125216" y="533547"/>
            <a:chExt cx="7333719" cy="4247615"/>
          </a:xfrm>
          <a:noFill/>
        </p:grpSpPr>
        <p:sp>
          <p:nvSpPr>
            <p:cNvPr id="7" name="Rectangle: Top Corners Rounded 6">
              <a:extLst>
                <a:ext uri="{FF2B5EF4-FFF2-40B4-BE49-F238E27FC236}">
                  <a16:creationId xmlns:a16="http://schemas.microsoft.com/office/drawing/2014/main" id="{BB18F3C1-A08A-9778-5A83-622865ADBDE7}"/>
                </a:ext>
              </a:extLst>
            </p:cNvPr>
            <p:cNvSpPr/>
            <p:nvPr/>
          </p:nvSpPr>
          <p:spPr>
            <a:xfrm rot="5400000">
              <a:off x="5668268" y="-1009505"/>
              <a:ext cx="4247615" cy="7333719"/>
            </a:xfrm>
            <a:prstGeom prst="round2SameRect">
              <a:avLst/>
            </a:prstGeom>
            <a:grpFill/>
          </p:spPr>
          <p:style>
            <a:lnRef idx="2">
              <a:schemeClr val="accent6">
                <a:alpha val="90000"/>
                <a:tint val="40000"/>
                <a:hueOff val="0"/>
                <a:satOff val="0"/>
                <a:lumOff val="0"/>
                <a:alphaOff val="0"/>
              </a:schemeClr>
            </a:lnRef>
            <a:fillRef idx="1">
              <a:schemeClr val="accent6">
                <a:alpha val="90000"/>
                <a:tint val="40000"/>
                <a:hueOff val="0"/>
                <a:satOff val="0"/>
                <a:lumOff val="0"/>
                <a:alphaOff val="0"/>
              </a:schemeClr>
            </a:fillRef>
            <a:effectRef idx="0">
              <a:schemeClr val="accent6">
                <a:alpha val="90000"/>
                <a:tint val="40000"/>
                <a:hueOff val="0"/>
                <a:satOff val="0"/>
                <a:lumOff val="0"/>
                <a:alphaOff val="0"/>
              </a:schemeClr>
            </a:effectRef>
            <a:fontRef idx="minor">
              <a:schemeClr val="dk1">
                <a:hueOff val="0"/>
                <a:satOff val="0"/>
                <a:lumOff val="0"/>
                <a:alphaOff val="0"/>
              </a:schemeClr>
            </a:fontRef>
          </p:style>
        </p:sp>
        <p:sp>
          <p:nvSpPr>
            <p:cNvPr id="8" name="Rectangle: Top Corners Rounded 4">
              <a:extLst>
                <a:ext uri="{FF2B5EF4-FFF2-40B4-BE49-F238E27FC236}">
                  <a16:creationId xmlns:a16="http://schemas.microsoft.com/office/drawing/2014/main" id="{12DE5705-5B00-121D-C5A0-8B290B0B1959}"/>
                </a:ext>
              </a:extLst>
            </p:cNvPr>
            <p:cNvSpPr txBox="1"/>
            <p:nvPr/>
          </p:nvSpPr>
          <p:spPr>
            <a:xfrm>
              <a:off x="4125217" y="740897"/>
              <a:ext cx="7126368" cy="3832913"/>
            </a:xfrm>
            <a:prstGeom prst="rect">
              <a:avLst/>
            </a:prstGeom>
            <a:grpFill/>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47650" tIns="123825" rIns="247650" bIns="123825" numCol="1" spcCol="1270" anchor="ctr" anchorCtr="0">
              <a:noAutofit/>
            </a:bodyPr>
            <a:lstStyle/>
            <a:p>
              <a:pPr marL="0" marR="0" lvl="1" indent="0" algn="l" defTabSz="1066800" rtl="0" eaLnBrk="1" fontAlgn="auto" latinLnBrk="0" hangingPunct="1">
                <a:lnSpc>
                  <a:spcPct val="90000"/>
                </a:lnSpc>
                <a:spcBef>
                  <a:spcPct val="0"/>
                </a:spcBef>
                <a:spcAft>
                  <a:spcPct val="15000"/>
                </a:spcAft>
                <a:buClrTx/>
                <a:buSzTx/>
                <a:buFontTx/>
                <a:buNone/>
                <a:tabLst/>
                <a:defRPr/>
              </a:pPr>
              <a:r>
                <a:rPr kumimoji="0" lang="en-US" sz="2400" b="0" i="0" u="none" strike="noStrike" kern="1200" cap="none" spc="0" normalizeH="0" baseline="0" noProof="0" dirty="0">
                  <a:ln>
                    <a:noFill/>
                  </a:ln>
                  <a:solidFill>
                    <a:prstClr val="black">
                      <a:hueOff val="0"/>
                      <a:satOff val="0"/>
                      <a:lumOff val="0"/>
                      <a:alphaOff val="0"/>
                    </a:prstClr>
                  </a:solidFill>
                  <a:effectLst/>
                  <a:uLnTx/>
                  <a:uFillTx/>
                  <a:latin typeface="Cambria" pitchFamily="18" charset="0"/>
                  <a:ea typeface="Cambria" pitchFamily="18" charset="0"/>
                  <a:cs typeface="+mn-cs"/>
                </a:rPr>
                <a:t>  </a:t>
              </a:r>
            </a:p>
          </p:txBody>
        </p:sp>
      </p:grpSp>
      <p:grpSp>
        <p:nvGrpSpPr>
          <p:cNvPr id="4" name="Group 3">
            <a:extLst>
              <a:ext uri="{FF2B5EF4-FFF2-40B4-BE49-F238E27FC236}">
                <a16:creationId xmlns:a16="http://schemas.microsoft.com/office/drawing/2014/main" id="{5F11CE9B-2BD8-9DE7-0BAC-AEF5B569BD69}"/>
              </a:ext>
            </a:extLst>
          </p:cNvPr>
          <p:cNvGrpSpPr/>
          <p:nvPr/>
        </p:nvGrpSpPr>
        <p:grpSpPr>
          <a:xfrm>
            <a:off x="366532" y="1644961"/>
            <a:ext cx="4125216" cy="3982139"/>
            <a:chOff x="0" y="666284"/>
            <a:chExt cx="4125216" cy="3982139"/>
          </a:xfrm>
          <a:noFill/>
        </p:grpSpPr>
        <p:sp>
          <p:nvSpPr>
            <p:cNvPr id="5" name="Rectangle: Rounded Corners 4">
              <a:extLst>
                <a:ext uri="{FF2B5EF4-FFF2-40B4-BE49-F238E27FC236}">
                  <a16:creationId xmlns:a16="http://schemas.microsoft.com/office/drawing/2014/main" id="{40C03B2A-958D-04D5-E0EA-DA2BE57893B1}"/>
                </a:ext>
              </a:extLst>
            </p:cNvPr>
            <p:cNvSpPr/>
            <p:nvPr/>
          </p:nvSpPr>
          <p:spPr>
            <a:xfrm>
              <a:off x="0" y="666284"/>
              <a:ext cx="4125216" cy="3982139"/>
            </a:xfrm>
            <a:prstGeom prst="roundRect">
              <a:avLst/>
            </a:prstGeom>
            <a:grpFill/>
          </p:spPr>
          <p:style>
            <a:lnRef idx="2">
              <a:schemeClr val="lt1">
                <a:hueOff val="0"/>
                <a:satOff val="0"/>
                <a:lumOff val="0"/>
                <a:alphaOff val="0"/>
              </a:schemeClr>
            </a:lnRef>
            <a:fillRef idx="1">
              <a:schemeClr val="accent6">
                <a:alpha val="90000"/>
                <a:hueOff val="0"/>
                <a:satOff val="0"/>
                <a:lumOff val="0"/>
                <a:alphaOff val="0"/>
              </a:schemeClr>
            </a:fillRef>
            <a:effectRef idx="0">
              <a:schemeClr val="accent6">
                <a:alpha val="90000"/>
                <a:hueOff val="0"/>
                <a:satOff val="0"/>
                <a:lumOff val="0"/>
                <a:alphaOff val="0"/>
              </a:schemeClr>
            </a:effectRef>
            <a:fontRef idx="minor">
              <a:schemeClr val="lt1"/>
            </a:fontRef>
          </p:style>
        </p:sp>
        <p:sp>
          <p:nvSpPr>
            <p:cNvPr id="6" name="Rectangle: Rounded Corners 6">
              <a:extLst>
                <a:ext uri="{FF2B5EF4-FFF2-40B4-BE49-F238E27FC236}">
                  <a16:creationId xmlns:a16="http://schemas.microsoft.com/office/drawing/2014/main" id="{6A6D455C-2AB0-F3FA-8E38-9471BD2A0357}"/>
                </a:ext>
              </a:extLst>
            </p:cNvPr>
            <p:cNvSpPr txBox="1"/>
            <p:nvPr/>
          </p:nvSpPr>
          <p:spPr>
            <a:xfrm>
              <a:off x="194392" y="860676"/>
              <a:ext cx="3736432" cy="3593355"/>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06680" tIns="53340" rIns="106680" bIns="53340" numCol="1" spcCol="1270" anchor="ctr" anchorCtr="0">
              <a:noAutofit/>
            </a:bodyPr>
            <a:lstStyle/>
            <a:p>
              <a:pPr marL="0" marR="0" lvl="0" indent="0" algn="ctr" defTabSz="1244600" rtl="0" eaLnBrk="1" fontAlgn="auto" latinLnBrk="0" hangingPunct="1">
                <a:lnSpc>
                  <a:spcPct val="90000"/>
                </a:lnSpc>
                <a:spcBef>
                  <a:spcPct val="0"/>
                </a:spcBef>
                <a:spcAft>
                  <a:spcPct val="35000"/>
                </a:spcAft>
                <a:buClrTx/>
                <a:buSzTx/>
                <a:buFontTx/>
                <a:buNone/>
                <a:tabLst/>
                <a:defRPr/>
              </a:pPr>
              <a:r>
                <a:rPr lang="en-US" sz="2800" b="1" dirty="0">
                  <a:solidFill>
                    <a:srgbClr val="000000"/>
                  </a:solidFill>
                  <a:effectLst>
                    <a:outerShdw blurRad="38100" dist="38100" dir="2700000" algn="tl">
                      <a:srgbClr val="000000">
                        <a:alpha val="43137"/>
                      </a:srgbClr>
                    </a:outerShdw>
                  </a:effectLst>
                  <a:latin typeface="Cambria" pitchFamily="18" charset="0"/>
                  <a:ea typeface="Cambria" pitchFamily="18" charset="0"/>
                </a:rPr>
                <a:t>Commission’s authority to revise incorrect allotment</a:t>
              </a:r>
            </a:p>
            <a:p>
              <a:pPr marL="0" marR="0" lvl="0" indent="0" algn="ctr" defTabSz="1244600" rtl="0" eaLnBrk="1" fontAlgn="auto" latinLnBrk="0" hangingPunct="1">
                <a:lnSpc>
                  <a:spcPct val="90000"/>
                </a:lnSpc>
                <a:spcBef>
                  <a:spcPct val="0"/>
                </a:spcBef>
                <a:spcAft>
                  <a:spcPct val="35000"/>
                </a:spcAft>
                <a:buClrTx/>
                <a:buSzTx/>
                <a:buFontTx/>
                <a:buNone/>
                <a:tabLst/>
                <a:defRPr/>
              </a:pPr>
              <a:endParaRPr kumimoji="0" lang="en-US" sz="2800" b="1" i="0" u="none" strike="noStrike" kern="1200" cap="none" spc="0" normalizeH="0" baseline="0" noProof="0" dirty="0">
                <a:ln>
                  <a:noFill/>
                </a:ln>
                <a:solidFill>
                  <a:srgbClr val="000000"/>
                </a:solidFill>
                <a:effectLst>
                  <a:outerShdw blurRad="38100" dist="38100" dir="2700000" algn="tl">
                    <a:srgbClr val="000000">
                      <a:alpha val="43137"/>
                    </a:srgbClr>
                  </a:outerShdw>
                </a:effectLst>
                <a:uLnTx/>
                <a:uFillTx/>
                <a:latin typeface="Cambria" pitchFamily="18" charset="0"/>
                <a:ea typeface="Cambria" pitchFamily="18" charset="0"/>
                <a:cs typeface="+mn-cs"/>
              </a:endParaRPr>
            </a:p>
            <a:p>
              <a:pPr marL="0" marR="0" lvl="0" indent="0" algn="ctr" defTabSz="1244600" rtl="0" eaLnBrk="1" fontAlgn="auto" latinLnBrk="0" hangingPunct="1">
                <a:lnSpc>
                  <a:spcPct val="90000"/>
                </a:lnSpc>
                <a:spcBef>
                  <a:spcPct val="0"/>
                </a:spcBef>
                <a:spcAft>
                  <a:spcPct val="35000"/>
                </a:spcAft>
                <a:buClrTx/>
                <a:buSzTx/>
                <a:buFontTx/>
                <a:buNone/>
                <a:tabLst/>
                <a:defRPr/>
              </a:pPr>
              <a:r>
                <a:rPr lang="en-US" sz="2800" b="1" u="sng" dirty="0">
                  <a:solidFill>
                    <a:srgbClr val="FF0000"/>
                  </a:solidFill>
                  <a:latin typeface="Calisto MT" panose="02040603050505030304" pitchFamily="18" charset="0"/>
                  <a:ea typeface="Cambria" pitchFamily="18" charset="0"/>
                  <a:cs typeface="Times New Roman" panose="02020603050405020304" pitchFamily="18" charset="0"/>
                </a:rPr>
                <a:t>(</a:t>
              </a:r>
              <a:r>
                <a:rPr lang="en-US" sz="2800" b="1" u="sng" dirty="0" smtClean="0">
                  <a:solidFill>
                    <a:srgbClr val="FF0000"/>
                  </a:solidFill>
                  <a:latin typeface="Calisto MT" panose="02040603050505030304" pitchFamily="18" charset="0"/>
                  <a:ea typeface="Cambria" pitchFamily="18" charset="0"/>
                  <a:cs typeface="Times New Roman" panose="02020603050405020304" pitchFamily="18" charset="0"/>
                </a:rPr>
                <a:t>R </a:t>
              </a:r>
              <a:r>
                <a:rPr kumimoji="0" lang="en-US" sz="2800" b="1" u="sng" strike="noStrike" kern="1200" cap="none" spc="0" normalizeH="0" baseline="0" noProof="0" dirty="0" smtClean="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10 </a:t>
              </a:r>
              <a:r>
                <a:rPr kumimoji="0" lang="en-US" sz="2800" b="1"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(5</a:t>
              </a:r>
              <a:r>
                <a:rPr kumimoji="0" lang="en-US" sz="2800" b="1" u="sng" strike="noStrike" kern="1200" cap="none" spc="0" normalizeH="0" baseline="0" noProof="0" dirty="0" smtClean="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rPr>
                <a:t>) COER 1961)</a:t>
              </a:r>
              <a:endParaRPr kumimoji="0" lang="en-US" sz="2800" b="1" i="1" u="sng" strike="noStrike" kern="1200" cap="none" spc="0" normalizeH="0" baseline="0" noProof="0" dirty="0">
                <a:ln>
                  <a:noFill/>
                </a:ln>
                <a:solidFill>
                  <a:srgbClr val="FF0000"/>
                </a:solidFill>
                <a:effectLst>
                  <a:outerShdw blurRad="38100" dist="38100" dir="2700000" algn="tl">
                    <a:srgbClr val="000000">
                      <a:alpha val="43137"/>
                    </a:srgbClr>
                  </a:outerShdw>
                </a:effectLst>
                <a:uLnTx/>
                <a:uFillTx/>
                <a:latin typeface="Cambria" pitchFamily="18" charset="0"/>
                <a:ea typeface="Cambria" pitchFamily="18" charset="0"/>
              </a:endParaRPr>
            </a:p>
          </p:txBody>
        </p:sp>
      </p:grpSp>
      <p:sp>
        <p:nvSpPr>
          <p:cNvPr id="10" name="TextBox 9">
            <a:extLst>
              <a:ext uri="{FF2B5EF4-FFF2-40B4-BE49-F238E27FC236}">
                <a16:creationId xmlns:a16="http://schemas.microsoft.com/office/drawing/2014/main" id="{B5DC6671-85CC-4B4D-7DE5-EEBD9FB6ACFE}"/>
              </a:ext>
            </a:extLst>
          </p:cNvPr>
          <p:cNvSpPr txBox="1"/>
          <p:nvPr/>
        </p:nvSpPr>
        <p:spPr>
          <a:xfrm>
            <a:off x="4945085" y="1589432"/>
            <a:ext cx="6484138" cy="6047809"/>
          </a:xfrm>
          <a:prstGeom prst="rect">
            <a:avLst/>
          </a:prstGeom>
          <a:noFill/>
        </p:spPr>
        <p:txBody>
          <a:bodyPr wrap="square">
            <a:spAutoFit/>
          </a:bodyPr>
          <a:lstStyle/>
          <a:p>
            <a:pPr marR="0" lvl="0" algn="l" defTabSz="914400" rtl="0" eaLnBrk="1" fontAlgn="auto" latinLnBrk="0" hangingPunct="1">
              <a:lnSpc>
                <a:spcPct val="100000"/>
              </a:lnSpc>
              <a:spcBef>
                <a:spcPts val="580"/>
              </a:spcBef>
              <a:spcAft>
                <a:spcPts val="0"/>
              </a:spcAft>
              <a:buClr>
                <a:srgbClr val="A5B592"/>
              </a:buClr>
              <a:buSzPct val="85000"/>
              <a:tabLst/>
              <a:defRPr/>
            </a:pPr>
            <a:r>
              <a:rPr kumimoji="0" lang="en-US" sz="4000" b="1" i="0" u="none" strike="noStrike" kern="1200" cap="none" spc="0" normalizeH="0" baseline="0" noProof="0" dirty="0">
                <a:ln>
                  <a:noFill/>
                </a:ln>
                <a:effectLst/>
                <a:uLnTx/>
                <a:uFillTx/>
                <a:latin typeface="Calisto MT" panose="02040603050505030304" pitchFamily="18" charset="0"/>
                <a:ea typeface="Cambria" pitchFamily="18" charset="0"/>
                <a:cs typeface="Times New Roman" panose="02020603050405020304" pitchFamily="18" charset="0"/>
              </a:rPr>
              <a:t>In such case….</a:t>
            </a:r>
          </a:p>
          <a:p>
            <a:pPr marL="514350" marR="0" lvl="0" indent="-514350" algn="l" defTabSz="914400" rtl="0" eaLnBrk="1" fontAlgn="auto" latinLnBrk="0" hangingPunct="1">
              <a:lnSpc>
                <a:spcPct val="100000"/>
              </a:lnSpc>
              <a:spcBef>
                <a:spcPts val="580"/>
              </a:spcBef>
              <a:spcAft>
                <a:spcPts val="0"/>
              </a:spcAft>
              <a:buClr>
                <a:srgbClr val="A5B592"/>
              </a:buClr>
              <a:buSzPct val="85000"/>
              <a:buFont typeface="+mj-lt"/>
              <a:buAutoNum type="alphaLcParenR"/>
              <a:tabLst/>
              <a:defRPr/>
            </a:pPr>
            <a:endParaRPr kumimoji="0" lang="en-US" sz="26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endParaRPr>
          </a:p>
          <a:p>
            <a:pPr marL="914400" marR="0" lvl="1" indent="-457200" algn="l" defTabSz="914400" rtl="0" eaLnBrk="1" fontAlgn="auto" latinLnBrk="0" hangingPunct="1">
              <a:lnSpc>
                <a:spcPct val="100000"/>
              </a:lnSpc>
              <a:spcBef>
                <a:spcPts val="370"/>
              </a:spcBef>
              <a:spcAft>
                <a:spcPts val="0"/>
              </a:spcAft>
              <a:buClr>
                <a:srgbClr val="F3A447"/>
              </a:buClr>
              <a:buSzPct val="85000"/>
              <a:buFont typeface="+mj-lt"/>
              <a:buAutoNum type="alphaLcParenR"/>
              <a:tabLst/>
              <a:defRPr/>
            </a:pPr>
            <a:r>
              <a:rPr kumimoji="0" lang="en-US" sz="280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The list of contesting candidates should be revised accordingly.</a:t>
            </a:r>
          </a:p>
          <a:p>
            <a:pPr marL="914400" marR="0" lvl="1" indent="-457200" algn="l" defTabSz="914400" rtl="0" eaLnBrk="1" fontAlgn="auto" latinLnBrk="0" hangingPunct="1">
              <a:lnSpc>
                <a:spcPct val="100000"/>
              </a:lnSpc>
              <a:spcBef>
                <a:spcPts val="370"/>
              </a:spcBef>
              <a:spcAft>
                <a:spcPts val="0"/>
              </a:spcAft>
              <a:buClr>
                <a:srgbClr val="F3A447"/>
              </a:buClr>
              <a:buSzPct val="85000"/>
              <a:buFont typeface="+mj-lt"/>
              <a:buAutoNum type="alphaLcParenR"/>
              <a:tabLst/>
              <a:defRPr/>
            </a:pPr>
            <a:r>
              <a:rPr kumimoji="0" lang="en-US" sz="280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If the earlier list has already been published, such revised list should again be published.</a:t>
            </a:r>
          </a:p>
          <a:p>
            <a:pPr marL="914400" marR="0" lvl="1" indent="-457200" algn="l" defTabSz="914400" rtl="0" eaLnBrk="1" fontAlgn="auto" latinLnBrk="0" hangingPunct="1">
              <a:lnSpc>
                <a:spcPct val="100000"/>
              </a:lnSpc>
              <a:spcBef>
                <a:spcPts val="370"/>
              </a:spcBef>
              <a:spcAft>
                <a:spcPts val="0"/>
              </a:spcAft>
              <a:buClr>
                <a:srgbClr val="F3A447"/>
              </a:buClr>
              <a:buSzPct val="85000"/>
              <a:buFont typeface="+mj-lt"/>
              <a:buAutoNum type="alphaLcParenR"/>
              <a:tabLst/>
              <a:defRPr/>
            </a:pPr>
            <a:r>
              <a:rPr kumimoji="0" lang="en-US" sz="280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Copies of such revised list should be furnished to each contesting candidate</a:t>
            </a:r>
            <a:r>
              <a:rPr kumimoji="0" lang="en-US" sz="2800" b="0" i="0" u="none" strike="noStrike" kern="1200" cap="none" spc="0" normalizeH="0" baseline="0" noProof="0" dirty="0">
                <a:ln>
                  <a:noFill/>
                </a:ln>
                <a:solidFill>
                  <a:prstClr val="black"/>
                </a:solidFill>
                <a:effectLst/>
                <a:uLnTx/>
                <a:uFillTx/>
                <a:latin typeface="Calisto MT" panose="02040603050505030304" pitchFamily="18" charset="0"/>
                <a:ea typeface="Cambria" pitchFamily="18" charset="0"/>
                <a:cs typeface="Times New Roman" panose="02020603050405020304" pitchFamily="18" charset="0"/>
              </a:rPr>
              <a:t>.</a:t>
            </a:r>
          </a:p>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endParaRPr kumimoji="0" lang="en-US" sz="3600" b="0"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endParaRPr>
          </a:p>
          <a:p>
            <a:pPr marL="0" marR="0" lvl="0" indent="0" algn="ctr" defTabSz="914400" rtl="0" eaLnBrk="1" fontAlgn="auto" latinLnBrk="0" hangingPunct="1">
              <a:lnSpc>
                <a:spcPct val="100000"/>
              </a:lnSpc>
              <a:spcBef>
                <a:spcPts val="580"/>
              </a:spcBef>
              <a:spcAft>
                <a:spcPts val="0"/>
              </a:spcAft>
              <a:buClr>
                <a:srgbClr val="A5B592"/>
              </a:buClr>
              <a:buSzPct val="85000"/>
              <a:buFont typeface="Wingdings 2"/>
              <a:buNone/>
              <a:tabLst/>
              <a:defRPr/>
            </a:pPr>
            <a:endParaRPr kumimoji="0" lang="en-US" sz="3600" b="1" u="sng" strike="noStrike" kern="1200" cap="none" spc="0" normalizeH="0" baseline="0" noProof="0" dirty="0">
              <a:ln>
                <a:noFill/>
              </a:ln>
              <a:solidFill>
                <a:srgbClr val="FF0000"/>
              </a:solidFill>
              <a:effectLst/>
              <a:uLnTx/>
              <a:uFillTx/>
              <a:latin typeface="Calisto MT" panose="02040603050505030304" pitchFamily="18" charset="0"/>
              <a:ea typeface="Cambria" pitchFamily="18" charset="0"/>
              <a:cs typeface="Times New Roman" panose="02020603050405020304" pitchFamily="18" charset="0"/>
            </a:endParaRPr>
          </a:p>
        </p:txBody>
      </p:sp>
      <p:sp>
        <p:nvSpPr>
          <p:cNvPr id="11" name="Slide Number Placeholder 10">
            <a:extLst>
              <a:ext uri="{FF2B5EF4-FFF2-40B4-BE49-F238E27FC236}">
                <a16:creationId xmlns:a16="http://schemas.microsoft.com/office/drawing/2014/main" id="{C798C1CD-491C-A3EC-8744-38B208D462C0}"/>
              </a:ext>
            </a:extLst>
          </p:cNvPr>
          <p:cNvSpPr>
            <a:spLocks noGrp="1"/>
          </p:cNvSpPr>
          <p:nvPr>
            <p:ph type="sldNum" sz="quarter" idx="12"/>
          </p:nvPr>
        </p:nvSpPr>
        <p:spPr>
          <a:noFill/>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33</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7537163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370937" y="700678"/>
            <a:ext cx="11404118" cy="666206"/>
          </a:xfrm>
          <a:solidFill>
            <a:schemeClr val="tx2">
              <a:lumMod val="20000"/>
              <a:lumOff val="80000"/>
            </a:schemeClr>
          </a:solidFill>
        </p:spPr>
        <p:txBody>
          <a:bodyPr vert="horz" lIns="91440" tIns="45720" rIns="91440" bIns="45720" rtlCol="0" anchor="ctr">
            <a:noAutofit/>
          </a:bodyPr>
          <a:lstStyle/>
          <a:p>
            <a:pPr lvl="0" algn="ctr"/>
            <a:r>
              <a:rPr lang="en-US" sz="4000" b="1" dirty="0" smtClean="0">
                <a:solidFill>
                  <a:schemeClr val="tx1"/>
                </a:solidFill>
                <a:effectLst>
                  <a:outerShdw blurRad="38100" dist="38100" dir="2700000" algn="tl">
                    <a:srgbClr val="000000">
                      <a:alpha val="43137"/>
                    </a:srgbClr>
                  </a:outerShdw>
                </a:effectLst>
                <a:latin typeface="Bradley Hand ITC" panose="03070402050302030203" pitchFamily="66" charset="0"/>
                <a:cs typeface="Times New Roman" panose="02020603050405020304" pitchFamily="18" charset="0"/>
              </a:rPr>
              <a:t>Allotment of symbols - SUMMARY</a:t>
            </a:r>
            <a:endParaRPr lang="en-US" dirty="0">
              <a:solidFill>
                <a:schemeClr val="tx1"/>
              </a:solidFill>
              <a:latin typeface="Cambria" pitchFamily="18" charset="0"/>
              <a:ea typeface="Cambria" pitchFamily="18" charset="0"/>
            </a:endParaRPr>
          </a:p>
        </p:txBody>
      </p:sp>
      <p:sp>
        <p:nvSpPr>
          <p:cNvPr id="4" name="Content Placeholder 3"/>
          <p:cNvSpPr>
            <a:spLocks noGrp="1"/>
          </p:cNvSpPr>
          <p:nvPr>
            <p:ph sz="quarter" idx="1"/>
          </p:nvPr>
        </p:nvSpPr>
        <p:spPr>
          <a:xfrm>
            <a:off x="370937" y="1725282"/>
            <a:ext cx="11300604" cy="4818657"/>
          </a:xfrm>
        </p:spPr>
        <p:txBody>
          <a:bodyPr>
            <a:normAutofit/>
          </a:bodyPr>
          <a:lstStyle/>
          <a:p>
            <a:pPr marL="914400" indent="-457200"/>
            <a:r>
              <a:rPr lang="en-US" i="1" dirty="0" smtClean="0">
                <a:latin typeface="Times New Roman" panose="02020603050405020304" pitchFamily="18" charset="0"/>
                <a:cs typeface="Times New Roman" panose="02020603050405020304" pitchFamily="18" charset="0"/>
              </a:rPr>
              <a:t>Allotment of Symbols starts, once </a:t>
            </a:r>
            <a:r>
              <a:rPr lang="en-US" i="1" dirty="0">
                <a:latin typeface="Times New Roman" panose="02020603050405020304" pitchFamily="18" charset="0"/>
                <a:cs typeface="Times New Roman" panose="02020603050405020304" pitchFamily="18" charset="0"/>
              </a:rPr>
              <a:t>the Withdrawal Process is </a:t>
            </a:r>
            <a:r>
              <a:rPr lang="en-US" i="1" dirty="0" smtClean="0">
                <a:latin typeface="Times New Roman" panose="02020603050405020304" pitchFamily="18" charset="0"/>
                <a:cs typeface="Times New Roman" panose="02020603050405020304" pitchFamily="18" charset="0"/>
              </a:rPr>
              <a:t>completed</a:t>
            </a:r>
          </a:p>
          <a:p>
            <a:pPr marL="914400" indent="-457200"/>
            <a:r>
              <a:rPr lang="en-US" i="1" dirty="0" smtClean="0">
                <a:latin typeface="Times New Roman" panose="02020603050405020304" pitchFamily="18" charset="0"/>
                <a:cs typeface="Times New Roman" panose="02020603050405020304" pitchFamily="18" charset="0"/>
              </a:rPr>
              <a:t>The nomination paper requires the candidate to make a claim for a symbol</a:t>
            </a:r>
            <a:endParaRPr lang="en-US" i="1" dirty="0">
              <a:latin typeface="Times New Roman" panose="02020603050405020304" pitchFamily="18" charset="0"/>
              <a:cs typeface="Times New Roman" panose="02020603050405020304" pitchFamily="18" charset="0"/>
            </a:endParaRPr>
          </a:p>
          <a:p>
            <a:pPr marL="971550" indent="-514350"/>
            <a:r>
              <a:rPr lang="en-US" b="1" i="1" u="sng" dirty="0">
                <a:latin typeface="Times New Roman" panose="02020603050405020304" pitchFamily="18" charset="0"/>
                <a:cs typeface="Times New Roman" panose="02020603050405020304" pitchFamily="18" charset="0"/>
              </a:rPr>
              <a:t>Ascertain that the list </a:t>
            </a:r>
            <a:r>
              <a:rPr lang="en-US" b="1" i="1" u="sng" dirty="0" smtClean="0">
                <a:latin typeface="Times New Roman" panose="02020603050405020304" pitchFamily="18" charset="0"/>
                <a:cs typeface="Times New Roman" panose="02020603050405020304" pitchFamily="18" charset="0"/>
              </a:rPr>
              <a:t>of </a:t>
            </a:r>
            <a:r>
              <a:rPr lang="en-US" b="1" i="1" u="sng" dirty="0">
                <a:latin typeface="Times New Roman" panose="02020603050405020304" pitchFamily="18" charset="0"/>
                <a:cs typeface="Times New Roman" panose="02020603050405020304" pitchFamily="18" charset="0"/>
              </a:rPr>
              <a:t>Symbols is latest</a:t>
            </a:r>
          </a:p>
          <a:p>
            <a:pPr marL="971550" indent="-514350"/>
            <a:r>
              <a:rPr lang="en-US" i="1" dirty="0">
                <a:latin typeface="Times New Roman" panose="02020603050405020304" pitchFamily="18" charset="0"/>
                <a:cs typeface="Times New Roman" panose="02020603050405020304" pitchFamily="18" charset="0"/>
              </a:rPr>
              <a:t>Mainly 02 types of Symbols – Free Symbols &amp; Reserved Symbols</a:t>
            </a:r>
          </a:p>
          <a:p>
            <a:pPr marL="971550" indent="-514350"/>
            <a:r>
              <a:rPr lang="en-US" i="1" dirty="0">
                <a:latin typeface="Times New Roman" panose="02020603050405020304" pitchFamily="18" charset="0"/>
                <a:cs typeface="Times New Roman" panose="02020603050405020304" pitchFamily="18" charset="0"/>
              </a:rPr>
              <a:t>Mainly 02 </a:t>
            </a:r>
            <a:r>
              <a:rPr lang="en-US" i="1" dirty="0" smtClean="0">
                <a:latin typeface="Times New Roman" panose="02020603050405020304" pitchFamily="18" charset="0"/>
                <a:cs typeface="Times New Roman" panose="02020603050405020304" pitchFamily="18" charset="0"/>
              </a:rPr>
              <a:t>categories </a:t>
            </a:r>
            <a:r>
              <a:rPr lang="en-US" i="1" dirty="0">
                <a:latin typeface="Times New Roman" panose="02020603050405020304" pitchFamily="18" charset="0"/>
                <a:cs typeface="Times New Roman" panose="02020603050405020304" pitchFamily="18" charset="0"/>
              </a:rPr>
              <a:t>of parties – 1.Recognised 2. Registered </a:t>
            </a:r>
            <a:r>
              <a:rPr lang="en-US" i="1" dirty="0" err="1">
                <a:latin typeface="Times New Roman" panose="02020603050405020304" pitchFamily="18" charset="0"/>
                <a:cs typeface="Times New Roman" panose="02020603050405020304" pitchFamily="18" charset="0"/>
              </a:rPr>
              <a:t>Unrecognised</a:t>
            </a:r>
            <a:endParaRPr lang="en-US" i="1" dirty="0">
              <a:latin typeface="Times New Roman" panose="02020603050405020304" pitchFamily="18" charset="0"/>
              <a:cs typeface="Times New Roman" panose="02020603050405020304" pitchFamily="18" charset="0"/>
            </a:endParaRPr>
          </a:p>
          <a:p>
            <a:pPr marL="971550" indent="-514350"/>
            <a:r>
              <a:rPr lang="en-US" i="1" dirty="0">
                <a:latin typeface="Times New Roman" panose="02020603050405020304" pitchFamily="18" charset="0"/>
                <a:cs typeface="Times New Roman" panose="02020603050405020304" pitchFamily="18" charset="0"/>
              </a:rPr>
              <a:t>Study carefully </a:t>
            </a:r>
            <a:r>
              <a:rPr lang="en-US" i="1" dirty="0">
                <a:solidFill>
                  <a:srgbClr val="0070C0"/>
                </a:solidFill>
                <a:latin typeface="Times New Roman" panose="02020603050405020304" pitchFamily="18" charset="0"/>
                <a:cs typeface="Times New Roman" panose="02020603050405020304" pitchFamily="18" charset="0"/>
              </a:rPr>
              <a:t>Form A &amp; B </a:t>
            </a:r>
            <a:r>
              <a:rPr lang="en-US" i="1" dirty="0">
                <a:latin typeface="Times New Roman" panose="02020603050405020304" pitchFamily="18" charset="0"/>
                <a:cs typeface="Times New Roman" panose="02020603050405020304" pitchFamily="18" charset="0"/>
              </a:rPr>
              <a:t>– mock practice to fill it up will help you a lot</a:t>
            </a:r>
          </a:p>
          <a:p>
            <a:pPr marL="971550" indent="-514350"/>
            <a:r>
              <a:rPr lang="en-US" i="1" dirty="0" smtClean="0">
                <a:latin typeface="Times New Roman" panose="02020603050405020304" pitchFamily="18" charset="0"/>
                <a:cs typeface="Times New Roman" panose="02020603050405020304" pitchFamily="18" charset="0"/>
              </a:rPr>
              <a:t>Advisable </a:t>
            </a:r>
            <a:r>
              <a:rPr lang="en-US" i="1" dirty="0">
                <a:latin typeface="Times New Roman" panose="02020603050405020304" pitchFamily="18" charset="0"/>
                <a:cs typeface="Times New Roman" panose="02020603050405020304" pitchFamily="18" charset="0"/>
              </a:rPr>
              <a:t>to refer to </a:t>
            </a:r>
            <a:r>
              <a:rPr lang="en-US" i="1" dirty="0">
                <a:solidFill>
                  <a:srgbClr val="FF0000"/>
                </a:solidFill>
                <a:latin typeface="Times New Roman" panose="02020603050405020304" pitchFamily="18" charset="0"/>
                <a:cs typeface="Times New Roman" panose="02020603050405020304" pitchFamily="18" charset="0"/>
              </a:rPr>
              <a:t>paras (especially) 08 to </a:t>
            </a:r>
            <a:r>
              <a:rPr lang="en-US" i="1" dirty="0" smtClean="0">
                <a:solidFill>
                  <a:srgbClr val="FF0000"/>
                </a:solidFill>
                <a:latin typeface="Times New Roman" panose="02020603050405020304" pitchFamily="18" charset="0"/>
                <a:cs typeface="Times New Roman" panose="02020603050405020304" pitchFamily="18" charset="0"/>
              </a:rPr>
              <a:t>13A </a:t>
            </a:r>
            <a:r>
              <a:rPr lang="en-US" i="1" dirty="0">
                <a:latin typeface="Times New Roman" panose="02020603050405020304" pitchFamily="18" charset="0"/>
                <a:cs typeface="Times New Roman" panose="02020603050405020304" pitchFamily="18" charset="0"/>
              </a:rPr>
              <a:t>as often as you can</a:t>
            </a:r>
          </a:p>
          <a:p>
            <a:pPr marL="971550" indent="-514350"/>
            <a:r>
              <a:rPr lang="en-US" i="1" dirty="0">
                <a:latin typeface="Times New Roman" panose="02020603050405020304" pitchFamily="18" charset="0"/>
                <a:cs typeface="Times New Roman" panose="02020603050405020304" pitchFamily="18" charset="0"/>
              </a:rPr>
              <a:t>Give a </a:t>
            </a:r>
            <a:r>
              <a:rPr lang="en-US" i="1" dirty="0" smtClean="0">
                <a:latin typeface="Times New Roman" panose="02020603050405020304" pitchFamily="18" charset="0"/>
                <a:cs typeface="Times New Roman" panose="02020603050405020304" pitchFamily="18" charset="0"/>
              </a:rPr>
              <a:t>copy </a:t>
            </a:r>
            <a:r>
              <a:rPr lang="en-US" i="1" dirty="0">
                <a:latin typeface="Times New Roman" panose="02020603050405020304" pitchFamily="18" charset="0"/>
                <a:cs typeface="Times New Roman" panose="02020603050405020304" pitchFamily="18" charset="0"/>
              </a:rPr>
              <a:t>of allotted Symbol to the candidate</a:t>
            </a:r>
          </a:p>
          <a:p>
            <a:pPr marL="971550" indent="-514350"/>
            <a:r>
              <a:rPr lang="en-US" i="1" dirty="0">
                <a:latin typeface="Times New Roman" panose="02020603050405020304" pitchFamily="18" charset="0"/>
                <a:cs typeface="Times New Roman" panose="02020603050405020304" pitchFamily="18" charset="0"/>
              </a:rPr>
              <a:t>Allotment of Symbols by RO is final (except inconsistent with the provisions)</a:t>
            </a:r>
          </a:p>
          <a:p>
            <a:pPr marL="971550" indent="-514350"/>
            <a:r>
              <a:rPr lang="en-US" i="1" dirty="0">
                <a:latin typeface="Times New Roman" panose="02020603050405020304" pitchFamily="18" charset="0"/>
                <a:cs typeface="Times New Roman" panose="02020603050405020304" pitchFamily="18" charset="0"/>
              </a:rPr>
              <a:t>Faulty allotment attracts revision by ECI (Not expected from a good RO) </a:t>
            </a:r>
          </a:p>
          <a:p>
            <a:pPr marL="971550" indent="-514350"/>
            <a:endParaRPr lang="en-US" i="1" dirty="0">
              <a:latin typeface="Times New Roman" panose="02020603050405020304" pitchFamily="18" charset="0"/>
              <a:cs typeface="Times New Roman" panose="02020603050405020304" pitchFamily="18" charset="0"/>
            </a:endParaRPr>
          </a:p>
          <a:p>
            <a:pPr marL="971550" indent="-514350"/>
            <a:endParaRPr lang="en-US" i="1" dirty="0">
              <a:latin typeface="Times New Roman" panose="02020603050405020304" pitchFamily="18"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CDF0612C-D11C-AEEC-C103-ED000E1BDC90}"/>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34</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603918439"/>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1000"/>
                                        <p:tgtEl>
                                          <p:spTgt spid="4">
                                            <p:txEl>
                                              <p:pRg st="0" end="0"/>
                                            </p:txEl>
                                          </p:spTgt>
                                        </p:tgtEl>
                                      </p:cBhvr>
                                    </p:animEffect>
                                    <p:anim calcmode="lin" valueType="num">
                                      <p:cBhvr>
                                        <p:cTn id="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1" end="1"/>
                                            </p:txEl>
                                          </p:spTgt>
                                        </p:tgtEl>
                                        <p:attrNameLst>
                                          <p:attrName>style.visibility</p:attrName>
                                        </p:attrNameLst>
                                      </p:cBhvr>
                                      <p:to>
                                        <p:strVal val="visible"/>
                                      </p:to>
                                    </p:set>
                                    <p:animEffect transition="in" filter="fade">
                                      <p:cBhvr>
                                        <p:cTn id="14" dur="1000"/>
                                        <p:tgtEl>
                                          <p:spTgt spid="4">
                                            <p:txEl>
                                              <p:pRg st="1" end="1"/>
                                            </p:txEl>
                                          </p:spTgt>
                                        </p:tgtEl>
                                      </p:cBhvr>
                                    </p:animEffect>
                                    <p:anim calcmode="lin" valueType="num">
                                      <p:cBhvr>
                                        <p:cTn id="15"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animEffect transition="in" filter="fade">
                                      <p:cBhvr>
                                        <p:cTn id="21" dur="1000"/>
                                        <p:tgtEl>
                                          <p:spTgt spid="4">
                                            <p:txEl>
                                              <p:pRg st="2" end="2"/>
                                            </p:txEl>
                                          </p:spTgt>
                                        </p:tgtEl>
                                      </p:cBhvr>
                                    </p:animEffect>
                                    <p:anim calcmode="lin" valueType="num">
                                      <p:cBhvr>
                                        <p:cTn id="22"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3" end="3"/>
                                            </p:txEl>
                                          </p:spTgt>
                                        </p:tgtEl>
                                        <p:attrNameLst>
                                          <p:attrName>style.visibility</p:attrName>
                                        </p:attrNameLst>
                                      </p:cBhvr>
                                      <p:to>
                                        <p:strVal val="visible"/>
                                      </p:to>
                                    </p:set>
                                    <p:animEffect transition="in" filter="fade">
                                      <p:cBhvr>
                                        <p:cTn id="28" dur="1000"/>
                                        <p:tgtEl>
                                          <p:spTgt spid="4">
                                            <p:txEl>
                                              <p:pRg st="3" end="3"/>
                                            </p:txEl>
                                          </p:spTgt>
                                        </p:tgtEl>
                                      </p:cBhvr>
                                    </p:animEffect>
                                    <p:anim calcmode="lin" valueType="num">
                                      <p:cBhvr>
                                        <p:cTn id="29"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4" end="4"/>
                                            </p:txEl>
                                          </p:spTgt>
                                        </p:tgtEl>
                                        <p:attrNameLst>
                                          <p:attrName>style.visibility</p:attrName>
                                        </p:attrNameLst>
                                      </p:cBhvr>
                                      <p:to>
                                        <p:strVal val="visible"/>
                                      </p:to>
                                    </p:set>
                                    <p:animEffect transition="in" filter="fade">
                                      <p:cBhvr>
                                        <p:cTn id="35" dur="1000"/>
                                        <p:tgtEl>
                                          <p:spTgt spid="4">
                                            <p:txEl>
                                              <p:pRg st="4" end="4"/>
                                            </p:txEl>
                                          </p:spTgt>
                                        </p:tgtEl>
                                      </p:cBhvr>
                                    </p:animEffect>
                                    <p:anim calcmode="lin" valueType="num">
                                      <p:cBhvr>
                                        <p:cTn id="3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5" end="5"/>
                                            </p:txEl>
                                          </p:spTgt>
                                        </p:tgtEl>
                                        <p:attrNameLst>
                                          <p:attrName>style.visibility</p:attrName>
                                        </p:attrNameLst>
                                      </p:cBhvr>
                                      <p:to>
                                        <p:strVal val="visible"/>
                                      </p:to>
                                    </p:set>
                                    <p:animEffect transition="in" filter="fade">
                                      <p:cBhvr>
                                        <p:cTn id="42" dur="1000"/>
                                        <p:tgtEl>
                                          <p:spTgt spid="4">
                                            <p:txEl>
                                              <p:pRg st="5" end="5"/>
                                            </p:txEl>
                                          </p:spTgt>
                                        </p:tgtEl>
                                      </p:cBhvr>
                                    </p:animEffect>
                                    <p:anim calcmode="lin" valueType="num">
                                      <p:cBhvr>
                                        <p:cTn id="4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6" end="6"/>
                                            </p:txEl>
                                          </p:spTgt>
                                        </p:tgtEl>
                                        <p:attrNameLst>
                                          <p:attrName>style.visibility</p:attrName>
                                        </p:attrNameLst>
                                      </p:cBhvr>
                                      <p:to>
                                        <p:strVal val="visible"/>
                                      </p:to>
                                    </p:set>
                                    <p:animEffect transition="in" filter="fade">
                                      <p:cBhvr>
                                        <p:cTn id="49" dur="1000"/>
                                        <p:tgtEl>
                                          <p:spTgt spid="4">
                                            <p:txEl>
                                              <p:pRg st="6" end="6"/>
                                            </p:txEl>
                                          </p:spTgt>
                                        </p:tgtEl>
                                      </p:cBhvr>
                                    </p:animEffect>
                                    <p:anim calcmode="lin" valueType="num">
                                      <p:cBhvr>
                                        <p:cTn id="5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7" end="7"/>
                                            </p:txEl>
                                          </p:spTgt>
                                        </p:tgtEl>
                                        <p:attrNameLst>
                                          <p:attrName>style.visibility</p:attrName>
                                        </p:attrNameLst>
                                      </p:cBhvr>
                                      <p:to>
                                        <p:strVal val="visible"/>
                                      </p:to>
                                    </p:set>
                                    <p:animEffect transition="in" filter="fade">
                                      <p:cBhvr>
                                        <p:cTn id="56" dur="1000"/>
                                        <p:tgtEl>
                                          <p:spTgt spid="4">
                                            <p:txEl>
                                              <p:pRg st="7" end="7"/>
                                            </p:txEl>
                                          </p:spTgt>
                                        </p:tgtEl>
                                      </p:cBhvr>
                                    </p:animEffect>
                                    <p:anim calcmode="lin" valueType="num">
                                      <p:cBhvr>
                                        <p:cTn id="57"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4">
                                            <p:txEl>
                                              <p:pRg st="8" end="8"/>
                                            </p:txEl>
                                          </p:spTgt>
                                        </p:tgtEl>
                                        <p:attrNameLst>
                                          <p:attrName>style.visibility</p:attrName>
                                        </p:attrNameLst>
                                      </p:cBhvr>
                                      <p:to>
                                        <p:strVal val="visible"/>
                                      </p:to>
                                    </p:set>
                                    <p:animEffect transition="in" filter="fade">
                                      <p:cBhvr>
                                        <p:cTn id="63" dur="1000"/>
                                        <p:tgtEl>
                                          <p:spTgt spid="4">
                                            <p:txEl>
                                              <p:pRg st="8" end="8"/>
                                            </p:txEl>
                                          </p:spTgt>
                                        </p:tgtEl>
                                      </p:cBhvr>
                                    </p:animEffect>
                                    <p:anim calcmode="lin" valueType="num">
                                      <p:cBhvr>
                                        <p:cTn id="6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4">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4">
                                            <p:txEl>
                                              <p:pRg st="9" end="9"/>
                                            </p:txEl>
                                          </p:spTgt>
                                        </p:tgtEl>
                                        <p:attrNameLst>
                                          <p:attrName>style.visibility</p:attrName>
                                        </p:attrNameLst>
                                      </p:cBhvr>
                                      <p:to>
                                        <p:strVal val="visible"/>
                                      </p:to>
                                    </p:set>
                                    <p:animEffect transition="in" filter="fade">
                                      <p:cBhvr>
                                        <p:cTn id="70" dur="1000"/>
                                        <p:tgtEl>
                                          <p:spTgt spid="4">
                                            <p:txEl>
                                              <p:pRg st="9" end="9"/>
                                            </p:txEl>
                                          </p:spTgt>
                                        </p:tgtEl>
                                      </p:cBhvr>
                                    </p:animEffect>
                                    <p:anim calcmode="lin" valueType="num">
                                      <p:cBhvr>
                                        <p:cTn id="71"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8" y="-253219"/>
            <a:ext cx="11873552" cy="1325563"/>
          </a:xfrm>
          <a:noFill/>
        </p:spPr>
        <p:txBody>
          <a:bodyPr>
            <a:normAutofit/>
          </a:bodyPr>
          <a:lstStyle/>
          <a:p>
            <a:pPr algn="ct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List of contesting candidates – </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38 RPA 1951, R 10, </a:t>
            </a:r>
            <a:r>
              <a:rPr lang="en-IN" sz="2800" b="1" u="sng"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COER 1961</a:t>
            </a:r>
            <a:endParaRPr lang="en-US" sz="2800" b="1" u="sng" dirty="0">
              <a:solidFill>
                <a:srgbClr val="FF0000"/>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ubtitle 2"/>
          <p:cNvSpPr txBox="1">
            <a:spLocks/>
          </p:cNvSpPr>
          <p:nvPr/>
        </p:nvSpPr>
        <p:spPr>
          <a:xfrm>
            <a:off x="1589314" y="2730137"/>
            <a:ext cx="9144000" cy="1123412"/>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endParaRPr lang="en-IN" sz="6000" b="1" dirty="0">
              <a:solidFill>
                <a:srgbClr val="000080"/>
              </a:solidFill>
              <a:effectLst>
                <a:outerShdw blurRad="38100" dist="38100" dir="2700000" algn="tl">
                  <a:srgbClr val="000000">
                    <a:alpha val="43137"/>
                  </a:srgbClr>
                </a:outerShdw>
              </a:effectLst>
              <a:latin typeface="Bradley Hand ITC" pitchFamily="66" charset="0"/>
            </a:endParaRPr>
          </a:p>
        </p:txBody>
      </p:sp>
      <p:sp>
        <p:nvSpPr>
          <p:cNvPr id="5" name="Content Placeholder 4"/>
          <p:cNvSpPr>
            <a:spLocks noGrp="1"/>
          </p:cNvSpPr>
          <p:nvPr>
            <p:ph sz="quarter" idx="1"/>
          </p:nvPr>
        </p:nvSpPr>
        <p:spPr>
          <a:xfrm>
            <a:off x="224538" y="1243042"/>
            <a:ext cx="11873552" cy="5509449"/>
          </a:xfrm>
        </p:spPr>
        <p:txBody>
          <a:bodyPr>
            <a:noAutofit/>
          </a:bodyPr>
          <a:lstStyle/>
          <a:p>
            <a:pPr marL="0" indent="0">
              <a:buNone/>
            </a:pPr>
            <a:r>
              <a:rPr lang="en-GB" sz="2100" b="1" dirty="0" smtClean="0">
                <a:latin typeface="Calibri" panose="020F0502020204030204" pitchFamily="34" charset="0"/>
                <a:ea typeface="Calibri" panose="020F0502020204030204" pitchFamily="34" charset="0"/>
                <a:cs typeface="Calibri" panose="020F0502020204030204" pitchFamily="34" charset="0"/>
              </a:rPr>
              <a:t>Preparation of 7A</a:t>
            </a:r>
            <a:r>
              <a:rPr lang="en-GB" sz="2100" b="1" dirty="0">
                <a:latin typeface="Calibri" panose="020F0502020204030204" pitchFamily="34" charset="0"/>
                <a:ea typeface="Calibri" panose="020F0502020204030204" pitchFamily="34" charset="0"/>
                <a:cs typeface="Calibri" panose="020F0502020204030204" pitchFamily="34" charset="0"/>
              </a:rPr>
              <a:t> </a:t>
            </a:r>
            <a:r>
              <a:rPr lang="en-GB" sz="2100" b="1" dirty="0" smtClean="0">
                <a:latin typeface="Calibri" panose="020F0502020204030204" pitchFamily="34" charset="0"/>
                <a:ea typeface="Calibri" panose="020F0502020204030204" pitchFamily="34" charset="0"/>
                <a:cs typeface="Calibri" panose="020F0502020204030204" pitchFamily="34" charset="0"/>
              </a:rPr>
              <a:t>– language – modifications in name of candidates:</a:t>
            </a:r>
          </a:p>
          <a:p>
            <a:pPr>
              <a:buFont typeface="Wingdings" panose="05000000000000000000" pitchFamily="2" charset="2"/>
              <a:buChar char="§"/>
            </a:pPr>
            <a:r>
              <a:rPr lang="en-GB" sz="2100" dirty="0" smtClean="0">
                <a:latin typeface="Calibri" panose="020F0502020204030204" pitchFamily="34" charset="0"/>
                <a:ea typeface="Calibri" panose="020F0502020204030204" pitchFamily="34" charset="0"/>
                <a:cs typeface="Calibri" panose="020F0502020204030204" pitchFamily="34" charset="0"/>
              </a:rPr>
              <a:t>RO to prepare list of contesting candidates in </a:t>
            </a:r>
            <a:r>
              <a:rPr lang="en-GB"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sz="2100" dirty="0" smtClean="0">
                <a:latin typeface="Calibri" panose="020F0502020204030204" pitchFamily="34" charset="0"/>
                <a:ea typeface="Calibri" panose="020F0502020204030204" pitchFamily="34" charset="0"/>
                <a:cs typeface="Calibri" panose="020F0502020204030204" pitchFamily="34" charset="0"/>
              </a:rPr>
              <a:t>immediately after completing allotment of symbols. </a:t>
            </a:r>
          </a:p>
          <a:p>
            <a:pPr>
              <a:buFont typeface="Wingdings" panose="05000000000000000000" pitchFamily="2" charset="2"/>
              <a:buChar char="§"/>
            </a:pPr>
            <a:r>
              <a:rPr lang="en-GB" sz="2100" dirty="0" smtClean="0">
                <a:latin typeface="Calibri" panose="020F0502020204030204" pitchFamily="34" charset="0"/>
                <a:ea typeface="Calibri" panose="020F0502020204030204" pitchFamily="34" charset="0"/>
                <a:cs typeface="Calibri" panose="020F0502020204030204" pitchFamily="34" charset="0"/>
              </a:rPr>
              <a:t>Language(s) in which list in </a:t>
            </a:r>
            <a:r>
              <a:rPr lang="en-GB"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sz="2100" dirty="0" smtClean="0">
                <a:latin typeface="Calibri" panose="020F0502020204030204" pitchFamily="34" charset="0"/>
                <a:ea typeface="Calibri" panose="020F0502020204030204" pitchFamily="34" charset="0"/>
                <a:cs typeface="Calibri" panose="020F0502020204030204" pitchFamily="34" charset="0"/>
              </a:rPr>
              <a:t>is to be prepared have been specified by the Directions issued by ECI under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10(1) COER, 1961</a:t>
            </a:r>
            <a:r>
              <a:rPr lang="en-GB" sz="2100" dirty="0" smtClean="0">
                <a:latin typeface="Calibri" panose="020F0502020204030204" pitchFamily="34" charset="0"/>
                <a:ea typeface="Calibri" panose="020F0502020204030204" pitchFamily="34" charset="0"/>
                <a:cs typeface="Calibri" panose="020F0502020204030204" pitchFamily="34" charset="0"/>
              </a:rPr>
              <a:t>. Please refer to the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Direction no.3/4/2008/JS-II/SDR, dated 16/09/2008 (for LA elections) and </a:t>
            </a:r>
            <a:r>
              <a:rPr lang="en-GB" sz="2100" dirty="0">
                <a:solidFill>
                  <a:srgbClr val="FF0000"/>
                </a:solidFill>
                <a:latin typeface="Calibri" panose="020F0502020204030204" pitchFamily="34" charset="0"/>
                <a:ea typeface="Calibri" panose="020F0502020204030204" pitchFamily="34" charset="0"/>
                <a:cs typeface="Calibri" panose="020F0502020204030204" pitchFamily="34" charset="0"/>
              </a:rPr>
              <a:t>Direction no.3/4/2008/JS-II/SDR, dated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06/02/2009 </a:t>
            </a:r>
            <a:r>
              <a:rPr lang="en-GB" sz="2100" dirty="0">
                <a:solidFill>
                  <a:srgbClr val="FF0000"/>
                </a:solidFill>
                <a:latin typeface="Calibri" panose="020F0502020204030204" pitchFamily="34" charset="0"/>
                <a:ea typeface="Calibri" panose="020F0502020204030204" pitchFamily="34" charset="0"/>
                <a:cs typeface="Calibri" panose="020F0502020204030204" pitchFamily="34" charset="0"/>
              </a:rPr>
              <a:t>(for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LS </a:t>
            </a:r>
            <a:r>
              <a:rPr lang="en-GB" sz="2100" dirty="0">
                <a:solidFill>
                  <a:srgbClr val="FF0000"/>
                </a:solidFill>
                <a:latin typeface="Calibri" panose="020F0502020204030204" pitchFamily="34" charset="0"/>
                <a:ea typeface="Calibri" panose="020F0502020204030204" pitchFamily="34" charset="0"/>
                <a:cs typeface="Calibri" panose="020F0502020204030204" pitchFamily="34" charset="0"/>
              </a:rPr>
              <a:t>elections</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a:t>
            </a:r>
            <a:r>
              <a:rPr lang="en-GB" sz="2100" dirty="0" smtClean="0">
                <a:latin typeface="Calibri" panose="020F0502020204030204" pitchFamily="34" charset="0"/>
                <a:ea typeface="Calibri" panose="020F0502020204030204" pitchFamily="34" charset="0"/>
                <a:cs typeface="Calibri" panose="020F0502020204030204" pitchFamily="34" charset="0"/>
              </a:rPr>
              <a:t> These are reproduced in RO Handbook. </a:t>
            </a:r>
          </a:p>
          <a:p>
            <a:pPr>
              <a:buFont typeface="Wingdings" panose="05000000000000000000" pitchFamily="2" charset="2"/>
              <a:buChar char="§"/>
            </a:pPr>
            <a:r>
              <a:rPr lang="en-GB" sz="2100" dirty="0" smtClean="0">
                <a:latin typeface="Calibri" panose="020F0502020204030204" pitchFamily="34" charset="0"/>
                <a:ea typeface="Calibri" panose="020F0502020204030204" pitchFamily="34" charset="0"/>
                <a:cs typeface="Calibri" panose="020F0502020204030204" pitchFamily="34" charset="0"/>
              </a:rPr>
              <a:t>Proviso to </a:t>
            </a:r>
            <a:r>
              <a:rPr lang="en-GB" sz="21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R 8(2) COER 1961</a:t>
            </a:r>
            <a:r>
              <a:rPr lang="en-GB" sz="2100" dirty="0" smtClean="0">
                <a:latin typeface="Calibri" panose="020F0502020204030204" pitchFamily="34" charset="0"/>
                <a:ea typeface="Calibri" panose="020F0502020204030204" pitchFamily="34" charset="0"/>
                <a:cs typeface="Calibri" panose="020F0502020204030204" pitchFamily="34" charset="0"/>
              </a:rPr>
              <a:t>, allows a candidate to request for modification in his/her name, if the name is incorrectly spelt/shown in the nomination paper or is different from the name by which the candidate is popularly known. Such request can only be made before preparation of list in </a:t>
            </a:r>
            <a:r>
              <a:rPr lang="en-GB"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  </a:t>
            </a:r>
            <a:r>
              <a:rPr lang="en-GB" sz="2100"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7A</a:t>
            </a:r>
          </a:p>
          <a:p>
            <a:pPr>
              <a:buFont typeface="Wingdings" panose="05000000000000000000" pitchFamily="2" charset="2"/>
              <a:buChar char="§"/>
            </a:pPr>
            <a:r>
              <a:rPr lang="en-GB" sz="2100" dirty="0">
                <a:latin typeface="Calibri" panose="020F0502020204030204" pitchFamily="34" charset="0"/>
                <a:ea typeface="Calibri" panose="020F0502020204030204" pitchFamily="34" charset="0"/>
                <a:cs typeface="Calibri" panose="020F0502020204030204" pitchFamily="34" charset="0"/>
              </a:rPr>
              <a:t>If </a:t>
            </a:r>
            <a:r>
              <a:rPr lang="en-GB" sz="2100" dirty="0" smtClean="0">
                <a:latin typeface="Calibri" panose="020F0502020204030204" pitchFamily="34" charset="0"/>
                <a:ea typeface="Calibri" panose="020F0502020204030204" pitchFamily="34" charset="0"/>
                <a:cs typeface="Calibri" panose="020F0502020204030204" pitchFamily="34" charset="0"/>
              </a:rPr>
              <a:t>RO is </a:t>
            </a:r>
            <a:r>
              <a:rPr lang="en-GB" sz="2100" dirty="0">
                <a:latin typeface="Calibri" panose="020F0502020204030204" pitchFamily="34" charset="0"/>
                <a:ea typeface="Calibri" panose="020F0502020204030204" pitchFamily="34" charset="0"/>
                <a:cs typeface="Calibri" panose="020F0502020204030204" pitchFamily="34" charset="0"/>
              </a:rPr>
              <a:t>satisfied </a:t>
            </a:r>
            <a:r>
              <a:rPr lang="en-GB" sz="2100" dirty="0" smtClean="0">
                <a:latin typeface="Calibri" panose="020F0502020204030204" pitchFamily="34" charset="0"/>
                <a:ea typeface="Calibri" panose="020F0502020204030204" pitchFamily="34" charset="0"/>
                <a:cs typeface="Calibri" panose="020F0502020204030204" pitchFamily="34" charset="0"/>
              </a:rPr>
              <a:t>that the requested is genuine, RO shall allow the modification before preparing list in </a:t>
            </a:r>
            <a:r>
              <a:rPr lang="en-GB" sz="2100"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p>
        </p:txBody>
      </p:sp>
      <p:sp>
        <p:nvSpPr>
          <p:cNvPr id="3" name="Rectangle 2"/>
          <p:cNvSpPr/>
          <p:nvPr/>
        </p:nvSpPr>
        <p:spPr>
          <a:xfrm>
            <a:off x="10733314" y="5985743"/>
            <a:ext cx="918970" cy="369332"/>
          </a:xfrm>
          <a:prstGeom prst="rect">
            <a:avLst/>
          </a:prstGeom>
        </p:spPr>
        <p:txBody>
          <a:bodyPr wrap="none">
            <a:spAutoFit/>
          </a:bodyPr>
          <a:lstStyle/>
          <a:p>
            <a:r>
              <a:rPr lang="en-GB" dirty="0" err="1" smtClean="0">
                <a:latin typeface="Calibri" panose="020F0502020204030204" pitchFamily="34" charset="0"/>
                <a:ea typeface="Calibri" panose="020F0502020204030204" pitchFamily="34" charset="0"/>
                <a:cs typeface="Calibri" panose="020F0502020204030204" pitchFamily="34" charset="0"/>
              </a:rPr>
              <a:t>Contd</a:t>
            </a:r>
            <a:r>
              <a:rPr lang="en-GB" dirty="0" smtClean="0">
                <a:latin typeface="Calibri" panose="020F0502020204030204" pitchFamily="34" charset="0"/>
                <a:ea typeface="Calibri" panose="020F0502020204030204" pitchFamily="34" charset="0"/>
                <a:cs typeface="Calibri" panose="020F0502020204030204" pitchFamily="34" charset="0"/>
              </a:rPr>
              <a:t>…</a:t>
            </a:r>
            <a:endParaRPr lang="en-IN" dirty="0"/>
          </a:p>
        </p:txBody>
      </p:sp>
    </p:spTree>
    <p:extLst>
      <p:ext uri="{BB962C8B-B14F-4D97-AF65-F5344CB8AC3E}">
        <p14:creationId xmlns:p14="http://schemas.microsoft.com/office/powerpoint/2010/main" val="362004937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8" y="-253219"/>
            <a:ext cx="11873552" cy="1325563"/>
          </a:xfrm>
          <a:noFill/>
        </p:spPr>
        <p:txBody>
          <a:bodyPr>
            <a:normAutofit/>
          </a:bodyPr>
          <a:lstStyle/>
          <a:p>
            <a:pPr algn="ct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List of contesting candidates – arrangement of names - </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38 RPA 1951, R 10, </a:t>
            </a:r>
            <a:r>
              <a:rPr lang="en-IN" sz="2800" b="1" u="sng"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COER 1961 </a:t>
            </a: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 contd.</a:t>
            </a:r>
            <a:endParaRPr lang="en-US" sz="2800"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ubtitle 2"/>
          <p:cNvSpPr txBox="1">
            <a:spLocks/>
          </p:cNvSpPr>
          <p:nvPr/>
        </p:nvSpPr>
        <p:spPr>
          <a:xfrm>
            <a:off x="1589314" y="2730137"/>
            <a:ext cx="9144000" cy="1123412"/>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endParaRPr lang="en-IN" sz="6000" b="1" dirty="0">
              <a:solidFill>
                <a:srgbClr val="000080"/>
              </a:solidFill>
              <a:effectLst>
                <a:outerShdw blurRad="38100" dist="38100" dir="2700000" algn="tl">
                  <a:srgbClr val="000000">
                    <a:alpha val="43137"/>
                  </a:srgbClr>
                </a:outerShdw>
              </a:effectLst>
              <a:latin typeface="Bradley Hand ITC" pitchFamily="66" charset="0"/>
            </a:endParaRPr>
          </a:p>
        </p:txBody>
      </p:sp>
      <p:sp>
        <p:nvSpPr>
          <p:cNvPr id="5" name="Content Placeholder 4"/>
          <p:cNvSpPr>
            <a:spLocks noGrp="1"/>
          </p:cNvSpPr>
          <p:nvPr>
            <p:ph sz="quarter" idx="1"/>
          </p:nvPr>
        </p:nvSpPr>
        <p:spPr>
          <a:xfrm>
            <a:off x="224538" y="1072344"/>
            <a:ext cx="11873552" cy="5276978"/>
          </a:xfrm>
        </p:spPr>
        <p:txBody>
          <a:bodyPr>
            <a:normAutofit lnSpcReduction="10000"/>
          </a:bodyPr>
          <a:lstStyle/>
          <a:p>
            <a:pPr marL="0" indent="0">
              <a:buNone/>
            </a:pPr>
            <a:r>
              <a:rPr lang="en-GB" sz="2400" b="1" dirty="0" smtClean="0">
                <a:latin typeface="Calibri" panose="020F0502020204030204" pitchFamily="34" charset="0"/>
                <a:ea typeface="Calibri" panose="020F0502020204030204" pitchFamily="34" charset="0"/>
                <a:cs typeface="Calibri" panose="020F0502020204030204" pitchFamily="34" charset="0"/>
              </a:rPr>
              <a:t>Order of arrangement of names &amp; particulars to be entered:</a:t>
            </a:r>
          </a:p>
          <a:p>
            <a:pPr>
              <a:buFont typeface="Wingdings" panose="05000000000000000000" pitchFamily="2" charset="2"/>
              <a:buChar char="§"/>
            </a:pPr>
            <a:r>
              <a:rPr lang="en-GB" sz="2400" dirty="0">
                <a:latin typeface="Calibri" panose="020F0502020204030204" pitchFamily="34" charset="0"/>
                <a:ea typeface="Calibri" panose="020F0502020204030204" pitchFamily="34" charset="0"/>
                <a:cs typeface="Calibri" panose="020F0502020204030204" pitchFamily="34" charset="0"/>
              </a:rPr>
              <a:t>Names of candidates to be classified in 3 categories – (</a:t>
            </a:r>
            <a:r>
              <a:rPr lang="en-GB" sz="2400" dirty="0" err="1">
                <a:latin typeface="Calibri" panose="020F0502020204030204" pitchFamily="34" charset="0"/>
                <a:ea typeface="Calibri" panose="020F0502020204030204" pitchFamily="34" charset="0"/>
                <a:cs typeface="Calibri" panose="020F0502020204030204" pitchFamily="34" charset="0"/>
              </a:rPr>
              <a:t>i</a:t>
            </a:r>
            <a:r>
              <a:rPr lang="en-GB" sz="2400" dirty="0">
                <a:latin typeface="Calibri" panose="020F0502020204030204" pitchFamily="34" charset="0"/>
                <a:ea typeface="Calibri" panose="020F0502020204030204" pitchFamily="34" charset="0"/>
                <a:cs typeface="Calibri" panose="020F0502020204030204" pitchFamily="34" charset="0"/>
              </a:rPr>
              <a:t>) candidates of Recognized National/State parties, (ii) candidates of RUPP (which will include State parties of other States) and (iii) the independent candidates</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Within </a:t>
            </a:r>
            <a:r>
              <a:rPr lang="en-GB" sz="2400" dirty="0">
                <a:latin typeface="Calibri" panose="020F0502020204030204" pitchFamily="34" charset="0"/>
                <a:ea typeface="Calibri" panose="020F0502020204030204" pitchFamily="34" charset="0"/>
                <a:cs typeface="Calibri" panose="020F0502020204030204" pitchFamily="34" charset="0"/>
              </a:rPr>
              <a:t>each group, names of candidates to be arranged in alphabetical </a:t>
            </a:r>
            <a:r>
              <a:rPr lang="en-GB" sz="2400" dirty="0" smtClean="0">
                <a:latin typeface="Calibri" panose="020F0502020204030204" pitchFamily="34" charset="0"/>
                <a:ea typeface="Calibri" panose="020F0502020204030204" pitchFamily="34" charset="0"/>
                <a:cs typeface="Calibri" panose="020F0502020204030204" pitchFamily="34" charset="0"/>
              </a:rPr>
              <a:t>order </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If </a:t>
            </a:r>
            <a:r>
              <a:rPr lang="en-GB" sz="2400"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sz="2400" dirty="0" smtClean="0">
                <a:latin typeface="Calibri" panose="020F0502020204030204" pitchFamily="34" charset="0"/>
                <a:ea typeface="Calibri" panose="020F0502020204030204" pitchFamily="34" charset="0"/>
                <a:cs typeface="Calibri" panose="020F0502020204030204" pitchFamily="34" charset="0"/>
              </a:rPr>
              <a:t>is to be prepared in </a:t>
            </a:r>
            <a:r>
              <a:rPr lang="en-GB" sz="2400" dirty="0" smtClean="0">
                <a:latin typeface="Calibri" panose="020F0502020204030204" pitchFamily="34" charset="0"/>
                <a:ea typeface="Calibri" panose="020F0502020204030204" pitchFamily="34" charset="0"/>
                <a:cs typeface="Calibri" panose="020F0502020204030204" pitchFamily="34" charset="0"/>
              </a:rPr>
              <a:t>more </a:t>
            </a:r>
            <a:r>
              <a:rPr lang="en-GB" sz="2400" dirty="0" smtClean="0">
                <a:latin typeface="Calibri" panose="020F0502020204030204" pitchFamily="34" charset="0"/>
                <a:ea typeface="Calibri" panose="020F0502020204030204" pitchFamily="34" charset="0"/>
                <a:cs typeface="Calibri" panose="020F0502020204030204" pitchFamily="34" charset="0"/>
              </a:rPr>
              <a:t>than one language (as specified in </a:t>
            </a:r>
            <a:r>
              <a:rPr lang="en-GB" sz="2400" dirty="0" smtClean="0">
                <a:solidFill>
                  <a:srgbClr val="FF0000"/>
                </a:solidFill>
                <a:latin typeface="Calibri" panose="020F0502020204030204" pitchFamily="34" charset="0"/>
                <a:ea typeface="Calibri" panose="020F0502020204030204" pitchFamily="34" charset="0"/>
                <a:cs typeface="Calibri" panose="020F0502020204030204" pitchFamily="34" charset="0"/>
              </a:rPr>
              <a:t>ECI Direction</a:t>
            </a:r>
            <a:r>
              <a:rPr lang="en-GB" sz="2400" dirty="0" smtClean="0">
                <a:latin typeface="Calibri" panose="020F0502020204030204" pitchFamily="34" charset="0"/>
                <a:ea typeface="Calibri" panose="020F0502020204030204" pitchFamily="34" charset="0"/>
                <a:cs typeface="Calibri" panose="020F0502020204030204" pitchFamily="34" charset="0"/>
              </a:rPr>
              <a:t>), the script of the language first specified in the Direction is to be followed for deciding the alphabetical order of arrangement</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RO to ensure that all particulars such as  name of candidate, address, party affiliation(in case of party candidate), symbol allotted are all correctly reflected in </a:t>
            </a:r>
            <a:r>
              <a:rPr lang="en-GB" sz="2400" dirty="0">
                <a:solidFill>
                  <a:srgbClr val="0070C0"/>
                </a:solidFill>
                <a:latin typeface="Calibri" panose="020F0502020204030204" pitchFamily="34" charset="0"/>
                <a:ea typeface="Calibri" panose="020F0502020204030204" pitchFamily="34" charset="0"/>
                <a:cs typeface="Calibri" panose="020F0502020204030204" pitchFamily="34" charset="0"/>
              </a:rPr>
              <a:t>Form 7A</a:t>
            </a:r>
            <a:r>
              <a:rPr lang="en-GB" sz="2400" dirty="0" smtClean="0">
                <a:latin typeface="Calibri" panose="020F0502020204030204" pitchFamily="34" charset="0"/>
                <a:ea typeface="Calibri" panose="020F0502020204030204" pitchFamily="34" charset="0"/>
                <a:cs typeface="Calibri" panose="020F0502020204030204" pitchFamily="34" charset="0"/>
              </a:rPr>
              <a:t>. Incorrect particulars will have serious consequences.</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Photograph of candidate is also to be printed against the name of the candidate. </a:t>
            </a:r>
          </a:p>
          <a:p>
            <a:pPr>
              <a:buFont typeface="Wingdings" panose="05000000000000000000" pitchFamily="2" charset="2"/>
              <a:buChar char="§"/>
            </a:pPr>
            <a:r>
              <a:rPr lang="en-GB" sz="2400" dirty="0" smtClean="0">
                <a:latin typeface="Calibri" panose="020F0502020204030204" pitchFamily="34" charset="0"/>
                <a:ea typeface="Calibri" panose="020F0502020204030204" pitchFamily="34" charset="0"/>
                <a:cs typeface="Calibri" panose="020F0502020204030204" pitchFamily="34" charset="0"/>
              </a:rPr>
              <a:t>NOTA is not to be mentioned in </a:t>
            </a:r>
            <a:r>
              <a:rPr lang="en-GB" sz="2400"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endParaRPr lang="en-IN" sz="2400" dirty="0">
              <a:solidFill>
                <a:srgbClr val="0070C0"/>
              </a:solidFill>
              <a:latin typeface="Calibri" panose="020F0502020204030204" pitchFamily="34" charset="0"/>
              <a:ea typeface="Calibri" panose="020F0502020204030204" pitchFamily="34" charset="0"/>
              <a:cs typeface="Calibri" panose="020F0502020204030204" pitchFamily="34" charset="0"/>
            </a:endParaRPr>
          </a:p>
        </p:txBody>
      </p:sp>
      <p:sp>
        <p:nvSpPr>
          <p:cNvPr id="6" name="Rectangle 5"/>
          <p:cNvSpPr/>
          <p:nvPr/>
        </p:nvSpPr>
        <p:spPr>
          <a:xfrm>
            <a:off x="10972465" y="5830998"/>
            <a:ext cx="918970" cy="369332"/>
          </a:xfrm>
          <a:prstGeom prst="rect">
            <a:avLst/>
          </a:prstGeom>
        </p:spPr>
        <p:txBody>
          <a:bodyPr wrap="none">
            <a:spAutoFit/>
          </a:bodyPr>
          <a:lstStyle/>
          <a:p>
            <a:r>
              <a:rPr lang="en-GB" dirty="0" err="1" smtClean="0">
                <a:latin typeface="Calibri" panose="020F0502020204030204" pitchFamily="34" charset="0"/>
                <a:ea typeface="Calibri" panose="020F0502020204030204" pitchFamily="34" charset="0"/>
                <a:cs typeface="Calibri" panose="020F0502020204030204" pitchFamily="34" charset="0"/>
              </a:rPr>
              <a:t>Contd</a:t>
            </a:r>
            <a:r>
              <a:rPr lang="en-GB" dirty="0" smtClean="0">
                <a:latin typeface="Calibri" panose="020F0502020204030204" pitchFamily="34" charset="0"/>
                <a:ea typeface="Calibri" panose="020F0502020204030204" pitchFamily="34" charset="0"/>
                <a:cs typeface="Calibri" panose="020F0502020204030204" pitchFamily="34" charset="0"/>
              </a:rPr>
              <a:t>…</a:t>
            </a:r>
            <a:endParaRPr lang="en-IN" dirty="0"/>
          </a:p>
        </p:txBody>
      </p:sp>
    </p:spTree>
    <p:extLst>
      <p:ext uri="{BB962C8B-B14F-4D97-AF65-F5344CB8AC3E}">
        <p14:creationId xmlns:p14="http://schemas.microsoft.com/office/powerpoint/2010/main" val="16829132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538" y="-253219"/>
            <a:ext cx="11873552" cy="1325563"/>
          </a:xfrm>
          <a:noFill/>
        </p:spPr>
        <p:txBody>
          <a:bodyPr>
            <a:normAutofit/>
          </a:bodyPr>
          <a:lstStyle/>
          <a:p>
            <a:pPr algn="ct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List of contesting candidates – publishing- </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S 38 RPA 1951, R 10, </a:t>
            </a:r>
            <a:r>
              <a:rPr lang="en-IN" sz="2800" b="1" u="sng"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a:t>
            </a:r>
            <a:r>
              <a:rPr lang="en-IN" sz="2800" b="1" u="sng" dirty="0" smtClean="0">
                <a:solidFill>
                  <a:srgbClr val="FF0000"/>
                </a:solidFill>
                <a:latin typeface="Calibri" panose="020F0502020204030204" pitchFamily="34" charset="0"/>
                <a:ea typeface="Calibri" panose="020F0502020204030204" pitchFamily="34" charset="0"/>
                <a:cs typeface="Calibri" panose="020F0502020204030204" pitchFamily="34" charset="0"/>
              </a:rPr>
              <a:t>, COER 1961 </a:t>
            </a:r>
            <a:r>
              <a:rPr lang="en-IN" sz="2800" b="1" u="sng" dirty="0" smtClean="0">
                <a:solidFill>
                  <a:schemeClr val="tx1"/>
                </a:solidFill>
                <a:latin typeface="Calibri" panose="020F0502020204030204" pitchFamily="34" charset="0"/>
                <a:ea typeface="Calibri" panose="020F0502020204030204" pitchFamily="34" charset="0"/>
                <a:cs typeface="Calibri" panose="020F0502020204030204" pitchFamily="34" charset="0"/>
              </a:rPr>
              <a:t>– contd.</a:t>
            </a:r>
            <a:endParaRPr lang="en-US" sz="2800" b="1" u="sng" dirty="0">
              <a:solidFill>
                <a:schemeClr val="tx1"/>
              </a:solidFill>
              <a:latin typeface="Calibri" panose="020F0502020204030204" pitchFamily="34" charset="0"/>
              <a:ea typeface="Calibri" panose="020F0502020204030204" pitchFamily="34" charset="0"/>
              <a:cs typeface="Calibri" panose="020F0502020204030204" pitchFamily="34" charset="0"/>
            </a:endParaRPr>
          </a:p>
        </p:txBody>
      </p:sp>
      <p:sp>
        <p:nvSpPr>
          <p:cNvPr id="4" name="Subtitle 2"/>
          <p:cNvSpPr txBox="1">
            <a:spLocks/>
          </p:cNvSpPr>
          <p:nvPr/>
        </p:nvSpPr>
        <p:spPr>
          <a:xfrm>
            <a:off x="1589314" y="2730137"/>
            <a:ext cx="9144000" cy="1123412"/>
          </a:xfrm>
          <a:prstGeom prst="rect">
            <a:avLst/>
          </a:prstGeom>
        </p:spPr>
        <p:txBody>
          <a:bodyPr vert="horz" lIns="91440" tIns="45720" rIns="91440" bIns="45720" rtlCol="0">
            <a:normAutofit/>
          </a:bodyPr>
          <a:lstStyle/>
          <a:p>
            <a:pPr marL="228600" marR="0" lvl="0" indent="-228600" algn="ctr" defTabSz="914400" rtl="0" eaLnBrk="1" fontAlgn="auto" latinLnBrk="0" hangingPunct="1">
              <a:lnSpc>
                <a:spcPct val="90000"/>
              </a:lnSpc>
              <a:spcBef>
                <a:spcPts val="1000"/>
              </a:spcBef>
              <a:spcAft>
                <a:spcPts val="0"/>
              </a:spcAft>
              <a:buClrTx/>
              <a:buSzTx/>
              <a:tabLst/>
              <a:defRPr/>
            </a:pPr>
            <a:endParaRPr lang="en-IN" sz="6000" b="1" dirty="0">
              <a:solidFill>
                <a:srgbClr val="000080"/>
              </a:solidFill>
              <a:effectLst>
                <a:outerShdw blurRad="38100" dist="38100" dir="2700000" algn="tl">
                  <a:srgbClr val="000000">
                    <a:alpha val="43137"/>
                  </a:srgbClr>
                </a:outerShdw>
              </a:effectLst>
              <a:latin typeface="Bradley Hand ITC" pitchFamily="66" charset="0"/>
            </a:endParaRPr>
          </a:p>
        </p:txBody>
      </p:sp>
      <p:sp>
        <p:nvSpPr>
          <p:cNvPr id="5" name="Content Placeholder 4"/>
          <p:cNvSpPr>
            <a:spLocks noGrp="1"/>
          </p:cNvSpPr>
          <p:nvPr>
            <p:ph sz="quarter" idx="1"/>
          </p:nvPr>
        </p:nvSpPr>
        <p:spPr>
          <a:xfrm>
            <a:off x="224538" y="1215060"/>
            <a:ext cx="11873552" cy="5276978"/>
          </a:xfrm>
        </p:spPr>
        <p:txBody>
          <a:bodyPr>
            <a:normAutofit/>
          </a:bodyPr>
          <a:lstStyle/>
          <a:p>
            <a:pPr marL="0" indent="0">
              <a:buNone/>
            </a:pPr>
            <a:r>
              <a:rPr lang="en-GB" b="1" dirty="0" smtClean="0">
                <a:latin typeface="Calibri" panose="020F0502020204030204" pitchFamily="34" charset="0"/>
                <a:ea typeface="Calibri" panose="020F0502020204030204" pitchFamily="34" charset="0"/>
                <a:cs typeface="Calibri" panose="020F0502020204030204" pitchFamily="34" charset="0"/>
              </a:rPr>
              <a:t>Publishing the list of contesting candidates in </a:t>
            </a:r>
            <a:r>
              <a:rPr lang="en-GB" b="1" dirty="0" smtClean="0">
                <a:solidFill>
                  <a:srgbClr val="0070C0"/>
                </a:solidFill>
                <a:latin typeface="Calibri" panose="020F0502020204030204" pitchFamily="34" charset="0"/>
                <a:ea typeface="Calibri" panose="020F0502020204030204" pitchFamily="34" charset="0"/>
                <a:cs typeface="Calibri" panose="020F0502020204030204" pitchFamily="34" charset="0"/>
              </a:rPr>
              <a:t>Form 7A:</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List in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smtClean="0">
                <a:latin typeface="Calibri" panose="020F0502020204030204" pitchFamily="34" charset="0"/>
                <a:ea typeface="Calibri" panose="020F0502020204030204" pitchFamily="34" charset="0"/>
                <a:cs typeface="Calibri" panose="020F0502020204030204" pitchFamily="34" charset="0"/>
              </a:rPr>
              <a:t>is the first document prepared by RO to be published in the gazette </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Immediately after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smtClean="0">
                <a:latin typeface="Calibri" panose="020F0502020204030204" pitchFamily="34" charset="0"/>
                <a:ea typeface="Calibri" panose="020F0502020204030204" pitchFamily="34" charset="0"/>
                <a:cs typeface="Calibri" panose="020F0502020204030204" pitchFamily="34" charset="0"/>
              </a:rPr>
              <a:t>is drawn, RO shall give a copy to each of the contesting candidates and affix a copy on his notice board </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In the case of LA election,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smtClean="0">
                <a:latin typeface="Calibri" panose="020F0502020204030204" pitchFamily="34" charset="0"/>
                <a:ea typeface="Calibri" panose="020F0502020204030204" pitchFamily="34" charset="0"/>
                <a:cs typeface="Calibri" panose="020F0502020204030204" pitchFamily="34" charset="0"/>
              </a:rPr>
              <a:t>is required to be published in the official gazette of the State/UT </a:t>
            </a:r>
          </a:p>
          <a:p>
            <a:pPr>
              <a:buFont typeface="Wingdings" panose="05000000000000000000" pitchFamily="2" charset="2"/>
              <a:buChar char="§"/>
            </a:pPr>
            <a:r>
              <a:rPr lang="en-GB" dirty="0">
                <a:latin typeface="Calibri" panose="020F0502020204030204" pitchFamily="34" charset="0"/>
                <a:ea typeface="Calibri" panose="020F0502020204030204" pitchFamily="34" charset="0"/>
                <a:cs typeface="Calibri" panose="020F0502020204030204" pitchFamily="34" charset="0"/>
              </a:rPr>
              <a:t>In the case of </a:t>
            </a:r>
            <a:r>
              <a:rPr lang="en-GB" dirty="0" smtClean="0">
                <a:latin typeface="Calibri" panose="020F0502020204030204" pitchFamily="34" charset="0"/>
                <a:ea typeface="Calibri" panose="020F0502020204030204" pitchFamily="34" charset="0"/>
                <a:cs typeface="Calibri" panose="020F0502020204030204" pitchFamily="34" charset="0"/>
              </a:rPr>
              <a:t>LS </a:t>
            </a:r>
            <a:r>
              <a:rPr lang="en-GB" dirty="0">
                <a:latin typeface="Calibri" panose="020F0502020204030204" pitchFamily="34" charset="0"/>
                <a:ea typeface="Calibri" panose="020F0502020204030204" pitchFamily="34" charset="0"/>
                <a:cs typeface="Calibri" panose="020F0502020204030204" pitchFamily="34" charset="0"/>
              </a:rPr>
              <a:t>election,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a:latin typeface="Calibri" panose="020F0502020204030204" pitchFamily="34" charset="0"/>
                <a:ea typeface="Calibri" panose="020F0502020204030204" pitchFamily="34" charset="0"/>
                <a:cs typeface="Calibri" panose="020F0502020204030204" pitchFamily="34" charset="0"/>
              </a:rPr>
              <a:t>is required to be</a:t>
            </a:r>
            <a:r>
              <a:rPr lang="en-GB" dirty="0" smtClean="0">
                <a:latin typeface="Calibri" panose="020F0502020204030204" pitchFamily="34" charset="0"/>
                <a:ea typeface="Calibri" panose="020F0502020204030204" pitchFamily="34" charset="0"/>
                <a:cs typeface="Calibri" panose="020F0502020204030204" pitchFamily="34" charset="0"/>
              </a:rPr>
              <a:t> published in </a:t>
            </a:r>
            <a:r>
              <a:rPr lang="en-GB" dirty="0">
                <a:latin typeface="Calibri" panose="020F0502020204030204" pitchFamily="34" charset="0"/>
                <a:ea typeface="Calibri" panose="020F0502020204030204" pitchFamily="34" charset="0"/>
                <a:cs typeface="Calibri" panose="020F0502020204030204" pitchFamily="34" charset="0"/>
              </a:rPr>
              <a:t>the </a:t>
            </a:r>
            <a:r>
              <a:rPr lang="en-GB" dirty="0" smtClean="0">
                <a:latin typeface="Calibri" panose="020F0502020204030204" pitchFamily="34" charset="0"/>
                <a:ea typeface="Calibri" panose="020F0502020204030204" pitchFamily="34" charset="0"/>
                <a:cs typeface="Calibri" panose="020F0502020204030204" pitchFamily="34" charset="0"/>
              </a:rPr>
              <a:t>GOI </a:t>
            </a:r>
            <a:r>
              <a:rPr lang="en-GB" dirty="0">
                <a:latin typeface="Calibri" panose="020F0502020204030204" pitchFamily="34" charset="0"/>
                <a:ea typeface="Calibri" panose="020F0502020204030204" pitchFamily="34" charset="0"/>
                <a:cs typeface="Calibri" panose="020F0502020204030204" pitchFamily="34" charset="0"/>
              </a:rPr>
              <a:t>gazette </a:t>
            </a:r>
            <a:r>
              <a:rPr lang="en-GB" dirty="0" smtClean="0">
                <a:latin typeface="Calibri" panose="020F0502020204030204" pitchFamily="34" charset="0"/>
                <a:ea typeface="Calibri" panose="020F0502020204030204" pitchFamily="34" charset="0"/>
                <a:cs typeface="Calibri" panose="020F0502020204030204" pitchFamily="34" charset="0"/>
              </a:rPr>
              <a:t>and republished din the State/UT gazette.</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RO shall send copies of </a:t>
            </a:r>
            <a:r>
              <a:rPr lang="en-GB" b="1" dirty="0">
                <a:solidFill>
                  <a:srgbClr val="0070C0"/>
                </a:solidFill>
                <a:latin typeface="Calibri" panose="020F0502020204030204" pitchFamily="34" charset="0"/>
                <a:ea typeface="Calibri" panose="020F0502020204030204" pitchFamily="34" charset="0"/>
                <a:cs typeface="Calibri" panose="020F0502020204030204" pitchFamily="34" charset="0"/>
              </a:rPr>
              <a:t>Form 7A </a:t>
            </a:r>
            <a:r>
              <a:rPr lang="en-GB" dirty="0" smtClean="0">
                <a:latin typeface="Calibri" panose="020F0502020204030204" pitchFamily="34" charset="0"/>
                <a:ea typeface="Calibri" panose="020F0502020204030204" pitchFamily="34" charset="0"/>
                <a:cs typeface="Calibri" panose="020F0502020204030204" pitchFamily="34" charset="0"/>
              </a:rPr>
              <a:t>to ECI and CEO as soon as possible.</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CEO  shall arrange publishing in State/UT gazette</a:t>
            </a:r>
          </a:p>
          <a:p>
            <a:pPr>
              <a:buFont typeface="Wingdings" panose="05000000000000000000" pitchFamily="2" charset="2"/>
              <a:buChar char="§"/>
            </a:pPr>
            <a:r>
              <a:rPr lang="en-GB" dirty="0" smtClean="0">
                <a:latin typeface="Calibri" panose="020F0502020204030204" pitchFamily="34" charset="0"/>
                <a:ea typeface="Calibri" panose="020F0502020204030204" pitchFamily="34" charset="0"/>
                <a:cs typeface="Calibri" panose="020F0502020204030204" pitchFamily="34" charset="0"/>
              </a:rPr>
              <a:t>For LS election, ECI will arrange publishing in the central gazette</a:t>
            </a:r>
          </a:p>
          <a:p>
            <a:pPr>
              <a:buFont typeface="Wingdings" panose="05000000000000000000" pitchFamily="2" charset="2"/>
              <a:buChar char="§"/>
            </a:pPr>
            <a:endParaRPr lang="en-GB" dirty="0" smtClean="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
            </a:pPr>
            <a:endParaRPr lang="en-GB" dirty="0" smtClean="0">
              <a:latin typeface="Calibri" panose="020F0502020204030204" pitchFamily="34" charset="0"/>
              <a:ea typeface="Calibri" panose="020F0502020204030204" pitchFamily="34" charset="0"/>
              <a:cs typeface="Calibri" panose="020F0502020204030204" pitchFamily="34" charset="0"/>
            </a:endParaRPr>
          </a:p>
          <a:p>
            <a:pPr>
              <a:buFont typeface="Wingdings" panose="05000000000000000000" pitchFamily="2" charset="2"/>
              <a:buChar char="§"/>
            </a:pPr>
            <a:endParaRPr lang="en-GB" dirty="0" smtClean="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8439431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 name="Google Shape;342;p12"/>
          <p:cNvSpPr txBox="1">
            <a:spLocks/>
          </p:cNvSpPr>
          <p:nvPr/>
        </p:nvSpPr>
        <p:spPr>
          <a:xfrm>
            <a:off x="382816" y="1272848"/>
            <a:ext cx="11809183" cy="5280352"/>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1pPr>
            <a:lvl2pPr marR="0" lvl="1"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2pPr>
            <a:lvl3pPr marR="0" lvl="2"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3pPr>
            <a:lvl4pPr marR="0" lvl="3"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4pPr>
            <a:lvl5pPr marR="0" lvl="4"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5pPr>
            <a:lvl6pPr marR="0" lvl="5"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6pPr>
            <a:lvl7pPr marR="0" lvl="6"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7pPr>
            <a:lvl8pPr marR="0" lvl="7"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8pPr>
            <a:lvl9pPr marR="0" lvl="8"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9pPr>
          </a:lstStyle>
          <a:p>
            <a:pPr marL="457200" indent="-457200">
              <a:buFont typeface="Arial" panose="020B0604020202020204" pitchFamily="34" charset="0"/>
              <a:buChar char="•"/>
            </a:pPr>
            <a:r>
              <a:rPr lang="en-US" sz="2400" dirty="0" smtClean="0">
                <a:solidFill>
                  <a:srgbClr val="FF0000"/>
                </a:solidFill>
                <a:latin typeface="Kokila" panose="020B0604020202020204" pitchFamily="34" charset="0"/>
                <a:cs typeface="Kokila" panose="020B0604020202020204" pitchFamily="34" charset="0"/>
              </a:rPr>
              <a:t>R 5 &amp; R 10 of COER 1961, </a:t>
            </a:r>
            <a:r>
              <a:rPr lang="en-US" sz="2400" dirty="0" smtClean="0">
                <a:solidFill>
                  <a:schemeClr val="tx1"/>
                </a:solidFill>
                <a:latin typeface="Kokila" panose="020B0604020202020204" pitchFamily="34" charset="0"/>
                <a:cs typeface="Kokila" panose="020B0604020202020204" pitchFamily="34" charset="0"/>
              </a:rPr>
              <a:t>read with </a:t>
            </a:r>
            <a:r>
              <a:rPr lang="en-US" sz="2400" dirty="0" smtClean="0">
                <a:solidFill>
                  <a:srgbClr val="FF0000"/>
                </a:solidFill>
                <a:latin typeface="Kokila" panose="020B0604020202020204" pitchFamily="34" charset="0"/>
                <a:cs typeface="Kokila" panose="020B0604020202020204" pitchFamily="34" charset="0"/>
              </a:rPr>
              <a:t>Symbols Order, 1968</a:t>
            </a:r>
            <a:r>
              <a:rPr lang="en-US" sz="2400" dirty="0" smtClean="0">
                <a:solidFill>
                  <a:schemeClr val="accent5">
                    <a:lumMod val="20000"/>
                    <a:lumOff val="80000"/>
                  </a:schemeClr>
                </a:solidFill>
                <a:latin typeface="Kokila" panose="020B0604020202020204" pitchFamily="34" charset="0"/>
                <a:cs typeface="Kokila" panose="020B0604020202020204" pitchFamily="34" charset="0"/>
              </a:rPr>
              <a:t>, </a:t>
            </a:r>
            <a:r>
              <a:rPr lang="en-US" sz="2400" dirty="0" smtClean="0">
                <a:solidFill>
                  <a:schemeClr val="tx1"/>
                </a:solidFill>
                <a:latin typeface="Kokila" panose="020B0604020202020204" pitchFamily="34" charset="0"/>
                <a:cs typeface="Kokila" panose="020B0604020202020204" pitchFamily="34" charset="0"/>
              </a:rPr>
              <a:t>is the Legal Framework for allotment of Symbols by the RO to candidates of National Recognized parties; State Recognized Parties; RUPP and Independent Candidates</a:t>
            </a:r>
          </a:p>
          <a:p>
            <a:pPr marL="457200" indent="-457200">
              <a:buFont typeface="Arial" panose="020B0604020202020204" pitchFamily="34" charset="0"/>
              <a:buChar char="•"/>
            </a:pPr>
            <a:r>
              <a:rPr lang="en-US" sz="2400" dirty="0" smtClean="0">
                <a:solidFill>
                  <a:schemeClr val="tx1"/>
                </a:solidFill>
                <a:latin typeface="Kokila" panose="020B0604020202020204" pitchFamily="34" charset="0"/>
                <a:cs typeface="Kokila" panose="020B0604020202020204" pitchFamily="34" charset="0"/>
              </a:rPr>
              <a:t>Symbols are classified as Reserved Symbols and Free Symbols </a:t>
            </a:r>
            <a:r>
              <a:rPr lang="en-US" sz="2400" dirty="0" smtClean="0">
                <a:solidFill>
                  <a:srgbClr val="FF0000"/>
                </a:solidFill>
                <a:latin typeface="Kokila" panose="020B0604020202020204" pitchFamily="34" charset="0"/>
                <a:cs typeface="Kokila" panose="020B0604020202020204" pitchFamily="34" charset="0"/>
              </a:rPr>
              <a:t>(para 8 </a:t>
            </a:r>
            <a:r>
              <a:rPr lang="en-US" sz="2400" dirty="0">
                <a:solidFill>
                  <a:srgbClr val="FF0000"/>
                </a:solidFill>
                <a:latin typeface="Kokila" panose="020B0604020202020204" pitchFamily="34" charset="0"/>
                <a:cs typeface="Kokila" panose="020B0604020202020204" pitchFamily="34" charset="0"/>
              </a:rPr>
              <a:t>of Symbols Order)</a:t>
            </a:r>
            <a:endParaRPr lang="en-US" sz="2400" dirty="0">
              <a:solidFill>
                <a:schemeClr val="tx1"/>
              </a:solidFill>
              <a:latin typeface="Kokila" panose="020B0604020202020204" pitchFamily="34" charset="0"/>
              <a:cs typeface="Kokila" panose="020B0604020202020204" pitchFamily="34" charset="0"/>
            </a:endParaRPr>
          </a:p>
          <a:p>
            <a:pPr marL="457200" indent="-457200">
              <a:buFont typeface="Arial" panose="020B0604020202020204" pitchFamily="34" charset="0"/>
              <a:buChar char="•"/>
            </a:pPr>
            <a:r>
              <a:rPr lang="en-US" sz="2400" dirty="0" smtClean="0">
                <a:solidFill>
                  <a:schemeClr val="tx1"/>
                </a:solidFill>
                <a:latin typeface="Kokila" panose="020B0604020202020204" pitchFamily="34" charset="0"/>
                <a:cs typeface="Kokila" panose="020B0604020202020204" pitchFamily="34" charset="0"/>
              </a:rPr>
              <a:t>Free Symbols are also allotted as Common Symbols for Candidates of RUPP, in defined circumstances </a:t>
            </a:r>
            <a:r>
              <a:rPr lang="en-US" sz="2400" dirty="0" smtClean="0">
                <a:solidFill>
                  <a:srgbClr val="FF0000"/>
                </a:solidFill>
                <a:latin typeface="Kokila" panose="020B0604020202020204" pitchFamily="34" charset="0"/>
                <a:cs typeface="Kokila" panose="020B0604020202020204" pitchFamily="34" charset="0"/>
              </a:rPr>
              <a:t>(para 10 B of Symbols Order)</a:t>
            </a:r>
          </a:p>
          <a:p>
            <a:pPr marL="623888" indent="-623888"/>
            <a:r>
              <a:rPr lang="en-US" sz="2400" b="1" dirty="0" smtClean="0">
                <a:solidFill>
                  <a:srgbClr val="FF3399"/>
                </a:solidFill>
                <a:latin typeface="Kokila" panose="020B0604020202020204" pitchFamily="34" charset="0"/>
                <a:cs typeface="Kokila" panose="020B0604020202020204" pitchFamily="34" charset="0"/>
              </a:rPr>
              <a:t>NB 1: It is essential to refer to the updated list of National Recognized Parties, State Recognized Parties and RUPPs, as notified by the ECI under para 17 of the Symbols Order</a:t>
            </a:r>
          </a:p>
          <a:p>
            <a:pPr marL="623888" indent="-623888"/>
            <a:r>
              <a:rPr lang="en-US" sz="2400" b="1" dirty="0" smtClean="0">
                <a:solidFill>
                  <a:srgbClr val="FF3399"/>
                </a:solidFill>
                <a:latin typeface="Kokila" panose="020B0604020202020204" pitchFamily="34" charset="0"/>
                <a:cs typeface="Kokila" panose="020B0604020202020204" pitchFamily="34" charset="0"/>
              </a:rPr>
              <a:t>NB 2: Common Symbol may be allotted to Candidates of RUPP by ECI on application made by such Parties under para 10B of symbols order</a:t>
            </a:r>
          </a:p>
          <a:p>
            <a:pPr marL="623888" indent="-623888"/>
            <a:r>
              <a:rPr lang="en-US" sz="2400" b="1" dirty="0" smtClean="0">
                <a:solidFill>
                  <a:srgbClr val="FF3399"/>
                </a:solidFill>
                <a:latin typeface="Kokila" panose="020B0604020202020204" pitchFamily="34" charset="0"/>
                <a:cs typeface="Kokila" panose="020B0604020202020204" pitchFamily="34" charset="0"/>
              </a:rPr>
              <a:t>NB 3: Concession of allotment of Reserved Symbol of State parties to their Candidates in a different State may be made by ECI on application made under para 10 of Symbols Order</a:t>
            </a:r>
          </a:p>
          <a:p>
            <a:pPr marL="623888" indent="-623888"/>
            <a:r>
              <a:rPr lang="en-US" sz="2400" b="1" dirty="0" smtClean="0">
                <a:solidFill>
                  <a:srgbClr val="FF3399"/>
                </a:solidFill>
                <a:latin typeface="Kokila" panose="020B0604020202020204" pitchFamily="34" charset="0"/>
                <a:cs typeface="Kokila" panose="020B0604020202020204" pitchFamily="34" charset="0"/>
              </a:rPr>
              <a:t>NB 4: Allotment of Symbols to other Candidates, from the rest of the available Free Symbols, are made by the RO in terms of procedure laid down in para 12 of Symbols Order</a:t>
            </a:r>
            <a:endParaRPr lang="en-US" sz="2400" b="1" dirty="0">
              <a:solidFill>
                <a:srgbClr val="FF3399"/>
              </a:solidFill>
              <a:latin typeface="Kokila" panose="020B0604020202020204" pitchFamily="34" charset="0"/>
              <a:cs typeface="Kokila" panose="020B0604020202020204" pitchFamily="34" charset="0"/>
            </a:endParaRPr>
          </a:p>
        </p:txBody>
      </p:sp>
      <p:sp>
        <p:nvSpPr>
          <p:cNvPr id="13" name="Google Shape;342;p12"/>
          <p:cNvSpPr txBox="1">
            <a:spLocks/>
          </p:cNvSpPr>
          <p:nvPr/>
        </p:nvSpPr>
        <p:spPr>
          <a:xfrm>
            <a:off x="0" y="0"/>
            <a:ext cx="12192000" cy="1114535"/>
          </a:xfrm>
          <a:prstGeom prst="rect">
            <a:avLst/>
          </a:prstGeom>
          <a:noFill/>
          <a:ln>
            <a:noFill/>
          </a:ln>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1pPr>
            <a:lvl2pPr marR="0" lvl="1"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2pPr>
            <a:lvl3pPr marR="0" lvl="2"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3pPr>
            <a:lvl4pPr marR="0" lvl="3"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4pPr>
            <a:lvl5pPr marR="0" lvl="4"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5pPr>
            <a:lvl6pPr marR="0" lvl="5"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6pPr>
            <a:lvl7pPr marR="0" lvl="6"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7pPr>
            <a:lvl8pPr marR="0" lvl="7"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8pPr>
            <a:lvl9pPr marR="0" lvl="8" algn="l" rtl="0">
              <a:lnSpc>
                <a:spcPct val="100000"/>
              </a:lnSpc>
              <a:spcBef>
                <a:spcPts val="0"/>
              </a:spcBef>
              <a:spcAft>
                <a:spcPts val="0"/>
              </a:spcAft>
              <a:buClr>
                <a:srgbClr val="19BBD5"/>
              </a:buClr>
              <a:buSzPts val="4000"/>
              <a:buFont typeface="Nixie One"/>
              <a:buNone/>
              <a:defRPr sz="4000" b="0" i="0" u="none" strike="noStrike" cap="none">
                <a:solidFill>
                  <a:srgbClr val="19BBD5"/>
                </a:solidFill>
                <a:latin typeface="Nixie One"/>
                <a:ea typeface="Nixie One"/>
                <a:cs typeface="Nixie One"/>
                <a:sym typeface="Nixie One"/>
              </a:defRPr>
            </a:lvl9pPr>
          </a:lstStyle>
          <a:p>
            <a:r>
              <a:rPr lang="en-US" sz="3600" b="1" dirty="0" smtClean="0">
                <a:solidFill>
                  <a:schemeClr val="tx1"/>
                </a:solidFill>
                <a:latin typeface="Kokila" panose="020B0604020202020204" pitchFamily="34" charset="0"/>
                <a:cs typeface="Kokila" panose="020B0604020202020204" pitchFamily="34" charset="0"/>
              </a:rPr>
              <a:t>Legal framework </a:t>
            </a:r>
            <a:r>
              <a:rPr lang="en-US" sz="3600" b="1" dirty="0">
                <a:solidFill>
                  <a:schemeClr val="tx1"/>
                </a:solidFill>
                <a:latin typeface="Kokila" panose="020B0604020202020204" pitchFamily="34" charset="0"/>
                <a:cs typeface="Kokila" panose="020B0604020202020204" pitchFamily="34" charset="0"/>
              </a:rPr>
              <a:t>– </a:t>
            </a:r>
            <a:r>
              <a:rPr lang="en-US" sz="3600" b="1" dirty="0">
                <a:solidFill>
                  <a:srgbClr val="FF0000"/>
                </a:solidFill>
                <a:latin typeface="Kokila" panose="020B0604020202020204" pitchFamily="34" charset="0"/>
                <a:cs typeface="Kokila" panose="020B0604020202020204" pitchFamily="34" charset="0"/>
              </a:rPr>
              <a:t>R 5 &amp; R 10 of COER 1961, </a:t>
            </a:r>
            <a:r>
              <a:rPr lang="en-US" sz="3600" b="1" dirty="0" smtClean="0">
                <a:solidFill>
                  <a:srgbClr val="FF0000"/>
                </a:solidFill>
                <a:latin typeface="Kokila" panose="020B0604020202020204" pitchFamily="34" charset="0"/>
                <a:cs typeface="Kokila" panose="020B0604020202020204" pitchFamily="34" charset="0"/>
              </a:rPr>
              <a:t>r/w </a:t>
            </a:r>
            <a:r>
              <a:rPr lang="en-US" sz="3600" b="1" dirty="0">
                <a:solidFill>
                  <a:srgbClr val="FF0000"/>
                </a:solidFill>
                <a:latin typeface="Kokila" panose="020B0604020202020204" pitchFamily="34" charset="0"/>
                <a:cs typeface="Kokila" panose="020B0604020202020204" pitchFamily="34" charset="0"/>
              </a:rPr>
              <a:t>Symbols Order, 1968</a:t>
            </a:r>
          </a:p>
        </p:txBody>
      </p:sp>
    </p:spTree>
    <p:custDataLst>
      <p:tags r:id="rId1"/>
    </p:custDataLst>
    <p:extLst>
      <p:ext uri="{BB962C8B-B14F-4D97-AF65-F5344CB8AC3E}">
        <p14:creationId xmlns:p14="http://schemas.microsoft.com/office/powerpoint/2010/main" val="2273949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11214" y="448573"/>
            <a:ext cx="9523563" cy="1020009"/>
          </a:xfrm>
          <a:noFill/>
        </p:spPr>
        <p:txBody>
          <a:bodyPr>
            <a:normAutofit/>
          </a:bodyPr>
          <a:lstStyle/>
          <a:p>
            <a:pPr algn="ctr"/>
            <a:r>
              <a:rPr lang="en-US" b="1" dirty="0">
                <a:solidFill>
                  <a:schemeClr val="tx1"/>
                </a:solidFill>
                <a:latin typeface="Times New Roman" panose="02020603050405020304" pitchFamily="18" charset="0"/>
                <a:ea typeface="Cambria" pitchFamily="18" charset="0"/>
                <a:cs typeface="Times New Roman" panose="02020603050405020304" pitchFamily="18" charset="0"/>
              </a:rPr>
              <a:t>Applicability  </a:t>
            </a:r>
          </a:p>
        </p:txBody>
      </p:sp>
      <p:sp>
        <p:nvSpPr>
          <p:cNvPr id="3" name="Content Placeholder 2"/>
          <p:cNvSpPr>
            <a:spLocks noGrp="1"/>
          </p:cNvSpPr>
          <p:nvPr>
            <p:ph sz="quarter" idx="1"/>
          </p:nvPr>
        </p:nvSpPr>
        <p:spPr>
          <a:xfrm>
            <a:off x="1311213" y="1754550"/>
            <a:ext cx="9523563" cy="4547040"/>
          </a:xfrm>
        </p:spPr>
        <p:txBody>
          <a:bodyPr>
            <a:normAutofit/>
          </a:bodyPr>
          <a:lstStyle/>
          <a:p>
            <a:pPr marL="0" marR="0" lvl="0" indent="0" algn="ctr">
              <a:lnSpc>
                <a:spcPct val="107000"/>
              </a:lnSpc>
              <a:spcBef>
                <a:spcPts val="0"/>
              </a:spcBef>
              <a:spcAft>
                <a:spcPts val="0"/>
              </a:spcAft>
              <a:buNone/>
            </a:pPr>
            <a:r>
              <a:rPr lang="en-US" sz="2800" b="1" dirty="0">
                <a:solidFill>
                  <a:srgbClr val="FF0000"/>
                </a:solidFill>
                <a:effectLst/>
                <a:latin typeface="Calisto MT" panose="02040603050505030304" pitchFamily="18" charset="0"/>
                <a:ea typeface="Cambria" pitchFamily="18" charset="0"/>
                <a:cs typeface="Shruti" panose="020B0802040204020203" pitchFamily="34" charset="0"/>
              </a:rPr>
              <a:t>Election symbols (Reservation &amp; Allotment) Order,1968.</a:t>
            </a:r>
            <a:endParaRPr lang="en-US" sz="2800" b="1" dirty="0">
              <a:solidFill>
                <a:srgbClr val="FF0000"/>
              </a:solidFill>
              <a:latin typeface="Calisto MT" panose="02040603050505030304" pitchFamily="18" charset="0"/>
              <a:ea typeface="Cambria" pitchFamily="18" charset="0"/>
              <a:cs typeface="Shruti" panose="020B0802040204020203" pitchFamily="34" charset="0"/>
            </a:endParaRPr>
          </a:p>
          <a:p>
            <a:pPr marL="0" marR="0" lvl="0" indent="0" algn="ctr">
              <a:lnSpc>
                <a:spcPct val="110000"/>
              </a:lnSpc>
              <a:spcBef>
                <a:spcPts val="0"/>
              </a:spcBef>
              <a:buNone/>
            </a:pPr>
            <a:r>
              <a:rPr lang="en-US" sz="2800" b="1" dirty="0">
                <a:solidFill>
                  <a:srgbClr val="FF0000"/>
                </a:solidFill>
                <a:effectLst/>
                <a:latin typeface="Calisto MT" panose="02040603050505030304" pitchFamily="18" charset="0"/>
                <a:ea typeface="Cambria" pitchFamily="18" charset="0"/>
                <a:cs typeface="Shruti" panose="020B0802040204020203" pitchFamily="34" charset="0"/>
              </a:rPr>
              <a:t>(1 to 18 paras) </a:t>
            </a:r>
          </a:p>
          <a:p>
            <a:pPr marL="0" marR="0" lvl="0" indent="0" algn="ctr">
              <a:lnSpc>
                <a:spcPct val="110000"/>
              </a:lnSpc>
              <a:spcBef>
                <a:spcPts val="0"/>
              </a:spcBef>
              <a:buNone/>
            </a:pPr>
            <a:endParaRPr lang="en-US" sz="2800" b="1" dirty="0">
              <a:effectLst/>
              <a:latin typeface="Calisto MT" panose="02040603050505030304" pitchFamily="18" charset="0"/>
              <a:ea typeface="Cambria" pitchFamily="18" charset="0"/>
              <a:cs typeface="Shruti" panose="020B0802040204020203" pitchFamily="34" charset="0"/>
            </a:endParaRPr>
          </a:p>
          <a:p>
            <a:pPr marR="0" lvl="0">
              <a:lnSpc>
                <a:spcPct val="110000"/>
              </a:lnSpc>
              <a:spcBef>
                <a:spcPts val="0"/>
              </a:spcBef>
              <a:buFont typeface="Wingdings" panose="05000000000000000000" pitchFamily="2" charset="2"/>
              <a:buChar char="Ø"/>
            </a:pPr>
            <a:r>
              <a:rPr lang="en-US" sz="2800" dirty="0">
                <a:effectLst/>
                <a:latin typeface="Calisto MT" panose="02040603050505030304" pitchFamily="18" charset="0"/>
                <a:ea typeface="Cambria" pitchFamily="18" charset="0"/>
                <a:cs typeface="Shruti" panose="020B0802040204020203" pitchFamily="34" charset="0"/>
              </a:rPr>
              <a:t>  Symbol </a:t>
            </a:r>
            <a:r>
              <a:rPr lang="en-US" sz="2800" dirty="0">
                <a:latin typeface="Calisto MT" panose="02040603050505030304" pitchFamily="18" charset="0"/>
                <a:ea typeface="Cambria" pitchFamily="18" charset="0"/>
                <a:cs typeface="Shruti" panose="020B0802040204020203" pitchFamily="34" charset="0"/>
              </a:rPr>
              <a:t>Order</a:t>
            </a:r>
            <a:r>
              <a:rPr lang="en-US" sz="2800" dirty="0">
                <a:effectLst/>
                <a:latin typeface="Calisto MT" panose="02040603050505030304" pitchFamily="18" charset="0"/>
                <a:ea typeface="Cambria" pitchFamily="18" charset="0"/>
                <a:cs typeface="Shruti" panose="020B0802040204020203" pitchFamily="34" charset="0"/>
              </a:rPr>
              <a:t> is applicable only in </a:t>
            </a:r>
            <a:r>
              <a:rPr lang="en-US" sz="2800" dirty="0" smtClean="0">
                <a:effectLst/>
                <a:latin typeface="Calisto MT" panose="02040603050505030304" pitchFamily="18" charset="0"/>
                <a:ea typeface="Cambria" pitchFamily="18" charset="0"/>
                <a:cs typeface="Shruti" panose="020B0802040204020203" pitchFamily="34" charset="0"/>
              </a:rPr>
              <a:t>Lok Sabha      </a:t>
            </a:r>
            <a:endParaRPr lang="en-US" sz="2800" dirty="0">
              <a:effectLst/>
              <a:latin typeface="Calisto MT" panose="02040603050505030304" pitchFamily="18" charset="0"/>
              <a:ea typeface="Cambria" pitchFamily="18" charset="0"/>
              <a:cs typeface="Shruti" panose="020B0802040204020203" pitchFamily="34" charset="0"/>
            </a:endParaRPr>
          </a:p>
          <a:p>
            <a:pPr marL="0" marR="0" lvl="0" indent="0">
              <a:lnSpc>
                <a:spcPct val="110000"/>
              </a:lnSpc>
              <a:spcBef>
                <a:spcPts val="0"/>
              </a:spcBef>
              <a:buNone/>
            </a:pPr>
            <a:r>
              <a:rPr lang="en-US" sz="2800" dirty="0">
                <a:latin typeface="Calisto MT" panose="02040603050505030304" pitchFamily="18" charset="0"/>
                <a:ea typeface="Cambria" pitchFamily="18" charset="0"/>
                <a:cs typeface="Shruti" panose="020B0802040204020203" pitchFamily="34" charset="0"/>
              </a:rPr>
              <a:t>     </a:t>
            </a:r>
            <a:r>
              <a:rPr lang="en-US" sz="2800" dirty="0">
                <a:effectLst/>
                <a:latin typeface="Calisto MT" panose="02040603050505030304" pitchFamily="18" charset="0"/>
                <a:ea typeface="Cambria" pitchFamily="18" charset="0"/>
                <a:cs typeface="Shruti" panose="020B0802040204020203" pitchFamily="34" charset="0"/>
              </a:rPr>
              <a:t>&amp; Assembly </a:t>
            </a:r>
            <a:r>
              <a:rPr lang="en-US" sz="2800" dirty="0" smtClean="0">
                <a:effectLst/>
                <a:latin typeface="Calisto MT" panose="02040603050505030304" pitchFamily="18" charset="0"/>
                <a:ea typeface="Cambria" pitchFamily="18" charset="0"/>
                <a:cs typeface="Shruti" panose="020B0802040204020203" pitchFamily="34" charset="0"/>
              </a:rPr>
              <a:t>Elections.</a:t>
            </a:r>
            <a:endParaRPr lang="en-US" sz="2800" dirty="0">
              <a:effectLst/>
              <a:latin typeface="Calisto MT" panose="02040603050505030304" pitchFamily="18" charset="0"/>
              <a:ea typeface="Cambria" pitchFamily="18" charset="0"/>
              <a:cs typeface="Shruti" panose="020B0802040204020203" pitchFamily="34" charset="0"/>
            </a:endParaRPr>
          </a:p>
          <a:p>
            <a:pPr marL="0" marR="0" lvl="0" indent="0">
              <a:lnSpc>
                <a:spcPct val="110000"/>
              </a:lnSpc>
              <a:spcBef>
                <a:spcPts val="0"/>
              </a:spcBef>
              <a:buNone/>
            </a:pPr>
            <a:r>
              <a:rPr lang="en-US" sz="2800" dirty="0">
                <a:effectLst/>
                <a:latin typeface="Calisto MT" panose="02040603050505030304" pitchFamily="18" charset="0"/>
                <a:ea typeface="Cambria" pitchFamily="18" charset="0"/>
                <a:cs typeface="Shruti" panose="020B0802040204020203" pitchFamily="34" charset="0"/>
              </a:rPr>
              <a:t> </a:t>
            </a:r>
          </a:p>
          <a:p>
            <a:pPr marR="0" lvl="0">
              <a:lnSpc>
                <a:spcPct val="110000"/>
              </a:lnSpc>
              <a:spcBef>
                <a:spcPts val="0"/>
              </a:spcBef>
              <a:buFont typeface="Wingdings" panose="05000000000000000000" pitchFamily="2" charset="2"/>
              <a:buChar char="Ø"/>
            </a:pPr>
            <a:r>
              <a:rPr lang="en-US" sz="2800" dirty="0">
                <a:effectLst/>
                <a:latin typeface="Calisto MT" panose="02040603050505030304" pitchFamily="18" charset="0"/>
                <a:ea typeface="Cambria" pitchFamily="18" charset="0"/>
                <a:cs typeface="Shruti" panose="020B0802040204020203" pitchFamily="34" charset="0"/>
              </a:rPr>
              <a:t>  Not applicable in election to the council &amp; election  </a:t>
            </a:r>
          </a:p>
          <a:p>
            <a:pPr marL="0" marR="0" lvl="0" indent="0">
              <a:lnSpc>
                <a:spcPct val="110000"/>
              </a:lnSpc>
              <a:spcBef>
                <a:spcPts val="0"/>
              </a:spcBef>
              <a:buNone/>
            </a:pPr>
            <a:r>
              <a:rPr lang="en-US" sz="2800" dirty="0">
                <a:latin typeface="Calisto MT" panose="02040603050505030304" pitchFamily="18" charset="0"/>
                <a:ea typeface="Cambria" pitchFamily="18" charset="0"/>
                <a:cs typeface="Shruti" panose="020B0802040204020203" pitchFamily="34" charset="0"/>
              </a:rPr>
              <a:t>     </a:t>
            </a:r>
            <a:r>
              <a:rPr lang="en-US" sz="2800" dirty="0">
                <a:effectLst/>
                <a:latin typeface="Calisto MT" panose="02040603050505030304" pitchFamily="18" charset="0"/>
                <a:ea typeface="Cambria" pitchFamily="18" charset="0"/>
                <a:cs typeface="Shruti" panose="020B0802040204020203" pitchFamily="34" charset="0"/>
              </a:rPr>
              <a:t>to the council of </a:t>
            </a:r>
            <a:r>
              <a:rPr lang="en-US" sz="2800" dirty="0" smtClean="0">
                <a:effectLst/>
                <a:latin typeface="Calisto MT" panose="02040603050505030304" pitchFamily="18" charset="0"/>
                <a:ea typeface="Cambria" pitchFamily="18" charset="0"/>
                <a:cs typeface="Shruti" panose="020B0802040204020203" pitchFamily="34" charset="0"/>
              </a:rPr>
              <a:t>States &amp; States Legislative councils</a:t>
            </a:r>
            <a:r>
              <a:rPr lang="en-US" sz="2800" dirty="0">
                <a:effectLst/>
                <a:latin typeface="Calisto MT" panose="02040603050505030304" pitchFamily="18" charset="0"/>
                <a:ea typeface="Cambria" pitchFamily="18" charset="0"/>
                <a:cs typeface="Shruti" panose="020B0802040204020203" pitchFamily="34" charset="0"/>
              </a:rPr>
              <a:t>. </a:t>
            </a:r>
          </a:p>
          <a:p>
            <a:endParaRPr lang="en-US" sz="2800" dirty="0">
              <a:latin typeface="Calisto MT" panose="02040603050505030304" pitchFamily="18" charset="0"/>
              <a:ea typeface="Cambria" pitchFamily="18" charset="0"/>
            </a:endParaRPr>
          </a:p>
        </p:txBody>
      </p:sp>
      <p:sp>
        <p:nvSpPr>
          <p:cNvPr id="5" name="Slide Number Placeholder 4">
            <a:extLst>
              <a:ext uri="{FF2B5EF4-FFF2-40B4-BE49-F238E27FC236}">
                <a16:creationId xmlns:a16="http://schemas.microsoft.com/office/drawing/2014/main" id="{5CFE4C11-C8FE-EBDE-6890-AA3252911E0F}"/>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5</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381250932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5071" y="382556"/>
            <a:ext cx="11721625" cy="797315"/>
          </a:xfrm>
          <a:noFill/>
        </p:spPr>
        <p:txBody>
          <a:bodyPr>
            <a:normAutofit/>
          </a:bodyPr>
          <a:lstStyle/>
          <a:p>
            <a:pPr algn="ctr"/>
            <a:r>
              <a:rPr lang="en-US" b="1" dirty="0" smtClean="0">
                <a:solidFill>
                  <a:schemeClr val="tx1"/>
                </a:solidFill>
                <a:latin typeface="Times New Roman" panose="02020603050405020304" pitchFamily="18" charset="0"/>
                <a:cs typeface="Times New Roman" panose="02020603050405020304" pitchFamily="18" charset="0"/>
              </a:rPr>
              <a:t>Matters governed by Symbols Order</a:t>
            </a:r>
            <a:endParaRPr lang="en-US" sz="54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
          </p:nvPr>
        </p:nvSpPr>
        <p:spPr>
          <a:xfrm>
            <a:off x="0" y="1179871"/>
            <a:ext cx="12102845" cy="5412611"/>
          </a:xfrm>
        </p:spPr>
        <p:txBody>
          <a:bodyPr>
            <a:normAutofit fontScale="85000" lnSpcReduction="10000"/>
          </a:bodyPr>
          <a:lstStyle/>
          <a:p>
            <a:pPr>
              <a:lnSpc>
                <a:spcPct val="160000"/>
              </a:lnSpc>
              <a:buFont typeface="Wingdings" panose="05000000000000000000" pitchFamily="2" charset="2"/>
              <a:buChar char="Ø"/>
            </a:pPr>
            <a:r>
              <a:rPr lang="en-US" sz="2400" dirty="0">
                <a:latin typeface="Calisto MT" panose="02040603050505030304" pitchFamily="18" charset="0"/>
                <a:cs typeface="Times New Roman" panose="02020603050405020304" pitchFamily="18" charset="0"/>
              </a:rPr>
              <a:t> Prior to </a:t>
            </a:r>
            <a:r>
              <a:rPr lang="en-US" sz="2400" b="1" dirty="0">
                <a:latin typeface="Calisto MT" panose="02040603050505030304" pitchFamily="18" charset="0"/>
                <a:cs typeface="Times New Roman" panose="02020603050405020304" pitchFamily="18" charset="0"/>
              </a:rPr>
              <a:t>Aug </a:t>
            </a:r>
            <a:r>
              <a:rPr lang="en-US" sz="2400" b="1" dirty="0" smtClean="0">
                <a:latin typeface="Calisto MT" panose="02040603050505030304" pitchFamily="18" charset="0"/>
                <a:cs typeface="Times New Roman" panose="02020603050405020304" pitchFamily="18" charset="0"/>
              </a:rPr>
              <a:t>1968, </a:t>
            </a:r>
            <a:r>
              <a:rPr lang="en-US" sz="2400" dirty="0">
                <a:latin typeface="Calisto MT" panose="02040603050505030304" pitchFamily="18" charset="0"/>
                <a:cs typeface="Times New Roman" panose="02020603050405020304" pitchFamily="18" charset="0"/>
              </a:rPr>
              <a:t>there was </a:t>
            </a:r>
            <a:r>
              <a:rPr lang="en-US" sz="2400" dirty="0" smtClean="0">
                <a:latin typeface="Calisto MT" panose="02040603050505030304" pitchFamily="18" charset="0"/>
                <a:cs typeface="Times New Roman" panose="02020603050405020304" pitchFamily="18" charset="0"/>
              </a:rPr>
              <a:t>no certified set of guidelines governing allotment of election symbols to candidates</a:t>
            </a:r>
            <a:endParaRPr lang="en-US" sz="2400" dirty="0">
              <a:latin typeface="Calisto MT" panose="02040603050505030304" pitchFamily="18" charset="0"/>
              <a:cs typeface="Times New Roman" panose="02020603050405020304" pitchFamily="18" charset="0"/>
            </a:endParaRPr>
          </a:p>
          <a:p>
            <a:pPr>
              <a:lnSpc>
                <a:spcPct val="160000"/>
              </a:lnSpc>
              <a:buFont typeface="Wingdings" panose="05000000000000000000" pitchFamily="2" charset="2"/>
              <a:buChar char="Ø"/>
            </a:pPr>
            <a:r>
              <a:rPr lang="en-US" sz="2400" dirty="0">
                <a:latin typeface="Calisto MT" panose="02040603050505030304" pitchFamily="18" charset="0"/>
                <a:cs typeface="Times New Roman" panose="02020603050405020304" pitchFamily="18" charset="0"/>
              </a:rPr>
              <a:t> ECI felt it appropriate to </a:t>
            </a:r>
            <a:r>
              <a:rPr lang="en-US" sz="2400" dirty="0" smtClean="0">
                <a:latin typeface="Calisto MT" panose="02040603050505030304" pitchFamily="18" charset="0"/>
                <a:cs typeface="Times New Roman" panose="02020603050405020304" pitchFamily="18" charset="0"/>
              </a:rPr>
              <a:t>lay down comprehensive guidelines in this regard and accordingly issued the </a:t>
            </a:r>
            <a:r>
              <a:rPr lang="en-GB" sz="2400" dirty="0">
                <a:solidFill>
                  <a:srgbClr val="FF0000"/>
                </a:solidFill>
              </a:rPr>
              <a:t>ELECTION SYMBOLS (RESERVATION AND ALLOTMENT) ORDER, 1968</a:t>
            </a:r>
            <a:endParaRPr lang="en-US" sz="2400" dirty="0" smtClean="0">
              <a:solidFill>
                <a:srgbClr val="FF0000"/>
              </a:solidFill>
              <a:latin typeface="Calisto MT" panose="02040603050505030304" pitchFamily="18" charset="0"/>
              <a:cs typeface="Times New Roman" panose="02020603050405020304" pitchFamily="18" charset="0"/>
            </a:endParaRPr>
          </a:p>
          <a:p>
            <a:pPr>
              <a:lnSpc>
                <a:spcPct val="160000"/>
              </a:lnSpc>
              <a:buFont typeface="Wingdings" panose="05000000000000000000" pitchFamily="2" charset="2"/>
              <a:buChar char="Ø"/>
            </a:pPr>
            <a:r>
              <a:rPr lang="en-US" sz="2400" dirty="0" smtClean="0">
                <a:latin typeface="Calisto MT" panose="02040603050505030304" pitchFamily="18" charset="0"/>
                <a:cs typeface="Times New Roman" panose="02020603050405020304" pitchFamily="18" charset="0"/>
              </a:rPr>
              <a:t>Constitutional validity of the Symbols Order was upheld by the Apex Court in </a:t>
            </a:r>
            <a:r>
              <a:rPr lang="en-IN" sz="2400" dirty="0" err="1" smtClean="0">
                <a:solidFill>
                  <a:srgbClr val="FF0000"/>
                </a:solidFill>
                <a:latin typeface="Calisto MT" panose="02040603050505030304" pitchFamily="18" charset="0"/>
                <a:cs typeface="Times New Roman" panose="02020603050405020304" pitchFamily="18" charset="0"/>
              </a:rPr>
              <a:t>Kanhiya</a:t>
            </a:r>
            <a:r>
              <a:rPr lang="en-IN" sz="2400" dirty="0" smtClean="0">
                <a:solidFill>
                  <a:srgbClr val="FF0000"/>
                </a:solidFill>
                <a:latin typeface="Calisto MT" panose="02040603050505030304" pitchFamily="18" charset="0"/>
                <a:cs typeface="Times New Roman" panose="02020603050405020304" pitchFamily="18" charset="0"/>
              </a:rPr>
              <a:t> Lal </a:t>
            </a:r>
            <a:r>
              <a:rPr lang="en-IN" sz="2400" dirty="0">
                <a:solidFill>
                  <a:srgbClr val="FF0000"/>
                </a:solidFill>
                <a:latin typeface="Calisto MT" panose="02040603050505030304" pitchFamily="18" charset="0"/>
                <a:cs typeface="Times New Roman" panose="02020603050405020304" pitchFamily="18" charset="0"/>
              </a:rPr>
              <a:t>Omar vs R.K. Trivedi &amp; </a:t>
            </a:r>
            <a:r>
              <a:rPr lang="en-IN" sz="2400" dirty="0" err="1">
                <a:solidFill>
                  <a:srgbClr val="FF0000"/>
                </a:solidFill>
                <a:latin typeface="Calisto MT" panose="02040603050505030304" pitchFamily="18" charset="0"/>
                <a:cs typeface="Times New Roman" panose="02020603050405020304" pitchFamily="18" charset="0"/>
              </a:rPr>
              <a:t>Ors</a:t>
            </a:r>
            <a:r>
              <a:rPr lang="en-IN" sz="2400" dirty="0">
                <a:solidFill>
                  <a:srgbClr val="FF0000"/>
                </a:solidFill>
                <a:latin typeface="Calisto MT" panose="02040603050505030304" pitchFamily="18" charset="0"/>
                <a:cs typeface="Times New Roman" panose="02020603050405020304" pitchFamily="18" charset="0"/>
              </a:rPr>
              <a:t>  </a:t>
            </a:r>
            <a:r>
              <a:rPr lang="en-US" sz="2400" dirty="0">
                <a:solidFill>
                  <a:srgbClr val="FF0000"/>
                </a:solidFill>
                <a:latin typeface="Calisto MT" panose="02040603050505030304" pitchFamily="18" charset="0"/>
                <a:cs typeface="Times New Roman" panose="02020603050405020304" pitchFamily="18" charset="0"/>
              </a:rPr>
              <a:t>(AIR </a:t>
            </a:r>
            <a:r>
              <a:rPr lang="en-US" sz="2400" dirty="0" smtClean="0">
                <a:solidFill>
                  <a:srgbClr val="FF0000"/>
                </a:solidFill>
                <a:latin typeface="Calisto MT" panose="02040603050505030304" pitchFamily="18" charset="0"/>
                <a:cs typeface="Times New Roman" panose="02020603050405020304" pitchFamily="18" charset="0"/>
              </a:rPr>
              <a:t>1986 SC 111) </a:t>
            </a:r>
          </a:p>
          <a:p>
            <a:pPr>
              <a:lnSpc>
                <a:spcPct val="160000"/>
              </a:lnSpc>
              <a:buFont typeface="Wingdings" panose="05000000000000000000" pitchFamily="2" charset="2"/>
              <a:buChar char="Ø"/>
            </a:pPr>
            <a:r>
              <a:rPr lang="en-US" sz="2400" dirty="0" smtClean="0">
                <a:latin typeface="Calisto MT" panose="02040603050505030304" pitchFamily="18" charset="0"/>
                <a:cs typeface="Times New Roman" panose="02020603050405020304" pitchFamily="18" charset="0"/>
              </a:rPr>
              <a:t>Symbols Order deals with Recognition of Political Parties as National and State Parties, allotment of Reserved Symbols for Recognized Parties, </a:t>
            </a:r>
            <a:r>
              <a:rPr lang="en-US" sz="2400" dirty="0">
                <a:latin typeface="Calisto MT" panose="02040603050505030304" pitchFamily="18" charset="0"/>
                <a:cs typeface="Times New Roman" panose="02020603050405020304" pitchFamily="18" charset="0"/>
              </a:rPr>
              <a:t>allotment of </a:t>
            </a:r>
            <a:r>
              <a:rPr lang="en-US" sz="2400" dirty="0" smtClean="0">
                <a:latin typeface="Calisto MT" panose="02040603050505030304" pitchFamily="18" charset="0"/>
                <a:cs typeface="Times New Roman" panose="02020603050405020304" pitchFamily="18" charset="0"/>
              </a:rPr>
              <a:t>election symbol to candidates of Registered Unrecognized Political Parties(RUPPs) and independent candidates </a:t>
            </a:r>
            <a:r>
              <a:rPr lang="en-US" sz="2400" dirty="0" smtClean="0">
                <a:solidFill>
                  <a:srgbClr val="FF0000"/>
                </a:solidFill>
                <a:latin typeface="Calisto MT" panose="02040603050505030304" pitchFamily="18" charset="0"/>
                <a:cs typeface="Times New Roman" panose="02020603050405020304" pitchFamily="18" charset="0"/>
              </a:rPr>
              <a:t>(para 8, 10, 10A, 10B, 12). </a:t>
            </a:r>
            <a:r>
              <a:rPr lang="en-US" sz="2400" dirty="0" smtClean="0">
                <a:latin typeface="Calisto MT" panose="02040603050505030304" pitchFamily="18" charset="0"/>
                <a:cs typeface="Times New Roman" panose="02020603050405020304" pitchFamily="18" charset="0"/>
              </a:rPr>
              <a:t>It also lays down the conditions to be fulfilled for treating a candidate as candidate of </a:t>
            </a:r>
            <a:r>
              <a:rPr lang="en-US" sz="2400" dirty="0" smtClean="0">
                <a:latin typeface="Calisto MT" panose="02040603050505030304" pitchFamily="18" charset="0"/>
                <a:cs typeface="Times New Roman" panose="02020603050405020304" pitchFamily="18" charset="0"/>
              </a:rPr>
              <a:t>a political </a:t>
            </a:r>
            <a:r>
              <a:rPr lang="en-US" sz="2400" dirty="0" smtClean="0">
                <a:latin typeface="Calisto MT" panose="02040603050505030304" pitchFamily="18" charset="0"/>
                <a:cs typeface="Times New Roman" panose="02020603050405020304" pitchFamily="18" charset="0"/>
              </a:rPr>
              <a:t>party </a:t>
            </a:r>
            <a:r>
              <a:rPr lang="en-US" sz="2400" dirty="0" smtClean="0">
                <a:solidFill>
                  <a:srgbClr val="FF0000"/>
                </a:solidFill>
                <a:latin typeface="Calisto MT" panose="02040603050505030304" pitchFamily="18" charset="0"/>
                <a:cs typeface="Times New Roman" panose="02020603050405020304" pitchFamily="18" charset="0"/>
              </a:rPr>
              <a:t>(para 13 &amp; 13A</a:t>
            </a:r>
            <a:r>
              <a:rPr lang="en-US" sz="2400" dirty="0" smtClean="0">
                <a:solidFill>
                  <a:srgbClr val="FF0000"/>
                </a:solidFill>
                <a:latin typeface="Calisto MT" panose="02040603050505030304" pitchFamily="18" charset="0"/>
                <a:cs typeface="Times New Roman" panose="02020603050405020304" pitchFamily="18" charset="0"/>
              </a:rPr>
              <a:t>)</a:t>
            </a:r>
            <a:endParaRPr lang="en-US" sz="2400" dirty="0">
              <a:solidFill>
                <a:srgbClr val="FF0000"/>
              </a:solidFill>
              <a:latin typeface="Calisto MT" panose="02040603050505030304"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6B90C8E2-27EA-4845-5D5B-50807D5699FE}"/>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6</a:t>
            </a:fld>
            <a:endParaRPr lang="en-IN" sz="1200" b="0" i="0" u="none" strike="noStrike" cap="none">
              <a:solidFill>
                <a:srgbClr val="898989"/>
              </a:solidFill>
              <a:latin typeface="Calibri"/>
              <a:ea typeface="Calibri"/>
              <a:cs typeface="Calibri"/>
              <a:sym typeface="Calibri"/>
            </a:endParaRPr>
          </a:p>
        </p:txBody>
      </p:sp>
    </p:spTree>
    <p:extLst>
      <p:ext uri="{BB962C8B-B14F-4D97-AF65-F5344CB8AC3E}">
        <p14:creationId xmlns:p14="http://schemas.microsoft.com/office/powerpoint/2010/main" val="22337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981" y="457195"/>
            <a:ext cx="10929668" cy="1121434"/>
          </a:xfrm>
          <a:noFill/>
        </p:spPr>
        <p:txBody>
          <a:bodyPr>
            <a:noAutofit/>
          </a:bodyPr>
          <a:lstStyle/>
          <a:p>
            <a:pPr algn="ctr"/>
            <a:r>
              <a:rPr lang="en-US" b="1" dirty="0">
                <a:solidFill>
                  <a:schemeClr val="tx1"/>
                </a:solidFill>
                <a:latin typeface="Times New Roman" panose="02020603050405020304" pitchFamily="18" charset="0"/>
                <a:ea typeface="Cambria" pitchFamily="18" charset="0"/>
                <a:cs typeface="Times New Roman" panose="02020603050405020304" pitchFamily="18" charset="0"/>
              </a:rPr>
              <a:t>Classification of Symbols</a:t>
            </a:r>
            <a:r>
              <a:rPr lang="en-US" sz="4800" b="1" dirty="0">
                <a:solidFill>
                  <a:schemeClr val="tx1"/>
                </a:solidFill>
                <a:latin typeface="Times New Roman" panose="02020603050405020304" pitchFamily="18" charset="0"/>
                <a:ea typeface="Cambria" pitchFamily="18" charset="0"/>
                <a:cs typeface="Times New Roman" panose="02020603050405020304" pitchFamily="18" charset="0"/>
              </a:rPr>
              <a:t/>
            </a:r>
            <a:br>
              <a:rPr lang="en-US" sz="4800" b="1" dirty="0">
                <a:solidFill>
                  <a:schemeClr val="tx1"/>
                </a:solidFill>
                <a:latin typeface="Times New Roman" panose="02020603050405020304" pitchFamily="18" charset="0"/>
                <a:ea typeface="Cambria" pitchFamily="18" charset="0"/>
                <a:cs typeface="Times New Roman" panose="02020603050405020304" pitchFamily="18" charset="0"/>
              </a:rPr>
            </a:br>
            <a:r>
              <a:rPr lang="en-US" sz="3200" b="1" dirty="0">
                <a:solidFill>
                  <a:schemeClr val="tx1"/>
                </a:solidFill>
                <a:latin typeface="Times New Roman" panose="02020603050405020304" pitchFamily="18" charset="0"/>
                <a:ea typeface="Cambria" pitchFamily="18" charset="0"/>
                <a:cs typeface="Times New Roman" panose="02020603050405020304" pitchFamily="18" charset="0"/>
              </a:rPr>
              <a:t>(Para - 5)</a:t>
            </a:r>
            <a:endParaRPr lang="en-US" sz="3200" dirty="0">
              <a:solidFill>
                <a:schemeClr val="tx1"/>
              </a:solidFill>
              <a:latin typeface="Times New Roman" panose="02020603050405020304" pitchFamily="18" charset="0"/>
              <a:ea typeface="Cambria"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CB78082F-91DC-6ECE-2F23-07F6D856DF80}"/>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7</a:t>
            </a:fld>
            <a:endParaRPr lang="en-IN" sz="1200" b="0" i="0" u="none" strike="noStrike" cap="none">
              <a:solidFill>
                <a:srgbClr val="898989"/>
              </a:solidFill>
              <a:latin typeface="Calibri"/>
              <a:ea typeface="Calibri"/>
              <a:cs typeface="Calibri"/>
              <a:sym typeface="Calibri"/>
            </a:endParaRPr>
          </a:p>
        </p:txBody>
      </p:sp>
      <p:sp>
        <p:nvSpPr>
          <p:cNvPr id="5" name="AutoShape 3"/>
          <p:cNvSpPr>
            <a:spLocks noChangeAspect="1" noChangeArrowheads="1" noTextEdit="1"/>
          </p:cNvSpPr>
          <p:nvPr/>
        </p:nvSpPr>
        <p:spPr bwMode="auto">
          <a:xfrm>
            <a:off x="647700" y="1577976"/>
            <a:ext cx="10928350" cy="44767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 name="Rectangle 5"/>
          <p:cNvSpPr>
            <a:spLocks noChangeArrowheads="1"/>
          </p:cNvSpPr>
          <p:nvPr/>
        </p:nvSpPr>
        <p:spPr bwMode="auto">
          <a:xfrm>
            <a:off x="1628775" y="1163638"/>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7" name="Rectangle 6"/>
          <p:cNvSpPr>
            <a:spLocks noChangeArrowheads="1"/>
          </p:cNvSpPr>
          <p:nvPr/>
        </p:nvSpPr>
        <p:spPr bwMode="auto">
          <a:xfrm>
            <a:off x="1628775" y="1317626"/>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8" name="Rectangle 7"/>
          <p:cNvSpPr>
            <a:spLocks noChangeArrowheads="1"/>
          </p:cNvSpPr>
          <p:nvPr/>
        </p:nvSpPr>
        <p:spPr bwMode="auto">
          <a:xfrm>
            <a:off x="2343150" y="158115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9" name="Rectangle 8"/>
          <p:cNvSpPr>
            <a:spLocks noChangeArrowheads="1"/>
          </p:cNvSpPr>
          <p:nvPr/>
        </p:nvSpPr>
        <p:spPr bwMode="auto">
          <a:xfrm>
            <a:off x="2343150" y="182245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0" name="Rectangle 9"/>
          <p:cNvSpPr>
            <a:spLocks noChangeArrowheads="1"/>
          </p:cNvSpPr>
          <p:nvPr/>
        </p:nvSpPr>
        <p:spPr bwMode="auto">
          <a:xfrm>
            <a:off x="2343150" y="206692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1" name="Rectangle 10"/>
          <p:cNvSpPr>
            <a:spLocks noChangeArrowheads="1"/>
          </p:cNvSpPr>
          <p:nvPr/>
        </p:nvSpPr>
        <p:spPr bwMode="auto">
          <a:xfrm>
            <a:off x="2343150" y="230822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2" name="Rectangle 11"/>
          <p:cNvSpPr>
            <a:spLocks noChangeArrowheads="1"/>
          </p:cNvSpPr>
          <p:nvPr/>
        </p:nvSpPr>
        <p:spPr bwMode="auto">
          <a:xfrm>
            <a:off x="2343150" y="2551113"/>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3" name="Rectangle 12"/>
          <p:cNvSpPr>
            <a:spLocks noChangeArrowheads="1"/>
          </p:cNvSpPr>
          <p:nvPr/>
        </p:nvSpPr>
        <p:spPr bwMode="auto">
          <a:xfrm>
            <a:off x="2343150" y="279400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4" name="Rectangle 13"/>
          <p:cNvSpPr>
            <a:spLocks noChangeArrowheads="1"/>
          </p:cNvSpPr>
          <p:nvPr/>
        </p:nvSpPr>
        <p:spPr bwMode="auto">
          <a:xfrm>
            <a:off x="2343150" y="303530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5" name="Rectangle 14"/>
          <p:cNvSpPr>
            <a:spLocks noChangeArrowheads="1"/>
          </p:cNvSpPr>
          <p:nvPr/>
        </p:nvSpPr>
        <p:spPr bwMode="auto">
          <a:xfrm>
            <a:off x="2343150" y="3278188"/>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16" name="Rectangle 15"/>
          <p:cNvSpPr>
            <a:spLocks noChangeArrowheads="1"/>
          </p:cNvSpPr>
          <p:nvPr/>
        </p:nvSpPr>
        <p:spPr bwMode="auto">
          <a:xfrm>
            <a:off x="6627813" y="3517901"/>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17" name="Rectangle 16"/>
          <p:cNvSpPr>
            <a:spLocks noChangeArrowheads="1"/>
          </p:cNvSpPr>
          <p:nvPr/>
        </p:nvSpPr>
        <p:spPr bwMode="auto">
          <a:xfrm>
            <a:off x="1911350" y="3640138"/>
            <a:ext cx="2605088" cy="627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18" name="Rectangle 17"/>
          <p:cNvSpPr>
            <a:spLocks noChangeArrowheads="1"/>
          </p:cNvSpPr>
          <p:nvPr/>
        </p:nvSpPr>
        <p:spPr bwMode="auto">
          <a:xfrm>
            <a:off x="1911350" y="3640138"/>
            <a:ext cx="2605088" cy="627063"/>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19" name="Rectangle 18"/>
          <p:cNvSpPr>
            <a:spLocks noChangeArrowheads="1"/>
          </p:cNvSpPr>
          <p:nvPr/>
        </p:nvSpPr>
        <p:spPr bwMode="auto">
          <a:xfrm>
            <a:off x="2506663" y="3695701"/>
            <a:ext cx="860425"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Reserved </a:t>
            </a:r>
            <a:endParaRPr kumimoji="0" lang="en-US" altLang="en-US" sz="1800" b="0" i="0" u="none" strike="noStrike" cap="none" normalizeH="0" baseline="0" smtClean="0">
              <a:ln>
                <a:noFill/>
              </a:ln>
              <a:effectLst/>
            </a:endParaRPr>
          </a:p>
        </p:txBody>
      </p:sp>
      <p:sp>
        <p:nvSpPr>
          <p:cNvPr id="20" name="Rectangle 19"/>
          <p:cNvSpPr>
            <a:spLocks noChangeArrowheads="1"/>
          </p:cNvSpPr>
          <p:nvPr/>
        </p:nvSpPr>
        <p:spPr bwMode="auto">
          <a:xfrm>
            <a:off x="2635250" y="3968751"/>
            <a:ext cx="712788"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Symbol </a:t>
            </a:r>
            <a:endParaRPr kumimoji="0" lang="en-US" altLang="en-US" sz="1800" b="0" i="0" u="none" strike="noStrike" cap="none" normalizeH="0" baseline="0" smtClean="0">
              <a:ln>
                <a:noFill/>
              </a:ln>
              <a:effectLst/>
            </a:endParaRPr>
          </a:p>
        </p:txBody>
      </p:sp>
      <p:sp>
        <p:nvSpPr>
          <p:cNvPr id="21" name="Rectangle 20"/>
          <p:cNvSpPr>
            <a:spLocks noChangeArrowheads="1"/>
          </p:cNvSpPr>
          <p:nvPr/>
        </p:nvSpPr>
        <p:spPr bwMode="auto">
          <a:xfrm>
            <a:off x="3875088" y="3968751"/>
            <a:ext cx="50800"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22" name="Rectangle 21"/>
          <p:cNvSpPr>
            <a:spLocks noChangeArrowheads="1"/>
          </p:cNvSpPr>
          <p:nvPr/>
        </p:nvSpPr>
        <p:spPr bwMode="auto">
          <a:xfrm>
            <a:off x="7772400" y="3624263"/>
            <a:ext cx="2471738" cy="56673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23" name="Rectangle 22"/>
          <p:cNvSpPr>
            <a:spLocks noChangeArrowheads="1"/>
          </p:cNvSpPr>
          <p:nvPr/>
        </p:nvSpPr>
        <p:spPr bwMode="auto">
          <a:xfrm>
            <a:off x="7772400" y="3624263"/>
            <a:ext cx="2471738" cy="566738"/>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24" name="Rectangle 23"/>
          <p:cNvSpPr>
            <a:spLocks noChangeArrowheads="1"/>
          </p:cNvSpPr>
          <p:nvPr/>
        </p:nvSpPr>
        <p:spPr bwMode="auto">
          <a:xfrm>
            <a:off x="8040688" y="3797301"/>
            <a:ext cx="395288"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Free</a:t>
            </a:r>
            <a:endParaRPr kumimoji="0" lang="en-US" altLang="en-US" sz="1800" b="0" i="0" u="none" strike="noStrike" cap="none" normalizeH="0" baseline="0" smtClean="0">
              <a:ln>
                <a:noFill/>
              </a:ln>
              <a:effectLst/>
            </a:endParaRPr>
          </a:p>
        </p:txBody>
      </p:sp>
      <p:sp>
        <p:nvSpPr>
          <p:cNvPr id="26" name="Rectangle 24"/>
          <p:cNvSpPr>
            <a:spLocks noChangeArrowheads="1"/>
          </p:cNvSpPr>
          <p:nvPr/>
        </p:nvSpPr>
        <p:spPr bwMode="auto">
          <a:xfrm>
            <a:off x="8736013" y="3797301"/>
            <a:ext cx="50800"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27" name="Rectangle 25"/>
          <p:cNvSpPr>
            <a:spLocks noChangeArrowheads="1"/>
          </p:cNvSpPr>
          <p:nvPr/>
        </p:nvSpPr>
        <p:spPr bwMode="auto">
          <a:xfrm>
            <a:off x="8826500" y="3797301"/>
            <a:ext cx="661988" cy="24606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600" b="1" i="0" u="none" strike="noStrike" cap="none" normalizeH="0" baseline="0" smtClean="0">
                <a:ln>
                  <a:noFill/>
                </a:ln>
                <a:effectLst/>
                <a:latin typeface="Times New Roman" panose="02020603050405020304" pitchFamily="18" charset="0"/>
              </a:rPr>
              <a:t>Symbol</a:t>
            </a:r>
            <a:endParaRPr kumimoji="0" lang="en-US" altLang="en-US" sz="1800" b="0" i="0" u="none" strike="noStrike" cap="none" normalizeH="0" baseline="0" smtClean="0">
              <a:ln>
                <a:noFill/>
              </a:ln>
              <a:effectLst/>
            </a:endParaRPr>
          </a:p>
        </p:txBody>
      </p:sp>
      <p:sp>
        <p:nvSpPr>
          <p:cNvPr id="28" name="Rectangle 26"/>
          <p:cNvSpPr>
            <a:spLocks noChangeArrowheads="1"/>
          </p:cNvSpPr>
          <p:nvPr/>
        </p:nvSpPr>
        <p:spPr bwMode="auto">
          <a:xfrm>
            <a:off x="9974263" y="3865563"/>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29" name="Rectangle 27"/>
          <p:cNvSpPr>
            <a:spLocks noChangeArrowheads="1"/>
          </p:cNvSpPr>
          <p:nvPr/>
        </p:nvSpPr>
        <p:spPr bwMode="auto">
          <a:xfrm>
            <a:off x="647700" y="5040313"/>
            <a:ext cx="2482850" cy="98901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30" name="Rectangle 28"/>
          <p:cNvSpPr>
            <a:spLocks noChangeArrowheads="1"/>
          </p:cNvSpPr>
          <p:nvPr/>
        </p:nvSpPr>
        <p:spPr bwMode="auto">
          <a:xfrm>
            <a:off x="647700" y="5040313"/>
            <a:ext cx="2482850" cy="989013"/>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31" name="Rectangle 29"/>
          <p:cNvSpPr>
            <a:spLocks noChangeArrowheads="1"/>
          </p:cNvSpPr>
          <p:nvPr/>
        </p:nvSpPr>
        <p:spPr bwMode="auto">
          <a:xfrm>
            <a:off x="868069" y="5375504"/>
            <a:ext cx="2208938" cy="21544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effectLst/>
                <a:latin typeface="Times New Roman" panose="02020603050405020304" pitchFamily="18" charset="0"/>
              </a:rPr>
              <a:t>Recognized National</a:t>
            </a:r>
            <a:r>
              <a:rPr kumimoji="0" lang="en-US" altLang="en-US" sz="1400" b="1" i="0" u="none" strike="noStrike" cap="none" normalizeH="0" dirty="0" smtClean="0">
                <a:ln>
                  <a:noFill/>
                </a:ln>
                <a:effectLst/>
                <a:latin typeface="Times New Roman" panose="02020603050405020304" pitchFamily="18" charset="0"/>
              </a:rPr>
              <a:t> Parties</a:t>
            </a:r>
            <a:r>
              <a:rPr kumimoji="0" lang="en-US" altLang="en-US" sz="1400" b="1" i="0" u="none" strike="noStrike" cap="none" normalizeH="0" baseline="0" dirty="0" smtClean="0">
                <a:ln>
                  <a:noFill/>
                </a:ln>
                <a:effectLst/>
                <a:latin typeface="Times New Roman" panose="02020603050405020304" pitchFamily="18" charset="0"/>
              </a:rPr>
              <a:t> </a:t>
            </a:r>
            <a:endParaRPr kumimoji="0" lang="en-US" altLang="en-US" sz="1800" b="0" i="0" u="none" strike="noStrike" cap="none" normalizeH="0" baseline="0" dirty="0" smtClean="0">
              <a:ln>
                <a:noFill/>
              </a:ln>
              <a:effectLst/>
            </a:endParaRPr>
          </a:p>
        </p:txBody>
      </p:sp>
      <p:sp>
        <p:nvSpPr>
          <p:cNvPr id="32" name="Rectangle 30"/>
          <p:cNvSpPr>
            <a:spLocks noChangeArrowheads="1"/>
          </p:cNvSpPr>
          <p:nvPr/>
        </p:nvSpPr>
        <p:spPr bwMode="auto">
          <a:xfrm>
            <a:off x="2744788" y="52228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35" name="Rectangle 33"/>
          <p:cNvSpPr>
            <a:spLocks noChangeArrowheads="1"/>
          </p:cNvSpPr>
          <p:nvPr/>
        </p:nvSpPr>
        <p:spPr bwMode="auto">
          <a:xfrm>
            <a:off x="2959100" y="5434013"/>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37" name="Rectangle 35"/>
          <p:cNvSpPr>
            <a:spLocks noChangeArrowheads="1"/>
          </p:cNvSpPr>
          <p:nvPr/>
        </p:nvSpPr>
        <p:spPr bwMode="auto">
          <a:xfrm>
            <a:off x="2576513" y="564832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38" name="Rectangle 36"/>
          <p:cNvSpPr>
            <a:spLocks noChangeArrowheads="1"/>
          </p:cNvSpPr>
          <p:nvPr/>
        </p:nvSpPr>
        <p:spPr bwMode="auto">
          <a:xfrm>
            <a:off x="2657475" y="564832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39" name="Rectangle 37"/>
          <p:cNvSpPr>
            <a:spLocks noChangeArrowheads="1"/>
          </p:cNvSpPr>
          <p:nvPr/>
        </p:nvSpPr>
        <p:spPr bwMode="auto">
          <a:xfrm>
            <a:off x="3398838" y="5032376"/>
            <a:ext cx="2514600" cy="989013"/>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40" name="Rectangle 38"/>
          <p:cNvSpPr>
            <a:spLocks noChangeArrowheads="1"/>
          </p:cNvSpPr>
          <p:nvPr/>
        </p:nvSpPr>
        <p:spPr bwMode="auto">
          <a:xfrm>
            <a:off x="3398838" y="5032376"/>
            <a:ext cx="2514600" cy="989013"/>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43" name="Rectangle 41"/>
          <p:cNvSpPr>
            <a:spLocks noChangeArrowheads="1"/>
          </p:cNvSpPr>
          <p:nvPr/>
        </p:nvSpPr>
        <p:spPr bwMode="auto">
          <a:xfrm>
            <a:off x="5432425" y="51085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46" name="Rectangle 44"/>
          <p:cNvSpPr>
            <a:spLocks noChangeArrowheads="1"/>
          </p:cNvSpPr>
          <p:nvPr/>
        </p:nvSpPr>
        <p:spPr bwMode="auto">
          <a:xfrm>
            <a:off x="5727700" y="5319713"/>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48" name="Rectangle 46"/>
          <p:cNvSpPr>
            <a:spLocks noChangeArrowheads="1"/>
          </p:cNvSpPr>
          <p:nvPr/>
        </p:nvSpPr>
        <p:spPr bwMode="auto">
          <a:xfrm>
            <a:off x="4999038" y="553085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50" name="Rectangle 48"/>
          <p:cNvSpPr>
            <a:spLocks noChangeArrowheads="1"/>
          </p:cNvSpPr>
          <p:nvPr/>
        </p:nvSpPr>
        <p:spPr bwMode="auto">
          <a:xfrm>
            <a:off x="5537200" y="5746751"/>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51" name="Rectangle 49"/>
          <p:cNvSpPr>
            <a:spLocks noChangeArrowheads="1"/>
          </p:cNvSpPr>
          <p:nvPr/>
        </p:nvSpPr>
        <p:spPr bwMode="auto">
          <a:xfrm>
            <a:off x="6300788" y="5067301"/>
            <a:ext cx="2543175" cy="9461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52" name="Rectangle 50"/>
          <p:cNvSpPr>
            <a:spLocks noChangeArrowheads="1"/>
          </p:cNvSpPr>
          <p:nvPr/>
        </p:nvSpPr>
        <p:spPr bwMode="auto">
          <a:xfrm>
            <a:off x="6300788" y="5067301"/>
            <a:ext cx="2543175" cy="946150"/>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55" name="Rectangle 53"/>
          <p:cNvSpPr>
            <a:spLocks noChangeArrowheads="1"/>
          </p:cNvSpPr>
          <p:nvPr/>
        </p:nvSpPr>
        <p:spPr bwMode="auto">
          <a:xfrm>
            <a:off x="6462581" y="5375504"/>
            <a:ext cx="2149563" cy="21544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effectLst/>
                <a:latin typeface="Times New Roman" panose="02020603050405020304" pitchFamily="18" charset="0"/>
              </a:rPr>
              <a:t>For Independent candidates</a:t>
            </a:r>
            <a:endParaRPr kumimoji="0" lang="en-US" altLang="en-US" sz="1800" b="0" i="0" u="none" strike="noStrike" cap="none" normalizeH="0" baseline="0" dirty="0" smtClean="0">
              <a:ln>
                <a:noFill/>
              </a:ln>
              <a:effectLst/>
            </a:endParaRPr>
          </a:p>
        </p:txBody>
      </p:sp>
      <p:sp>
        <p:nvSpPr>
          <p:cNvPr id="56" name="Rectangle 54"/>
          <p:cNvSpPr>
            <a:spLocks noChangeArrowheads="1"/>
          </p:cNvSpPr>
          <p:nvPr/>
        </p:nvSpPr>
        <p:spPr bwMode="auto">
          <a:xfrm>
            <a:off x="8426450" y="54387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57" name="Rectangle 55"/>
          <p:cNvSpPr>
            <a:spLocks noChangeArrowheads="1"/>
          </p:cNvSpPr>
          <p:nvPr/>
        </p:nvSpPr>
        <p:spPr bwMode="auto">
          <a:xfrm>
            <a:off x="8507413" y="54387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59" name="Rectangle 57"/>
          <p:cNvSpPr>
            <a:spLocks noChangeArrowheads="1"/>
          </p:cNvSpPr>
          <p:nvPr/>
        </p:nvSpPr>
        <p:spPr bwMode="auto">
          <a:xfrm>
            <a:off x="8339138" y="5699126"/>
            <a:ext cx="28575" cy="153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60" name="Rectangle 58"/>
          <p:cNvSpPr>
            <a:spLocks noChangeArrowheads="1"/>
          </p:cNvSpPr>
          <p:nvPr/>
        </p:nvSpPr>
        <p:spPr bwMode="auto">
          <a:xfrm>
            <a:off x="9140825" y="5067301"/>
            <a:ext cx="2366963" cy="9461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61" name="Rectangle 59"/>
          <p:cNvSpPr>
            <a:spLocks noChangeArrowheads="1"/>
          </p:cNvSpPr>
          <p:nvPr/>
        </p:nvSpPr>
        <p:spPr bwMode="auto">
          <a:xfrm>
            <a:off x="9140825" y="5067301"/>
            <a:ext cx="2366963" cy="946150"/>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62" name="Rectangle 60"/>
          <p:cNvSpPr>
            <a:spLocks noChangeArrowheads="1"/>
          </p:cNvSpPr>
          <p:nvPr/>
        </p:nvSpPr>
        <p:spPr bwMode="auto">
          <a:xfrm>
            <a:off x="9602788" y="5122863"/>
            <a:ext cx="815975"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Registered</a:t>
            </a:r>
            <a:endParaRPr kumimoji="0" lang="en-US" altLang="en-US" sz="1800" b="0" i="0" u="none" strike="noStrike" cap="none" normalizeH="0" baseline="0" smtClean="0">
              <a:ln>
                <a:noFill/>
              </a:ln>
              <a:effectLst/>
            </a:endParaRPr>
          </a:p>
        </p:txBody>
      </p:sp>
      <p:sp>
        <p:nvSpPr>
          <p:cNvPr id="63" name="Rectangle 61"/>
          <p:cNvSpPr>
            <a:spLocks noChangeArrowheads="1"/>
          </p:cNvSpPr>
          <p:nvPr/>
        </p:nvSpPr>
        <p:spPr bwMode="auto">
          <a:xfrm>
            <a:off x="11047413" y="5122863"/>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64" name="Rectangle 62"/>
          <p:cNvSpPr>
            <a:spLocks noChangeArrowheads="1"/>
          </p:cNvSpPr>
          <p:nvPr/>
        </p:nvSpPr>
        <p:spPr bwMode="auto">
          <a:xfrm>
            <a:off x="9391650" y="5335588"/>
            <a:ext cx="105410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effectLst/>
                <a:latin typeface="Times New Roman" panose="02020603050405020304" pitchFamily="18" charset="0"/>
              </a:rPr>
              <a:t>Unrecognized</a:t>
            </a:r>
            <a:endParaRPr kumimoji="0" lang="en-US" altLang="en-US" sz="1800" b="0" i="0" u="none" strike="noStrike" cap="none" normalizeH="0" baseline="0" dirty="0" smtClean="0">
              <a:ln>
                <a:noFill/>
              </a:ln>
              <a:effectLst/>
            </a:endParaRPr>
          </a:p>
        </p:txBody>
      </p:sp>
      <p:sp>
        <p:nvSpPr>
          <p:cNvPr id="65" name="Rectangle 63"/>
          <p:cNvSpPr>
            <a:spLocks noChangeArrowheads="1"/>
          </p:cNvSpPr>
          <p:nvPr/>
        </p:nvSpPr>
        <p:spPr bwMode="auto">
          <a:xfrm>
            <a:off x="11256963" y="5335588"/>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66" name="Rectangle 64"/>
          <p:cNvSpPr>
            <a:spLocks noChangeArrowheads="1"/>
          </p:cNvSpPr>
          <p:nvPr/>
        </p:nvSpPr>
        <p:spPr bwMode="auto">
          <a:xfrm>
            <a:off x="9769475" y="5545138"/>
            <a:ext cx="627063"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Political</a:t>
            </a:r>
            <a:endParaRPr kumimoji="0" lang="en-US" altLang="en-US" sz="1800" b="0" i="0" u="none" strike="noStrike" cap="none" normalizeH="0" baseline="0" smtClean="0">
              <a:ln>
                <a:noFill/>
              </a:ln>
              <a:effectLst/>
            </a:endParaRPr>
          </a:p>
        </p:txBody>
      </p:sp>
      <p:sp>
        <p:nvSpPr>
          <p:cNvPr id="67" name="Rectangle 65"/>
          <p:cNvSpPr>
            <a:spLocks noChangeArrowheads="1"/>
          </p:cNvSpPr>
          <p:nvPr/>
        </p:nvSpPr>
        <p:spPr bwMode="auto">
          <a:xfrm>
            <a:off x="10879138" y="5545138"/>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68" name="Rectangle 66"/>
          <p:cNvSpPr>
            <a:spLocks noChangeArrowheads="1"/>
          </p:cNvSpPr>
          <p:nvPr/>
        </p:nvSpPr>
        <p:spPr bwMode="auto">
          <a:xfrm>
            <a:off x="9848850" y="5756276"/>
            <a:ext cx="538163"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Parties</a:t>
            </a:r>
            <a:endParaRPr kumimoji="0" lang="en-US" altLang="en-US" sz="1800" b="0" i="0" u="none" strike="noStrike" cap="none" normalizeH="0" baseline="0" smtClean="0">
              <a:ln>
                <a:noFill/>
              </a:ln>
              <a:effectLst/>
            </a:endParaRPr>
          </a:p>
        </p:txBody>
      </p:sp>
      <p:sp>
        <p:nvSpPr>
          <p:cNvPr id="69" name="Rectangle 67"/>
          <p:cNvSpPr>
            <a:spLocks noChangeArrowheads="1"/>
          </p:cNvSpPr>
          <p:nvPr/>
        </p:nvSpPr>
        <p:spPr bwMode="auto">
          <a:xfrm>
            <a:off x="10799763" y="5756276"/>
            <a:ext cx="44450" cy="21590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smtClean="0">
                <a:ln>
                  <a:noFill/>
                </a:ln>
                <a:effectLst/>
                <a:latin typeface="Times New Roman" panose="02020603050405020304" pitchFamily="18" charset="0"/>
              </a:rPr>
              <a:t> </a:t>
            </a:r>
            <a:endParaRPr kumimoji="0" lang="en-US" altLang="en-US" sz="1800" b="0" i="0" u="none" strike="noStrike" cap="none" normalizeH="0" baseline="0" smtClean="0">
              <a:ln>
                <a:noFill/>
              </a:ln>
              <a:effectLst/>
            </a:endParaRPr>
          </a:p>
        </p:txBody>
      </p:sp>
      <p:sp>
        <p:nvSpPr>
          <p:cNvPr id="70" name="Rectangle 68"/>
          <p:cNvSpPr>
            <a:spLocks noChangeArrowheads="1"/>
          </p:cNvSpPr>
          <p:nvPr/>
        </p:nvSpPr>
        <p:spPr bwMode="auto">
          <a:xfrm>
            <a:off x="4292600" y="2170113"/>
            <a:ext cx="3836988" cy="781050"/>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1" name="Rectangle 69"/>
          <p:cNvSpPr>
            <a:spLocks noChangeArrowheads="1"/>
          </p:cNvSpPr>
          <p:nvPr/>
        </p:nvSpPr>
        <p:spPr bwMode="auto">
          <a:xfrm>
            <a:off x="4292600" y="2170113"/>
            <a:ext cx="3836988" cy="781050"/>
          </a:xfrm>
          <a:prstGeom prst="rect">
            <a:avLst/>
          </a:prstGeom>
          <a:noFill/>
          <a:ln w="41275" cap="flat">
            <a:solidFill>
              <a:srgbClr val="385D8A"/>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72" name="Rectangle 70"/>
          <p:cNvSpPr>
            <a:spLocks noChangeArrowheads="1"/>
          </p:cNvSpPr>
          <p:nvPr/>
        </p:nvSpPr>
        <p:spPr bwMode="auto">
          <a:xfrm>
            <a:off x="4675188" y="2244726"/>
            <a:ext cx="1778000" cy="66198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4300" b="1" i="0" u="none" strike="noStrike" cap="none" normalizeH="0" baseline="0" smtClean="0">
                <a:ln>
                  <a:noFill/>
                </a:ln>
                <a:effectLst/>
                <a:latin typeface="Times New Roman" panose="02020603050405020304" pitchFamily="18" charset="0"/>
              </a:rPr>
              <a:t>Symbol</a:t>
            </a:r>
            <a:endParaRPr kumimoji="0" lang="en-US" altLang="en-US" sz="1800" b="0" i="0" u="none" strike="noStrike" cap="none" normalizeH="0" baseline="0" smtClean="0">
              <a:ln>
                <a:noFill/>
              </a:ln>
              <a:effectLst/>
            </a:endParaRPr>
          </a:p>
        </p:txBody>
      </p:sp>
      <p:sp>
        <p:nvSpPr>
          <p:cNvPr id="73" name="Rectangle 71"/>
          <p:cNvSpPr>
            <a:spLocks noChangeArrowheads="1"/>
          </p:cNvSpPr>
          <p:nvPr/>
        </p:nvSpPr>
        <p:spPr bwMode="auto">
          <a:xfrm>
            <a:off x="7743825" y="2473326"/>
            <a:ext cx="63500" cy="338138"/>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2200" b="0" i="0" u="none" strike="noStrike" cap="none" normalizeH="0" baseline="0" smtClean="0">
                <a:ln>
                  <a:noFill/>
                </a:ln>
                <a:effectLst/>
                <a:latin typeface="Calibri" panose="020F0502020204030204" pitchFamily="34" charset="0"/>
              </a:rPr>
              <a:t> </a:t>
            </a:r>
            <a:endParaRPr kumimoji="0" lang="en-US" altLang="en-US" sz="1800" b="0" i="0" u="none" strike="noStrike" cap="none" normalizeH="0" baseline="0" smtClean="0">
              <a:ln>
                <a:noFill/>
              </a:ln>
              <a:effectLst/>
            </a:endParaRPr>
          </a:p>
        </p:txBody>
      </p:sp>
      <p:sp>
        <p:nvSpPr>
          <p:cNvPr id="74" name="Line 72"/>
          <p:cNvSpPr>
            <a:spLocks noChangeShapeType="1"/>
          </p:cNvSpPr>
          <p:nvPr/>
        </p:nvSpPr>
        <p:spPr bwMode="auto">
          <a:xfrm flipV="1">
            <a:off x="3041650" y="3278188"/>
            <a:ext cx="6099175" cy="25400"/>
          </a:xfrm>
          <a:prstGeom prst="line">
            <a:avLst/>
          </a:prstGeom>
          <a:noFill/>
          <a:ln w="14288" cap="flat">
            <a:solidFill>
              <a:srgbClr val="4A7EBB"/>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75" name="Line 73"/>
          <p:cNvSpPr>
            <a:spLocks noChangeShapeType="1"/>
          </p:cNvSpPr>
          <p:nvPr/>
        </p:nvSpPr>
        <p:spPr bwMode="auto">
          <a:xfrm flipV="1">
            <a:off x="1598613" y="4627563"/>
            <a:ext cx="3303588" cy="7938"/>
          </a:xfrm>
          <a:prstGeom prst="line">
            <a:avLst/>
          </a:prstGeom>
          <a:noFill/>
          <a:ln w="14288" cap="flat">
            <a:solidFill>
              <a:srgbClr val="4A7EBB"/>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76" name="Line 74"/>
          <p:cNvSpPr>
            <a:spLocks noChangeShapeType="1"/>
          </p:cNvSpPr>
          <p:nvPr/>
        </p:nvSpPr>
        <p:spPr bwMode="auto">
          <a:xfrm>
            <a:off x="7161213" y="4625976"/>
            <a:ext cx="3600450" cy="0"/>
          </a:xfrm>
          <a:prstGeom prst="line">
            <a:avLst/>
          </a:prstGeom>
          <a:noFill/>
          <a:ln w="14288" cap="flat">
            <a:solidFill>
              <a:srgbClr val="4A7EBB"/>
            </a:solidFill>
            <a:prstDash val="solid"/>
            <a:round/>
            <a:headEnd/>
            <a:tailEnd/>
          </a:ln>
          <a:extLst/>
        </p:spPr>
        <p:txBody>
          <a:bodyPr vert="horz" wrap="square" lIns="91440" tIns="45720" rIns="91440" bIns="45720" numCol="1" anchor="t" anchorCtr="0" compatLnSpc="1">
            <a:prstTxWarp prst="textNoShape">
              <a:avLst/>
            </a:prstTxWarp>
          </a:bodyPr>
          <a:lstStyle/>
          <a:p>
            <a:endParaRPr lang="en-IN"/>
          </a:p>
        </p:txBody>
      </p:sp>
      <p:sp>
        <p:nvSpPr>
          <p:cNvPr id="77" name="Freeform 75"/>
          <p:cNvSpPr>
            <a:spLocks/>
          </p:cNvSpPr>
          <p:nvPr/>
        </p:nvSpPr>
        <p:spPr bwMode="auto">
          <a:xfrm>
            <a:off x="2982913" y="3321051"/>
            <a:ext cx="357188" cy="257175"/>
          </a:xfrm>
          <a:custGeom>
            <a:avLst/>
            <a:gdLst>
              <a:gd name="T0" fmla="*/ 0 w 225"/>
              <a:gd name="T1" fmla="*/ 98 h 162"/>
              <a:gd name="T2" fmla="*/ 56 w 225"/>
              <a:gd name="T3" fmla="*/ 98 h 162"/>
              <a:gd name="T4" fmla="*/ 56 w 225"/>
              <a:gd name="T5" fmla="*/ 0 h 162"/>
              <a:gd name="T6" fmla="*/ 169 w 225"/>
              <a:gd name="T7" fmla="*/ 0 h 162"/>
              <a:gd name="T8" fmla="*/ 169 w 225"/>
              <a:gd name="T9" fmla="*/ 98 h 162"/>
              <a:gd name="T10" fmla="*/ 225 w 225"/>
              <a:gd name="T11" fmla="*/ 98 h 162"/>
              <a:gd name="T12" fmla="*/ 113 w 225"/>
              <a:gd name="T13" fmla="*/ 162 h 162"/>
              <a:gd name="T14" fmla="*/ 0 w 225"/>
              <a:gd name="T15" fmla="*/ 98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8"/>
                </a:moveTo>
                <a:lnTo>
                  <a:pt x="56" y="98"/>
                </a:lnTo>
                <a:lnTo>
                  <a:pt x="56" y="0"/>
                </a:lnTo>
                <a:lnTo>
                  <a:pt x="169" y="0"/>
                </a:lnTo>
                <a:lnTo>
                  <a:pt x="169" y="98"/>
                </a:lnTo>
                <a:lnTo>
                  <a:pt x="225" y="98"/>
                </a:lnTo>
                <a:lnTo>
                  <a:pt x="113" y="162"/>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78" name="Freeform 76"/>
          <p:cNvSpPr>
            <a:spLocks/>
          </p:cNvSpPr>
          <p:nvPr/>
        </p:nvSpPr>
        <p:spPr bwMode="auto">
          <a:xfrm>
            <a:off x="2982913" y="3321051"/>
            <a:ext cx="357188" cy="257175"/>
          </a:xfrm>
          <a:custGeom>
            <a:avLst/>
            <a:gdLst>
              <a:gd name="T0" fmla="*/ 0 w 225"/>
              <a:gd name="T1" fmla="*/ 98 h 162"/>
              <a:gd name="T2" fmla="*/ 56 w 225"/>
              <a:gd name="T3" fmla="*/ 98 h 162"/>
              <a:gd name="T4" fmla="*/ 56 w 225"/>
              <a:gd name="T5" fmla="*/ 0 h 162"/>
              <a:gd name="T6" fmla="*/ 169 w 225"/>
              <a:gd name="T7" fmla="*/ 0 h 162"/>
              <a:gd name="T8" fmla="*/ 169 w 225"/>
              <a:gd name="T9" fmla="*/ 98 h 162"/>
              <a:gd name="T10" fmla="*/ 225 w 225"/>
              <a:gd name="T11" fmla="*/ 98 h 162"/>
              <a:gd name="T12" fmla="*/ 113 w 225"/>
              <a:gd name="T13" fmla="*/ 162 h 162"/>
              <a:gd name="T14" fmla="*/ 0 w 225"/>
              <a:gd name="T15" fmla="*/ 98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8"/>
                </a:moveTo>
                <a:lnTo>
                  <a:pt x="56" y="98"/>
                </a:lnTo>
                <a:lnTo>
                  <a:pt x="56" y="0"/>
                </a:lnTo>
                <a:lnTo>
                  <a:pt x="169" y="0"/>
                </a:lnTo>
                <a:lnTo>
                  <a:pt x="169" y="98"/>
                </a:lnTo>
                <a:lnTo>
                  <a:pt x="225" y="98"/>
                </a:lnTo>
                <a:lnTo>
                  <a:pt x="113" y="162"/>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79" name="Freeform 77"/>
          <p:cNvSpPr>
            <a:spLocks/>
          </p:cNvSpPr>
          <p:nvPr/>
        </p:nvSpPr>
        <p:spPr bwMode="auto">
          <a:xfrm>
            <a:off x="8843963" y="3292476"/>
            <a:ext cx="357188" cy="257175"/>
          </a:xfrm>
          <a:custGeom>
            <a:avLst/>
            <a:gdLst>
              <a:gd name="T0" fmla="*/ 0 w 225"/>
              <a:gd name="T1" fmla="*/ 97 h 162"/>
              <a:gd name="T2" fmla="*/ 56 w 225"/>
              <a:gd name="T3" fmla="*/ 97 h 162"/>
              <a:gd name="T4" fmla="*/ 56 w 225"/>
              <a:gd name="T5" fmla="*/ 0 h 162"/>
              <a:gd name="T6" fmla="*/ 169 w 225"/>
              <a:gd name="T7" fmla="*/ 0 h 162"/>
              <a:gd name="T8" fmla="*/ 169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9" y="0"/>
                </a:lnTo>
                <a:lnTo>
                  <a:pt x="169" y="97"/>
                </a:lnTo>
                <a:lnTo>
                  <a:pt x="225" y="97"/>
                </a:lnTo>
                <a:lnTo>
                  <a:pt x="112" y="162"/>
                </a:lnTo>
                <a:lnTo>
                  <a:pt x="0" y="97"/>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0" name="Freeform 78"/>
          <p:cNvSpPr>
            <a:spLocks/>
          </p:cNvSpPr>
          <p:nvPr/>
        </p:nvSpPr>
        <p:spPr bwMode="auto">
          <a:xfrm>
            <a:off x="8843963" y="3292476"/>
            <a:ext cx="357188" cy="257175"/>
          </a:xfrm>
          <a:custGeom>
            <a:avLst/>
            <a:gdLst>
              <a:gd name="T0" fmla="*/ 0 w 225"/>
              <a:gd name="T1" fmla="*/ 97 h 162"/>
              <a:gd name="T2" fmla="*/ 56 w 225"/>
              <a:gd name="T3" fmla="*/ 97 h 162"/>
              <a:gd name="T4" fmla="*/ 56 w 225"/>
              <a:gd name="T5" fmla="*/ 0 h 162"/>
              <a:gd name="T6" fmla="*/ 169 w 225"/>
              <a:gd name="T7" fmla="*/ 0 h 162"/>
              <a:gd name="T8" fmla="*/ 169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9" y="0"/>
                </a:lnTo>
                <a:lnTo>
                  <a:pt x="169" y="97"/>
                </a:lnTo>
                <a:lnTo>
                  <a:pt x="225" y="97"/>
                </a:lnTo>
                <a:lnTo>
                  <a:pt x="112" y="162"/>
                </a:lnTo>
                <a:lnTo>
                  <a:pt x="0" y="97"/>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1" name="Freeform 79"/>
          <p:cNvSpPr>
            <a:spLocks/>
          </p:cNvSpPr>
          <p:nvPr/>
        </p:nvSpPr>
        <p:spPr bwMode="auto">
          <a:xfrm>
            <a:off x="10494963" y="4643438"/>
            <a:ext cx="357188" cy="257175"/>
          </a:xfrm>
          <a:custGeom>
            <a:avLst/>
            <a:gdLst>
              <a:gd name="T0" fmla="*/ 0 w 225"/>
              <a:gd name="T1" fmla="*/ 97 h 162"/>
              <a:gd name="T2" fmla="*/ 57 w 225"/>
              <a:gd name="T3" fmla="*/ 97 h 162"/>
              <a:gd name="T4" fmla="*/ 57 w 225"/>
              <a:gd name="T5" fmla="*/ 0 h 162"/>
              <a:gd name="T6" fmla="*/ 169 w 225"/>
              <a:gd name="T7" fmla="*/ 0 h 162"/>
              <a:gd name="T8" fmla="*/ 169 w 225"/>
              <a:gd name="T9" fmla="*/ 97 h 162"/>
              <a:gd name="T10" fmla="*/ 225 w 225"/>
              <a:gd name="T11" fmla="*/ 97 h 162"/>
              <a:gd name="T12" fmla="*/ 113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7" y="97"/>
                </a:lnTo>
                <a:lnTo>
                  <a:pt x="57" y="0"/>
                </a:lnTo>
                <a:lnTo>
                  <a:pt x="169" y="0"/>
                </a:lnTo>
                <a:lnTo>
                  <a:pt x="169" y="97"/>
                </a:lnTo>
                <a:lnTo>
                  <a:pt x="225" y="97"/>
                </a:lnTo>
                <a:lnTo>
                  <a:pt x="113" y="162"/>
                </a:lnTo>
                <a:lnTo>
                  <a:pt x="0" y="97"/>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2" name="Freeform 80"/>
          <p:cNvSpPr>
            <a:spLocks/>
          </p:cNvSpPr>
          <p:nvPr/>
        </p:nvSpPr>
        <p:spPr bwMode="auto">
          <a:xfrm>
            <a:off x="10494963" y="4643438"/>
            <a:ext cx="357188" cy="257175"/>
          </a:xfrm>
          <a:custGeom>
            <a:avLst/>
            <a:gdLst>
              <a:gd name="T0" fmla="*/ 0 w 225"/>
              <a:gd name="T1" fmla="*/ 97 h 162"/>
              <a:gd name="T2" fmla="*/ 57 w 225"/>
              <a:gd name="T3" fmla="*/ 97 h 162"/>
              <a:gd name="T4" fmla="*/ 57 w 225"/>
              <a:gd name="T5" fmla="*/ 0 h 162"/>
              <a:gd name="T6" fmla="*/ 169 w 225"/>
              <a:gd name="T7" fmla="*/ 0 h 162"/>
              <a:gd name="T8" fmla="*/ 169 w 225"/>
              <a:gd name="T9" fmla="*/ 97 h 162"/>
              <a:gd name="T10" fmla="*/ 225 w 225"/>
              <a:gd name="T11" fmla="*/ 97 h 162"/>
              <a:gd name="T12" fmla="*/ 113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7" y="97"/>
                </a:lnTo>
                <a:lnTo>
                  <a:pt x="57" y="0"/>
                </a:lnTo>
                <a:lnTo>
                  <a:pt x="169" y="0"/>
                </a:lnTo>
                <a:lnTo>
                  <a:pt x="169" y="97"/>
                </a:lnTo>
                <a:lnTo>
                  <a:pt x="225" y="97"/>
                </a:lnTo>
                <a:lnTo>
                  <a:pt x="113" y="162"/>
                </a:lnTo>
                <a:lnTo>
                  <a:pt x="0" y="97"/>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3" name="Freeform 81"/>
          <p:cNvSpPr>
            <a:spLocks/>
          </p:cNvSpPr>
          <p:nvPr/>
        </p:nvSpPr>
        <p:spPr bwMode="auto">
          <a:xfrm>
            <a:off x="6985000" y="4637088"/>
            <a:ext cx="357188" cy="257175"/>
          </a:xfrm>
          <a:custGeom>
            <a:avLst/>
            <a:gdLst>
              <a:gd name="T0" fmla="*/ 0 w 225"/>
              <a:gd name="T1" fmla="*/ 97 h 162"/>
              <a:gd name="T2" fmla="*/ 56 w 225"/>
              <a:gd name="T3" fmla="*/ 97 h 162"/>
              <a:gd name="T4" fmla="*/ 56 w 225"/>
              <a:gd name="T5" fmla="*/ 0 h 162"/>
              <a:gd name="T6" fmla="*/ 168 w 225"/>
              <a:gd name="T7" fmla="*/ 0 h 162"/>
              <a:gd name="T8" fmla="*/ 168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8" y="0"/>
                </a:lnTo>
                <a:lnTo>
                  <a:pt x="168" y="97"/>
                </a:lnTo>
                <a:lnTo>
                  <a:pt x="225" y="97"/>
                </a:lnTo>
                <a:lnTo>
                  <a:pt x="112" y="162"/>
                </a:lnTo>
                <a:lnTo>
                  <a:pt x="0" y="97"/>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4" name="Freeform 82"/>
          <p:cNvSpPr>
            <a:spLocks/>
          </p:cNvSpPr>
          <p:nvPr/>
        </p:nvSpPr>
        <p:spPr bwMode="auto">
          <a:xfrm>
            <a:off x="6985000" y="4637088"/>
            <a:ext cx="357188" cy="257175"/>
          </a:xfrm>
          <a:custGeom>
            <a:avLst/>
            <a:gdLst>
              <a:gd name="T0" fmla="*/ 0 w 225"/>
              <a:gd name="T1" fmla="*/ 97 h 162"/>
              <a:gd name="T2" fmla="*/ 56 w 225"/>
              <a:gd name="T3" fmla="*/ 97 h 162"/>
              <a:gd name="T4" fmla="*/ 56 w 225"/>
              <a:gd name="T5" fmla="*/ 0 h 162"/>
              <a:gd name="T6" fmla="*/ 168 w 225"/>
              <a:gd name="T7" fmla="*/ 0 h 162"/>
              <a:gd name="T8" fmla="*/ 168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8" y="0"/>
                </a:lnTo>
                <a:lnTo>
                  <a:pt x="168" y="97"/>
                </a:lnTo>
                <a:lnTo>
                  <a:pt x="225" y="97"/>
                </a:lnTo>
                <a:lnTo>
                  <a:pt x="112" y="162"/>
                </a:lnTo>
                <a:lnTo>
                  <a:pt x="0" y="97"/>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5" name="Freeform 83"/>
          <p:cNvSpPr>
            <a:spLocks/>
          </p:cNvSpPr>
          <p:nvPr/>
        </p:nvSpPr>
        <p:spPr bwMode="auto">
          <a:xfrm>
            <a:off x="4635500" y="4637088"/>
            <a:ext cx="357188" cy="257175"/>
          </a:xfrm>
          <a:custGeom>
            <a:avLst/>
            <a:gdLst>
              <a:gd name="T0" fmla="*/ 0 w 225"/>
              <a:gd name="T1" fmla="*/ 97 h 162"/>
              <a:gd name="T2" fmla="*/ 56 w 225"/>
              <a:gd name="T3" fmla="*/ 97 h 162"/>
              <a:gd name="T4" fmla="*/ 56 w 225"/>
              <a:gd name="T5" fmla="*/ 0 h 162"/>
              <a:gd name="T6" fmla="*/ 168 w 225"/>
              <a:gd name="T7" fmla="*/ 0 h 162"/>
              <a:gd name="T8" fmla="*/ 168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8" y="0"/>
                </a:lnTo>
                <a:lnTo>
                  <a:pt x="168" y="97"/>
                </a:lnTo>
                <a:lnTo>
                  <a:pt x="225" y="97"/>
                </a:lnTo>
                <a:lnTo>
                  <a:pt x="112" y="162"/>
                </a:lnTo>
                <a:lnTo>
                  <a:pt x="0" y="97"/>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6" name="Freeform 84"/>
          <p:cNvSpPr>
            <a:spLocks/>
          </p:cNvSpPr>
          <p:nvPr/>
        </p:nvSpPr>
        <p:spPr bwMode="auto">
          <a:xfrm>
            <a:off x="4635500" y="4637088"/>
            <a:ext cx="357188" cy="257175"/>
          </a:xfrm>
          <a:custGeom>
            <a:avLst/>
            <a:gdLst>
              <a:gd name="T0" fmla="*/ 0 w 225"/>
              <a:gd name="T1" fmla="*/ 97 h 162"/>
              <a:gd name="T2" fmla="*/ 56 w 225"/>
              <a:gd name="T3" fmla="*/ 97 h 162"/>
              <a:gd name="T4" fmla="*/ 56 w 225"/>
              <a:gd name="T5" fmla="*/ 0 h 162"/>
              <a:gd name="T6" fmla="*/ 168 w 225"/>
              <a:gd name="T7" fmla="*/ 0 h 162"/>
              <a:gd name="T8" fmla="*/ 168 w 225"/>
              <a:gd name="T9" fmla="*/ 97 h 162"/>
              <a:gd name="T10" fmla="*/ 225 w 225"/>
              <a:gd name="T11" fmla="*/ 97 h 162"/>
              <a:gd name="T12" fmla="*/ 112 w 225"/>
              <a:gd name="T13" fmla="*/ 162 h 162"/>
              <a:gd name="T14" fmla="*/ 0 w 225"/>
              <a:gd name="T15" fmla="*/ 97 h 1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2">
                <a:moveTo>
                  <a:pt x="0" y="97"/>
                </a:moveTo>
                <a:lnTo>
                  <a:pt x="56" y="97"/>
                </a:lnTo>
                <a:lnTo>
                  <a:pt x="56" y="0"/>
                </a:lnTo>
                <a:lnTo>
                  <a:pt x="168" y="0"/>
                </a:lnTo>
                <a:lnTo>
                  <a:pt x="168" y="97"/>
                </a:lnTo>
                <a:lnTo>
                  <a:pt x="225" y="97"/>
                </a:lnTo>
                <a:lnTo>
                  <a:pt x="112" y="162"/>
                </a:lnTo>
                <a:lnTo>
                  <a:pt x="0" y="97"/>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7" name="Freeform 85"/>
          <p:cNvSpPr>
            <a:spLocks/>
          </p:cNvSpPr>
          <p:nvPr/>
        </p:nvSpPr>
        <p:spPr bwMode="auto">
          <a:xfrm>
            <a:off x="1539875" y="4652963"/>
            <a:ext cx="357188" cy="258763"/>
          </a:xfrm>
          <a:custGeom>
            <a:avLst/>
            <a:gdLst>
              <a:gd name="T0" fmla="*/ 0 w 225"/>
              <a:gd name="T1" fmla="*/ 98 h 163"/>
              <a:gd name="T2" fmla="*/ 57 w 225"/>
              <a:gd name="T3" fmla="*/ 98 h 163"/>
              <a:gd name="T4" fmla="*/ 57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7" y="98"/>
                </a:lnTo>
                <a:lnTo>
                  <a:pt x="57" y="0"/>
                </a:lnTo>
                <a:lnTo>
                  <a:pt x="169" y="0"/>
                </a:lnTo>
                <a:lnTo>
                  <a:pt x="169" y="98"/>
                </a:lnTo>
                <a:lnTo>
                  <a:pt x="225" y="98"/>
                </a:lnTo>
                <a:lnTo>
                  <a:pt x="113" y="163"/>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88" name="Freeform 86"/>
          <p:cNvSpPr>
            <a:spLocks/>
          </p:cNvSpPr>
          <p:nvPr/>
        </p:nvSpPr>
        <p:spPr bwMode="auto">
          <a:xfrm>
            <a:off x="1539875" y="4652963"/>
            <a:ext cx="357188" cy="258763"/>
          </a:xfrm>
          <a:custGeom>
            <a:avLst/>
            <a:gdLst>
              <a:gd name="T0" fmla="*/ 0 w 225"/>
              <a:gd name="T1" fmla="*/ 98 h 163"/>
              <a:gd name="T2" fmla="*/ 57 w 225"/>
              <a:gd name="T3" fmla="*/ 98 h 163"/>
              <a:gd name="T4" fmla="*/ 57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7" y="98"/>
                </a:lnTo>
                <a:lnTo>
                  <a:pt x="57" y="0"/>
                </a:lnTo>
                <a:lnTo>
                  <a:pt x="169" y="0"/>
                </a:lnTo>
                <a:lnTo>
                  <a:pt x="169" y="98"/>
                </a:lnTo>
                <a:lnTo>
                  <a:pt x="225" y="98"/>
                </a:lnTo>
                <a:lnTo>
                  <a:pt x="113" y="163"/>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89" name="Freeform 87"/>
          <p:cNvSpPr>
            <a:spLocks/>
          </p:cNvSpPr>
          <p:nvPr/>
        </p:nvSpPr>
        <p:spPr bwMode="auto">
          <a:xfrm>
            <a:off x="8859838" y="4349751"/>
            <a:ext cx="357188" cy="258763"/>
          </a:xfrm>
          <a:custGeom>
            <a:avLst/>
            <a:gdLst>
              <a:gd name="T0" fmla="*/ 0 w 225"/>
              <a:gd name="T1" fmla="*/ 98 h 163"/>
              <a:gd name="T2" fmla="*/ 57 w 225"/>
              <a:gd name="T3" fmla="*/ 98 h 163"/>
              <a:gd name="T4" fmla="*/ 57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7" y="98"/>
                </a:lnTo>
                <a:lnTo>
                  <a:pt x="57" y="0"/>
                </a:lnTo>
                <a:lnTo>
                  <a:pt x="169" y="0"/>
                </a:lnTo>
                <a:lnTo>
                  <a:pt x="169" y="98"/>
                </a:lnTo>
                <a:lnTo>
                  <a:pt x="225" y="98"/>
                </a:lnTo>
                <a:lnTo>
                  <a:pt x="113" y="163"/>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0" name="Freeform 88"/>
          <p:cNvSpPr>
            <a:spLocks/>
          </p:cNvSpPr>
          <p:nvPr/>
        </p:nvSpPr>
        <p:spPr bwMode="auto">
          <a:xfrm>
            <a:off x="8859838" y="4349751"/>
            <a:ext cx="357188" cy="258763"/>
          </a:xfrm>
          <a:custGeom>
            <a:avLst/>
            <a:gdLst>
              <a:gd name="T0" fmla="*/ 0 w 225"/>
              <a:gd name="T1" fmla="*/ 98 h 163"/>
              <a:gd name="T2" fmla="*/ 57 w 225"/>
              <a:gd name="T3" fmla="*/ 98 h 163"/>
              <a:gd name="T4" fmla="*/ 57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7" y="98"/>
                </a:lnTo>
                <a:lnTo>
                  <a:pt x="57" y="0"/>
                </a:lnTo>
                <a:lnTo>
                  <a:pt x="169" y="0"/>
                </a:lnTo>
                <a:lnTo>
                  <a:pt x="169" y="98"/>
                </a:lnTo>
                <a:lnTo>
                  <a:pt x="225" y="98"/>
                </a:lnTo>
                <a:lnTo>
                  <a:pt x="113" y="163"/>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91" name="Freeform 89"/>
          <p:cNvSpPr>
            <a:spLocks/>
          </p:cNvSpPr>
          <p:nvPr/>
        </p:nvSpPr>
        <p:spPr bwMode="auto">
          <a:xfrm>
            <a:off x="2997200" y="4343401"/>
            <a:ext cx="357188" cy="258763"/>
          </a:xfrm>
          <a:custGeom>
            <a:avLst/>
            <a:gdLst>
              <a:gd name="T0" fmla="*/ 0 w 225"/>
              <a:gd name="T1" fmla="*/ 98 h 163"/>
              <a:gd name="T2" fmla="*/ 56 w 225"/>
              <a:gd name="T3" fmla="*/ 98 h 163"/>
              <a:gd name="T4" fmla="*/ 56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6" y="98"/>
                </a:lnTo>
                <a:lnTo>
                  <a:pt x="56" y="0"/>
                </a:lnTo>
                <a:lnTo>
                  <a:pt x="169" y="0"/>
                </a:lnTo>
                <a:lnTo>
                  <a:pt x="169" y="98"/>
                </a:lnTo>
                <a:lnTo>
                  <a:pt x="225" y="98"/>
                </a:lnTo>
                <a:lnTo>
                  <a:pt x="113" y="163"/>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2" name="Freeform 90"/>
          <p:cNvSpPr>
            <a:spLocks/>
          </p:cNvSpPr>
          <p:nvPr/>
        </p:nvSpPr>
        <p:spPr bwMode="auto">
          <a:xfrm>
            <a:off x="2997200" y="4343401"/>
            <a:ext cx="357188" cy="258763"/>
          </a:xfrm>
          <a:custGeom>
            <a:avLst/>
            <a:gdLst>
              <a:gd name="T0" fmla="*/ 0 w 225"/>
              <a:gd name="T1" fmla="*/ 98 h 163"/>
              <a:gd name="T2" fmla="*/ 56 w 225"/>
              <a:gd name="T3" fmla="*/ 98 h 163"/>
              <a:gd name="T4" fmla="*/ 56 w 225"/>
              <a:gd name="T5" fmla="*/ 0 h 163"/>
              <a:gd name="T6" fmla="*/ 169 w 225"/>
              <a:gd name="T7" fmla="*/ 0 h 163"/>
              <a:gd name="T8" fmla="*/ 169 w 225"/>
              <a:gd name="T9" fmla="*/ 98 h 163"/>
              <a:gd name="T10" fmla="*/ 225 w 225"/>
              <a:gd name="T11" fmla="*/ 98 h 163"/>
              <a:gd name="T12" fmla="*/ 113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6" y="98"/>
                </a:lnTo>
                <a:lnTo>
                  <a:pt x="56" y="0"/>
                </a:lnTo>
                <a:lnTo>
                  <a:pt x="169" y="0"/>
                </a:lnTo>
                <a:lnTo>
                  <a:pt x="169" y="98"/>
                </a:lnTo>
                <a:lnTo>
                  <a:pt x="225" y="98"/>
                </a:lnTo>
                <a:lnTo>
                  <a:pt x="113" y="163"/>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93" name="Freeform 91"/>
          <p:cNvSpPr>
            <a:spLocks/>
          </p:cNvSpPr>
          <p:nvPr/>
        </p:nvSpPr>
        <p:spPr bwMode="auto">
          <a:xfrm>
            <a:off x="6018213" y="3003551"/>
            <a:ext cx="357188" cy="258763"/>
          </a:xfrm>
          <a:custGeom>
            <a:avLst/>
            <a:gdLst>
              <a:gd name="T0" fmla="*/ 0 w 225"/>
              <a:gd name="T1" fmla="*/ 98 h 163"/>
              <a:gd name="T2" fmla="*/ 56 w 225"/>
              <a:gd name="T3" fmla="*/ 98 h 163"/>
              <a:gd name="T4" fmla="*/ 56 w 225"/>
              <a:gd name="T5" fmla="*/ 0 h 163"/>
              <a:gd name="T6" fmla="*/ 169 w 225"/>
              <a:gd name="T7" fmla="*/ 0 h 163"/>
              <a:gd name="T8" fmla="*/ 169 w 225"/>
              <a:gd name="T9" fmla="*/ 98 h 163"/>
              <a:gd name="T10" fmla="*/ 225 w 225"/>
              <a:gd name="T11" fmla="*/ 98 h 163"/>
              <a:gd name="T12" fmla="*/ 112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6" y="98"/>
                </a:lnTo>
                <a:lnTo>
                  <a:pt x="56" y="0"/>
                </a:lnTo>
                <a:lnTo>
                  <a:pt x="169" y="0"/>
                </a:lnTo>
                <a:lnTo>
                  <a:pt x="169" y="98"/>
                </a:lnTo>
                <a:lnTo>
                  <a:pt x="225" y="98"/>
                </a:lnTo>
                <a:lnTo>
                  <a:pt x="112" y="163"/>
                </a:lnTo>
                <a:lnTo>
                  <a:pt x="0" y="98"/>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a:p>
        </p:txBody>
      </p:sp>
      <p:sp>
        <p:nvSpPr>
          <p:cNvPr id="94" name="Freeform 92"/>
          <p:cNvSpPr>
            <a:spLocks/>
          </p:cNvSpPr>
          <p:nvPr/>
        </p:nvSpPr>
        <p:spPr bwMode="auto">
          <a:xfrm>
            <a:off x="6018213" y="3003551"/>
            <a:ext cx="357188" cy="258763"/>
          </a:xfrm>
          <a:custGeom>
            <a:avLst/>
            <a:gdLst>
              <a:gd name="T0" fmla="*/ 0 w 225"/>
              <a:gd name="T1" fmla="*/ 98 h 163"/>
              <a:gd name="T2" fmla="*/ 56 w 225"/>
              <a:gd name="T3" fmla="*/ 98 h 163"/>
              <a:gd name="T4" fmla="*/ 56 w 225"/>
              <a:gd name="T5" fmla="*/ 0 h 163"/>
              <a:gd name="T6" fmla="*/ 169 w 225"/>
              <a:gd name="T7" fmla="*/ 0 h 163"/>
              <a:gd name="T8" fmla="*/ 169 w 225"/>
              <a:gd name="T9" fmla="*/ 98 h 163"/>
              <a:gd name="T10" fmla="*/ 225 w 225"/>
              <a:gd name="T11" fmla="*/ 98 h 163"/>
              <a:gd name="T12" fmla="*/ 112 w 225"/>
              <a:gd name="T13" fmla="*/ 163 h 163"/>
              <a:gd name="T14" fmla="*/ 0 w 225"/>
              <a:gd name="T15" fmla="*/ 98 h 16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25" h="163">
                <a:moveTo>
                  <a:pt x="0" y="98"/>
                </a:moveTo>
                <a:lnTo>
                  <a:pt x="56" y="98"/>
                </a:lnTo>
                <a:lnTo>
                  <a:pt x="56" y="0"/>
                </a:lnTo>
                <a:lnTo>
                  <a:pt x="169" y="0"/>
                </a:lnTo>
                <a:lnTo>
                  <a:pt x="169" y="98"/>
                </a:lnTo>
                <a:lnTo>
                  <a:pt x="225" y="98"/>
                </a:lnTo>
                <a:lnTo>
                  <a:pt x="112" y="163"/>
                </a:lnTo>
                <a:lnTo>
                  <a:pt x="0" y="98"/>
                </a:lnTo>
                <a:close/>
              </a:path>
            </a:pathLst>
          </a:custGeom>
          <a:noFill/>
          <a:ln w="41275" cap="flat">
            <a:solidFill>
              <a:srgbClr val="385D8A"/>
            </a:solidFill>
            <a:prstDash val="solid"/>
            <a:miter lim="800000"/>
            <a:headEnd/>
            <a:tailEnd/>
          </a:ln>
          <a:extLst/>
        </p:spPr>
        <p:txBody>
          <a:bodyPr vert="horz" wrap="square" lIns="91440" tIns="45720" rIns="91440" bIns="45720" numCol="1" anchor="t" anchorCtr="0" compatLnSpc="1">
            <a:prstTxWarp prst="textNoShape">
              <a:avLst/>
            </a:prstTxWarp>
          </a:bodyPr>
          <a:lstStyle/>
          <a:p>
            <a:endParaRPr lang="en-IN"/>
          </a:p>
        </p:txBody>
      </p:sp>
      <p:sp>
        <p:nvSpPr>
          <p:cNvPr id="95" name="Rectangle 29"/>
          <p:cNvSpPr>
            <a:spLocks noChangeArrowheads="1"/>
          </p:cNvSpPr>
          <p:nvPr/>
        </p:nvSpPr>
        <p:spPr bwMode="auto">
          <a:xfrm>
            <a:off x="3792069" y="5192386"/>
            <a:ext cx="1831326" cy="646331"/>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1400" b="1" i="0" u="none" strike="noStrike" cap="none" normalizeH="0" baseline="0" dirty="0" smtClean="0">
                <a:ln>
                  <a:noFill/>
                </a:ln>
                <a:effectLst/>
                <a:latin typeface="Times New Roman" panose="02020603050405020304" pitchFamily="18" charset="0"/>
              </a:rPr>
              <a:t>Recognized State </a:t>
            </a:r>
            <a:r>
              <a:rPr kumimoji="0" lang="en-US" altLang="en-US" sz="1400" b="1" i="0" u="none" strike="noStrike" cap="none" normalizeH="0" dirty="0" smtClean="0">
                <a:ln>
                  <a:noFill/>
                </a:ln>
                <a:effectLst/>
                <a:latin typeface="Times New Roman" panose="02020603050405020304" pitchFamily="18" charset="0"/>
              </a:rPr>
              <a:t>Parties (in the State concerned)</a:t>
            </a:r>
            <a:r>
              <a:rPr kumimoji="0" lang="en-US" altLang="en-US" sz="1400" b="1" i="0" u="none" strike="noStrike" cap="none" normalizeH="0" baseline="0" dirty="0" smtClean="0">
                <a:ln>
                  <a:noFill/>
                </a:ln>
                <a:effectLst/>
                <a:latin typeface="Times New Roman" panose="02020603050405020304" pitchFamily="18" charset="0"/>
              </a:rPr>
              <a:t> </a:t>
            </a:r>
            <a:endParaRPr kumimoji="0" lang="en-US" altLang="en-US" sz="1800" b="0" i="0" u="none" strike="noStrike" cap="none" normalizeH="0" baseline="0" dirty="0" smtClean="0">
              <a:ln>
                <a:noFill/>
              </a:ln>
              <a:effectLst/>
            </a:endParaRPr>
          </a:p>
        </p:txBody>
      </p:sp>
    </p:spTree>
    <p:extLst>
      <p:ext uri="{BB962C8B-B14F-4D97-AF65-F5344CB8AC3E}">
        <p14:creationId xmlns:p14="http://schemas.microsoft.com/office/powerpoint/2010/main" val="2835722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92038" y="185195"/>
            <a:ext cx="10256807" cy="1134319"/>
          </a:xfrm>
          <a:noFill/>
        </p:spPr>
        <p:txBody>
          <a:bodyPr>
            <a:normAutofit fontScale="90000"/>
          </a:bodyPr>
          <a:lstStyle/>
          <a:p>
            <a:pPr algn="ctr"/>
            <a:r>
              <a:rPr lang="en-US" sz="4400" b="1" dirty="0">
                <a:solidFill>
                  <a:schemeClr val="tx1"/>
                </a:solidFill>
                <a:latin typeface="Times New Roman" panose="02020603050405020304" pitchFamily="18" charset="0"/>
                <a:ea typeface="Cambria" pitchFamily="18" charset="0"/>
                <a:cs typeface="Times New Roman" panose="02020603050405020304" pitchFamily="18" charset="0"/>
              </a:rPr>
              <a:t>Classification of Political Parties</a:t>
            </a:r>
            <a:r>
              <a:rPr lang="en-US" b="1" dirty="0">
                <a:solidFill>
                  <a:schemeClr val="tx1"/>
                </a:solidFill>
                <a:latin typeface="Cambria" pitchFamily="18" charset="0"/>
                <a:ea typeface="Cambria" pitchFamily="18" charset="0"/>
                <a:cs typeface="Times New Roman" panose="02020603050405020304" pitchFamily="18" charset="0"/>
              </a:rPr>
              <a:t/>
            </a:r>
            <a:br>
              <a:rPr lang="en-US" b="1" dirty="0">
                <a:solidFill>
                  <a:schemeClr val="tx1"/>
                </a:solidFill>
                <a:latin typeface="Cambria" pitchFamily="18" charset="0"/>
                <a:ea typeface="Cambria" pitchFamily="18" charset="0"/>
                <a:cs typeface="Times New Roman" panose="02020603050405020304" pitchFamily="18" charset="0"/>
              </a:rPr>
            </a:br>
            <a:r>
              <a:rPr lang="en-US" sz="3600" b="1" dirty="0">
                <a:solidFill>
                  <a:schemeClr val="tx1"/>
                </a:solidFill>
                <a:latin typeface="Times New Roman" panose="02020603050405020304" pitchFamily="18" charset="0"/>
                <a:ea typeface="Cambria" pitchFamily="18" charset="0"/>
                <a:cs typeface="Times New Roman" panose="02020603050405020304" pitchFamily="18" charset="0"/>
              </a:rPr>
              <a:t>( Para  6,7)</a:t>
            </a:r>
          </a:p>
        </p:txBody>
      </p:sp>
      <p:sp>
        <p:nvSpPr>
          <p:cNvPr id="3" name="Slide Number Placeholder 2">
            <a:extLst>
              <a:ext uri="{FF2B5EF4-FFF2-40B4-BE49-F238E27FC236}">
                <a16:creationId xmlns:a16="http://schemas.microsoft.com/office/drawing/2014/main" id="{A4335E59-D550-7D6F-9365-51A478544D8C}"/>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8</a:t>
            </a:fld>
            <a:endParaRPr lang="en-IN" sz="1200" b="0" i="0" u="none" strike="noStrike" cap="none">
              <a:solidFill>
                <a:srgbClr val="898989"/>
              </a:solidFill>
              <a:latin typeface="Calibri"/>
              <a:ea typeface="Calibri"/>
              <a:cs typeface="Calibri"/>
              <a:sym typeface="Calibri"/>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6311" y="1506199"/>
            <a:ext cx="8308260" cy="4690270"/>
          </a:xfrm>
          <a:prstGeom prst="rect">
            <a:avLst/>
          </a:prstGeom>
          <a:noFill/>
        </p:spPr>
      </p:pic>
    </p:spTree>
    <p:extLst>
      <p:ext uri="{BB962C8B-B14F-4D97-AF65-F5344CB8AC3E}">
        <p14:creationId xmlns:p14="http://schemas.microsoft.com/office/powerpoint/2010/main" val="15862894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2808" y="292855"/>
            <a:ext cx="9998016" cy="934061"/>
          </a:xfrm>
          <a:noFill/>
        </p:spPr>
        <p:txBody>
          <a:bodyPr vert="horz" lIns="91440" tIns="45720" rIns="91440" bIns="45720" rtlCol="0" anchor="ctr">
            <a:noAutofit/>
          </a:bodyPr>
          <a:lstStyle/>
          <a:p>
            <a:pPr lvl="0" algn="ctr"/>
            <a:r>
              <a:rPr lang="en-US" b="1" dirty="0" smtClean="0">
                <a:solidFill>
                  <a:schemeClr val="tx1"/>
                </a:solidFill>
                <a:latin typeface="Times New Roman" panose="02020603050405020304" pitchFamily="18" charset="0"/>
                <a:ea typeface="Cambria" pitchFamily="18" charset="0"/>
                <a:cs typeface="Times New Roman" panose="02020603050405020304" pitchFamily="18" charset="0"/>
              </a:rPr>
              <a:t>Checklist </a:t>
            </a:r>
            <a:r>
              <a:rPr lang="en-US" b="1" dirty="0" smtClean="0">
                <a:solidFill>
                  <a:srgbClr val="000000"/>
                </a:solidFill>
                <a:latin typeface="Times New Roman" panose="02020603050405020304" pitchFamily="18" charset="0"/>
                <a:ea typeface="Cambria" pitchFamily="18" charset="0"/>
                <a:cs typeface="Times New Roman" panose="02020603050405020304" pitchFamily="18" charset="0"/>
              </a:rPr>
              <a:t>for Symbol Allotment</a:t>
            </a:r>
            <a:endParaRPr lang="en-US" b="1" dirty="0">
              <a:solidFill>
                <a:srgbClr val="000000"/>
              </a:solidFill>
              <a:latin typeface="Times New Roman" panose="02020603050405020304" pitchFamily="18" charset="0"/>
              <a:ea typeface="Cambria" pitchFamily="18" charset="0"/>
              <a:cs typeface="Times New Roman" panose="02020603050405020304" pitchFamily="18" charset="0"/>
            </a:endParaRPr>
          </a:p>
        </p:txBody>
      </p:sp>
      <p:sp>
        <p:nvSpPr>
          <p:cNvPr id="4" name="Content Placeholder 3"/>
          <p:cNvSpPr>
            <a:spLocks noGrp="1"/>
          </p:cNvSpPr>
          <p:nvPr>
            <p:ph sz="quarter" idx="1"/>
          </p:nvPr>
        </p:nvSpPr>
        <p:spPr>
          <a:xfrm>
            <a:off x="1112808" y="1562583"/>
            <a:ext cx="9998016" cy="4355138"/>
          </a:xfrm>
        </p:spPr>
        <p:txBody>
          <a:bodyPr>
            <a:noAutofit/>
          </a:bodyPr>
          <a:lstStyle/>
          <a:p>
            <a:pPr marL="514350" indent="-514350">
              <a:buFont typeface="+mj-lt"/>
              <a:buAutoNum type="arabicPeriod"/>
            </a:pPr>
            <a:r>
              <a:rPr lang="en-US" sz="2800" dirty="0">
                <a:latin typeface="Calisto MT" panose="02040603050505030304" pitchFamily="18" charset="0"/>
                <a:ea typeface="Cambria" pitchFamily="18" charset="0"/>
                <a:cs typeface="Times New Roman" panose="02020603050405020304" pitchFamily="18" charset="0"/>
              </a:rPr>
              <a:t>Refer to the latest notification </a:t>
            </a:r>
            <a:r>
              <a:rPr lang="en-US" sz="2800" dirty="0" smtClean="0">
                <a:latin typeface="Calisto MT" panose="02040603050505030304" pitchFamily="18" charset="0"/>
                <a:ea typeface="Cambria" pitchFamily="18" charset="0"/>
                <a:cs typeface="Times New Roman" panose="02020603050405020304" pitchFamily="18" charset="0"/>
              </a:rPr>
              <a:t>of Political Parties and Election Symbols issued </a:t>
            </a:r>
            <a:r>
              <a:rPr lang="en-US" sz="2800" dirty="0">
                <a:latin typeface="Calisto MT" panose="02040603050505030304" pitchFamily="18" charset="0"/>
                <a:ea typeface="Cambria" pitchFamily="18" charset="0"/>
                <a:cs typeface="Times New Roman" panose="02020603050405020304" pitchFamily="18" charset="0"/>
              </a:rPr>
              <a:t>by </a:t>
            </a:r>
            <a:r>
              <a:rPr lang="en-US" sz="2800" dirty="0" smtClean="0">
                <a:latin typeface="Calisto MT" panose="02040603050505030304" pitchFamily="18" charset="0"/>
                <a:ea typeface="Cambria" pitchFamily="18" charset="0"/>
                <a:cs typeface="Times New Roman" panose="02020603050405020304" pitchFamily="18" charset="0"/>
              </a:rPr>
              <a:t>ECI</a:t>
            </a:r>
            <a:endParaRPr lang="en-US" sz="2800" dirty="0">
              <a:latin typeface="Calisto MT" panose="02040603050505030304" pitchFamily="18" charset="0"/>
              <a:ea typeface="Cambria" pitchFamily="18" charset="0"/>
              <a:cs typeface="Times New Roman" panose="02020603050405020304" pitchFamily="18" charset="0"/>
            </a:endParaRPr>
          </a:p>
          <a:p>
            <a:pPr marL="514350" indent="-514350">
              <a:buFont typeface="+mj-lt"/>
              <a:buAutoNum type="arabicPeriod"/>
            </a:pPr>
            <a:r>
              <a:rPr lang="en-US" sz="2800" dirty="0" smtClean="0">
                <a:latin typeface="Calisto MT" panose="02040603050505030304" pitchFamily="18" charset="0"/>
                <a:ea typeface="Cambria" pitchFamily="18" charset="0"/>
                <a:cs typeface="Times New Roman" panose="02020603050405020304" pitchFamily="18" charset="0"/>
              </a:rPr>
              <a:t>Obtain </a:t>
            </a:r>
            <a:r>
              <a:rPr lang="en-US" sz="2800" dirty="0">
                <a:latin typeface="Calisto MT" panose="02040603050505030304" pitchFamily="18" charset="0"/>
                <a:ea typeface="Cambria" pitchFamily="18" charset="0"/>
                <a:cs typeface="Times New Roman" panose="02020603050405020304" pitchFamily="18" charset="0"/>
              </a:rPr>
              <a:t>the updated copy from the CEO office as soon as election is announced</a:t>
            </a:r>
            <a:r>
              <a:rPr lang="en-US" sz="2800" dirty="0" smtClean="0">
                <a:latin typeface="Calisto MT" panose="02040603050505030304" pitchFamily="18" charset="0"/>
                <a:ea typeface="Cambria" pitchFamily="18" charset="0"/>
                <a:cs typeface="Times New Roman" panose="02020603050405020304" pitchFamily="18" charset="0"/>
              </a:rPr>
              <a:t>.</a:t>
            </a:r>
          </a:p>
          <a:p>
            <a:pPr marL="514350" indent="-514350">
              <a:buFont typeface="+mj-lt"/>
              <a:buAutoNum type="arabicPeriod"/>
            </a:pPr>
            <a:r>
              <a:rPr lang="en-US" sz="2800" dirty="0" smtClean="0">
                <a:latin typeface="Calisto MT" panose="02040603050505030304" pitchFamily="18" charset="0"/>
                <a:ea typeface="Cambria" pitchFamily="18" charset="0"/>
                <a:cs typeface="Times New Roman" panose="02020603050405020304" pitchFamily="18" charset="0"/>
              </a:rPr>
              <a:t>Collect all orders of ECI regarding concession to recognized State parties of other States to use their Reserved Symbol </a:t>
            </a:r>
            <a:r>
              <a:rPr lang="en-US" sz="2800" dirty="0" smtClean="0">
                <a:solidFill>
                  <a:srgbClr val="FF0000"/>
                </a:solidFill>
                <a:latin typeface="Calisto MT" panose="02040603050505030304" pitchFamily="18" charset="0"/>
                <a:ea typeface="Cambria" pitchFamily="18" charset="0"/>
                <a:cs typeface="Times New Roman" panose="02020603050405020304" pitchFamily="18" charset="0"/>
              </a:rPr>
              <a:t>(para 10), </a:t>
            </a:r>
            <a:r>
              <a:rPr lang="en-US" sz="2800" dirty="0">
                <a:latin typeface="Calisto MT" panose="02040603050505030304" pitchFamily="18" charset="0"/>
                <a:ea typeface="Cambria" pitchFamily="18" charset="0"/>
                <a:cs typeface="Times New Roman" panose="02020603050405020304" pitchFamily="18" charset="0"/>
              </a:rPr>
              <a:t>orders regarding concession under </a:t>
            </a:r>
            <a:r>
              <a:rPr lang="en-US" sz="2800" dirty="0" smtClean="0">
                <a:solidFill>
                  <a:srgbClr val="FF0000"/>
                </a:solidFill>
                <a:latin typeface="Calisto MT" panose="02040603050505030304" pitchFamily="18" charset="0"/>
                <a:ea typeface="Cambria" pitchFamily="18" charset="0"/>
                <a:cs typeface="Times New Roman" panose="02020603050405020304" pitchFamily="18" charset="0"/>
              </a:rPr>
              <a:t>para 10A </a:t>
            </a:r>
            <a:r>
              <a:rPr lang="en-US" sz="2800" dirty="0" smtClean="0">
                <a:latin typeface="Calisto MT" panose="02040603050505030304" pitchFamily="18" charset="0"/>
                <a:ea typeface="Cambria" pitchFamily="18" charset="0"/>
                <a:cs typeface="Times New Roman" panose="02020603050405020304" pitchFamily="18" charset="0"/>
              </a:rPr>
              <a:t>and concession to RUPP regarding common symbol for their candidates </a:t>
            </a:r>
            <a:r>
              <a:rPr lang="en-US" sz="2800" dirty="0" smtClean="0">
                <a:solidFill>
                  <a:srgbClr val="FF0000"/>
                </a:solidFill>
                <a:latin typeface="Calisto MT" panose="02040603050505030304" pitchFamily="18" charset="0"/>
                <a:ea typeface="Cambria" pitchFamily="18" charset="0"/>
                <a:cs typeface="Times New Roman" panose="02020603050405020304" pitchFamily="18" charset="0"/>
              </a:rPr>
              <a:t>(para 10B)</a:t>
            </a:r>
          </a:p>
          <a:p>
            <a:pPr marL="514350" indent="-514350">
              <a:buFont typeface="+mj-lt"/>
              <a:buAutoNum type="arabicPeriod"/>
            </a:pPr>
            <a:endParaRPr lang="en-US" sz="2800" dirty="0">
              <a:solidFill>
                <a:srgbClr val="FF0000"/>
              </a:solidFill>
              <a:latin typeface="Calisto MT" panose="02040603050505030304" pitchFamily="18" charset="0"/>
              <a:ea typeface="Cambria" pitchFamily="18" charset="0"/>
              <a:cs typeface="Times New Roman" panose="02020603050405020304" pitchFamily="18" charset="0"/>
            </a:endParaRPr>
          </a:p>
          <a:p>
            <a:endParaRPr lang="en-US" sz="2800" dirty="0">
              <a:latin typeface="Calisto MT" panose="02040603050505030304" pitchFamily="18" charset="0"/>
              <a:ea typeface="Cambria" pitchFamily="18" charset="0"/>
              <a:cs typeface="Times New Roman" panose="02020603050405020304" pitchFamily="18" charset="0"/>
            </a:endParaRPr>
          </a:p>
          <a:p>
            <a:endParaRPr lang="en-US" sz="2800" dirty="0">
              <a:latin typeface="Calisto MT" panose="02040603050505030304" pitchFamily="18" charset="0"/>
              <a:ea typeface="Cambria" pitchFamily="18" charset="0"/>
              <a:cs typeface="Times New Roman" panose="02020603050405020304" pitchFamily="18" charset="0"/>
            </a:endParaRPr>
          </a:p>
          <a:p>
            <a:endParaRPr lang="en-US" sz="2800" dirty="0">
              <a:latin typeface="Calisto MT" panose="02040603050505030304" pitchFamily="18" charset="0"/>
              <a:ea typeface="Cambria" pitchFamily="18"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399178CE-C55F-AEB3-3BC3-12AF9BFD2240}"/>
              </a:ext>
            </a:extLst>
          </p:cNvPr>
          <p:cNvSpPr>
            <a:spLocks noGrp="1"/>
          </p:cNvSpPr>
          <p:nvPr>
            <p:ph type="sldNum" sz="quarter" idx="12"/>
          </p:nvPr>
        </p:nvSpPr>
        <p:spPr/>
        <p:txBody>
          <a:bodyPr/>
          <a:lstStyle/>
          <a:p>
            <a:pPr marL="0" marR="0" lvl="0" indent="0" algn="r" rtl="0">
              <a:spcBef>
                <a:spcPts val="0"/>
              </a:spcBef>
              <a:spcAft>
                <a:spcPts val="0"/>
              </a:spcAft>
              <a:buSzPct val="25000"/>
              <a:buNone/>
            </a:pPr>
            <a:fld id="{00000000-1234-1234-1234-123412341234}" type="slidenum">
              <a:rPr lang="en-IN" sz="1200" b="0" i="0" u="none" strike="noStrike" cap="none" smtClean="0">
                <a:solidFill>
                  <a:srgbClr val="898989"/>
                </a:solidFill>
                <a:latin typeface="Calibri"/>
                <a:ea typeface="Calibri"/>
                <a:cs typeface="Calibri"/>
                <a:sym typeface="Calibri"/>
              </a:rPr>
              <a:pPr marL="0" marR="0" lvl="0" indent="0" algn="r" rtl="0">
                <a:spcBef>
                  <a:spcPts val="0"/>
                </a:spcBef>
                <a:spcAft>
                  <a:spcPts val="0"/>
                </a:spcAft>
                <a:buSzPct val="25000"/>
                <a:buNone/>
              </a:pPr>
              <a:t>9</a:t>
            </a:fld>
            <a:endParaRPr lang="en-IN" sz="1200" b="0" i="0" u="none" strike="noStrike" cap="none">
              <a:solidFill>
                <a:srgbClr val="898989"/>
              </a:solidFill>
              <a:latin typeface="Calibri"/>
              <a:ea typeface="Calibri"/>
              <a:cs typeface="Calibri"/>
              <a:sym typeface="Calibri"/>
            </a:endParaRPr>
          </a:p>
        </p:txBody>
      </p:sp>
      <p:sp>
        <p:nvSpPr>
          <p:cNvPr id="6" name="Footer Placeholder 2">
            <a:extLst>
              <a:ext uri="{FF2B5EF4-FFF2-40B4-BE49-F238E27FC236}">
                <a16:creationId xmlns:a16="http://schemas.microsoft.com/office/drawing/2014/main" id="{9CA14A19-BE4B-EEC9-F3CC-078AAB8892DB}"/>
              </a:ext>
            </a:extLst>
          </p:cNvPr>
          <p:cNvSpPr txBox="1">
            <a:spLocks/>
          </p:cNvSpPr>
          <p:nvPr/>
        </p:nvSpPr>
        <p:spPr>
          <a:xfrm>
            <a:off x="10388085" y="5959821"/>
            <a:ext cx="1527250" cy="457200"/>
          </a:xfrm>
          <a:prstGeom prst="rect">
            <a:avLst/>
          </a:prstGeom>
        </p:spPr>
        <p:txBody>
          <a:bodyPr anchor="ctr" anchorCtr="0"/>
          <a:lstStyle>
            <a:defPPr lvl="0">
              <a:defRPr lang="en-US"/>
            </a:defPPr>
            <a:lvl1pPr marL="0" lvl="0" algn="l" defTabSz="914400" rtl="0" eaLnBrk="1" latinLnBrk="0" hangingPunct="1">
              <a:defRPr kumimoji="0" sz="1400" kern="1200">
                <a:solidFill>
                  <a:schemeClr val="tx2"/>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a:lstStyle>
          <a:p>
            <a:r>
              <a:rPr lang="en-US" dirty="0" err="1" smtClean="0"/>
              <a:t>Contd</a:t>
            </a:r>
            <a:r>
              <a:rPr lang="en-US" dirty="0" smtClean="0"/>
              <a:t>…</a:t>
            </a:r>
            <a:endParaRPr lang="en-US" dirty="0"/>
          </a:p>
        </p:txBody>
      </p:sp>
    </p:spTree>
    <p:extLst>
      <p:ext uri="{BB962C8B-B14F-4D97-AF65-F5344CB8AC3E}">
        <p14:creationId xmlns:p14="http://schemas.microsoft.com/office/powerpoint/2010/main" val="896396238"/>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ISPRING_SLIDE_ID_2" val="{2E18A7A2-1E17-497D-A081-53AD2B7AE046}"/>
  <p:tag name="GENSWF_ADVANCE_TIME" val="10.361"/>
  <p:tag name="ISPRING_CUSTOM_TIMING_USED" val="1"/>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2868</TotalTime>
  <Words>4079</Words>
  <Application>Microsoft Office PowerPoint</Application>
  <PresentationFormat>Widescreen</PresentationFormat>
  <Paragraphs>398</Paragraphs>
  <Slides>37</Slides>
  <Notes>15</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37</vt:i4>
      </vt:variant>
    </vt:vector>
  </HeadingPairs>
  <TitlesOfParts>
    <vt:vector size="52" baseType="lpstr">
      <vt:lpstr>Arial</vt:lpstr>
      <vt:lpstr>Baskerville Old Face</vt:lpstr>
      <vt:lpstr>Bradley Hand ITC</vt:lpstr>
      <vt:lpstr>Calibri</vt:lpstr>
      <vt:lpstr>Calisto MT</vt:lpstr>
      <vt:lpstr>Cambria</vt:lpstr>
      <vt:lpstr>Franklin Gothic Book</vt:lpstr>
      <vt:lpstr>Kokila</vt:lpstr>
      <vt:lpstr>Nixie One</vt:lpstr>
      <vt:lpstr>Perpetua</vt:lpstr>
      <vt:lpstr>Shruti</vt:lpstr>
      <vt:lpstr>Times New Roman</vt:lpstr>
      <vt:lpstr>Wingdings</vt:lpstr>
      <vt:lpstr>Wingdings 2</vt:lpstr>
      <vt:lpstr>Equity</vt:lpstr>
      <vt:lpstr>Theme 5 - Allotment of Symbols and list of Contesting Candidates</vt:lpstr>
      <vt:lpstr>Timing and listing of background steps already covered:</vt:lpstr>
      <vt:lpstr>Legal Framework - Apex Court  Rulings</vt:lpstr>
      <vt:lpstr>PowerPoint Presentation</vt:lpstr>
      <vt:lpstr>Applicability  </vt:lpstr>
      <vt:lpstr>Matters governed by Symbols Order</vt:lpstr>
      <vt:lpstr>Classification of Symbols (Para - 5)</vt:lpstr>
      <vt:lpstr>Classification of Political Parties ( Para  6,7)</vt:lpstr>
      <vt:lpstr>Checklist for Symbol Allotment</vt:lpstr>
      <vt:lpstr>Checklist for Symbol Allotment – contd.</vt:lpstr>
      <vt:lpstr>Para 8 (1) - Choice of symbols:  National and State Parties </vt:lpstr>
      <vt:lpstr>Para 10 – Concession: Candidates set up by State Parties in other States – to be decided by ECI</vt:lpstr>
      <vt:lpstr>Para 10A – Concession: Candidates set up by Unrecognised Party which was earlier a National / State Party - to be decided by ECI</vt:lpstr>
      <vt:lpstr>  Allotment of common symbol for candidates of RUPP  </vt:lpstr>
      <vt:lpstr>    Common Symbol in Lok Sabha Election   </vt:lpstr>
      <vt:lpstr>  Sample Q&amp;A </vt:lpstr>
      <vt:lpstr>PowerPoint Presentation</vt:lpstr>
      <vt:lpstr> Different Scenario (Para-12 of Allotment order)</vt:lpstr>
      <vt:lpstr> Different Scenario (Para-12 of Allotment order) - contd</vt:lpstr>
      <vt:lpstr> Different Scenario (Para-12 of Allotment order) - contd</vt:lpstr>
      <vt:lpstr> Different Scenario (Para-12 of Allotment order) - contd</vt:lpstr>
      <vt:lpstr>  Allotment : Different Scenario – contd.</vt:lpstr>
      <vt:lpstr>PowerPoint Presentation</vt:lpstr>
      <vt:lpstr>  Allotment : Different Scenario – contd.</vt:lpstr>
      <vt:lpstr>  Allotment : Different Scenario - contd</vt:lpstr>
      <vt:lpstr>  Allotment : Different Scenario - contd</vt:lpstr>
      <vt:lpstr>    007 – Roopnagar A.C.      !! CASE STUDY !! </vt:lpstr>
      <vt:lpstr>CASE STUDY - – contd.</vt:lpstr>
      <vt:lpstr>PowerPoint Presentation</vt:lpstr>
      <vt:lpstr>    Allotment : Different Scenario – contd.    </vt:lpstr>
      <vt:lpstr> Different Scenario (Para-10B of Allotment order) - contd</vt:lpstr>
      <vt:lpstr>!!  INCORRECT  ALLOTMENT  !! – contd.</vt:lpstr>
      <vt:lpstr>!!  INCORRECT  ALLOTMENT  !! – contd.</vt:lpstr>
      <vt:lpstr>Allotment of symbols - SUMMARY</vt:lpstr>
      <vt:lpstr>List of contesting candidates – S 38 RPA 1951, R 10, Form 7A, COER 1961</vt:lpstr>
      <vt:lpstr>List of contesting candidates – arrangement of names - S 38 RPA 1951, R 10, Form 7A, COER 1961 – contd.</vt:lpstr>
      <vt:lpstr>List of contesting candidates – publishing- S 38 RPA 1951, R 10, Form 7A, COER 1961 – contd.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WITHDRAWAL OF NOMINATION</dc:title>
  <dc:creator>Caogwssb</dc:creator>
  <cp:lastModifiedBy>Admin</cp:lastModifiedBy>
  <cp:revision>312</cp:revision>
  <cp:lastPrinted>2023-05-27T08:03:12Z</cp:lastPrinted>
  <dcterms:modified xsi:type="dcterms:W3CDTF">2023-05-30T09:23:59Z</dcterms:modified>
</cp:coreProperties>
</file>